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Lato-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504020367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504020367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f946fb4e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f946fb4e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04020367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04020367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4C4E4D"/>
                </a:solidFill>
                <a:highlight>
                  <a:srgbClr val="FFFFFF"/>
                </a:highlight>
              </a:rPr>
              <a:t>According to the 2016 surgeon general’s report, just 10 percent of people with a substance use disorder get specialty treatment for their addiction. </a:t>
            </a:r>
            <a:endParaRPr sz="1000">
              <a:solidFill>
                <a:srgbClr val="4C4E4D"/>
              </a:solidFill>
              <a:highlight>
                <a:srgbClr val="FFFFFF"/>
              </a:highlight>
            </a:endParaRPr>
          </a:p>
          <a:p>
            <a:pPr indent="0" lvl="0" marL="0" rtl="0" algn="l">
              <a:spcBef>
                <a:spcPts val="0"/>
              </a:spcBef>
              <a:spcAft>
                <a:spcPts val="0"/>
              </a:spcAft>
              <a:buClr>
                <a:schemeClr val="dk1"/>
              </a:buClr>
              <a:buSzPts val="1100"/>
              <a:buFont typeface="Arial"/>
              <a:buNone/>
            </a:pPr>
            <a:r>
              <a:t/>
            </a:r>
            <a:endParaRPr sz="1000">
              <a:solidFill>
                <a:srgbClr val="4C4E4D"/>
              </a:solidFill>
              <a:highlight>
                <a:srgbClr val="FFFFFF"/>
              </a:highlight>
            </a:endParaRPr>
          </a:p>
          <a:p>
            <a:pPr indent="0" lvl="0" marL="0" rtl="0" algn="l">
              <a:spcBef>
                <a:spcPts val="0"/>
              </a:spcBef>
              <a:spcAft>
                <a:spcPts val="0"/>
              </a:spcAft>
              <a:buClr>
                <a:schemeClr val="dk1"/>
              </a:buClr>
              <a:buSzPts val="1100"/>
              <a:buFont typeface="Arial"/>
              <a:buNone/>
            </a:pPr>
            <a:r>
              <a:rPr lang="en" sz="1000">
                <a:solidFill>
                  <a:srgbClr val="4C4E4D"/>
                </a:solidFill>
                <a:highlight>
                  <a:srgbClr val="FFFFFF"/>
                </a:highlight>
              </a:rPr>
              <a:t>Just think, for a moment, if this was true for another medical condition, like heart disease. </a:t>
            </a: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040cb0b36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040cb0b36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400">
                <a:solidFill>
                  <a:schemeClr val="dk2"/>
                </a:solidFill>
              </a:rPr>
              <a:t>persons who have substance-related problems or histories.</a:t>
            </a:r>
            <a:br>
              <a:rPr lang="en" sz="1400">
                <a:solidFill>
                  <a:schemeClr val="dk2"/>
                </a:solidFill>
              </a:rPr>
            </a:b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040cb0b36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040cb0b36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040cb0b36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040cb0b36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 sz="1000">
                <a:solidFill>
                  <a:srgbClr val="3C78D8"/>
                </a:solidFill>
              </a:rPr>
              <a:t>Stigma is rarely based on facts, but rather on assumptions, preconceptions, and generalizations.  Case studies on the role social media in reducing stigma and discrimination in mental health. </a:t>
            </a:r>
            <a:r>
              <a:rPr b="1" i="1" lang="en" sz="1000"/>
              <a:t>Education replaces stereotypes with accurate facts; Personal Contact between members of a stigmatized group and others undermines prevailing stereotypes; Protest highlights in justice and rebukes stigmatizing attitudes.  Personal narratives are at the core.  Ex: Mental Health Patient Halloween Constumes. #Mentalpatient hashtag created by people with lived experiences and posted photographs of themselves along side text such as this is what a real mental health patient looks like. First by individuals and then by organizations.  Public figures, charities, activists, public figures, etc. </a:t>
            </a:r>
            <a:endParaRPr b="1" i="1" sz="1000"/>
          </a:p>
          <a:p>
            <a:pPr indent="0" lvl="0" marL="0" rtl="0" algn="l">
              <a:spcBef>
                <a:spcPts val="16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040cb0b3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040cb0b3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ADOR became the sounding board for chronic pain people who felt the CDC and other NM campaigns were stigmatizing and demonizing them. We developed a response toolkit that we also shared with other campaigns: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latin typeface="Dotum"/>
                <a:ea typeface="Dotum"/>
                <a:cs typeface="Dotum"/>
                <a:sym typeface="Dotum"/>
              </a:rPr>
              <a:t>At A Dose of Reality New Mexico (ADOR), we do not stigmatize people who use legal or illegal opioids for any reason. We do not judge people who use prescription opioids for physical pain, and we do not judge people who use heroin to cope with their physical, emotional, or psychological pain. ADOR’s job is not only to share information about the health and social issues associated with substance use, but also to reduce stereotyping, stigma, and discrimination. We understand that people use drugs and alcohol for a plethora of reasons, and don’t distinguish the harms they may cause based on whether the drugs are legal or illegal. </a:t>
            </a:r>
            <a:endParaRPr>
              <a:solidFill>
                <a:schemeClr val="dk1"/>
              </a:solidFill>
              <a:latin typeface="Dotum"/>
              <a:ea typeface="Dotum"/>
              <a:cs typeface="Dotum"/>
              <a:sym typeface="Dotum"/>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040cb0b36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040cb0b36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040cb0b36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040cb0b36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Every time you develop a prevention message, consider it as an opportunity to dispel myths and convey respect. Ask yourself:For example, when developing a message to encourage people with opioid use disorders to carry and use naloxone, include language that fosters self-worth and encourages self-efficacy. </a:t>
            </a:r>
            <a:r>
              <a:rPr lang="en" sz="1200">
                <a:solidFill>
                  <a:schemeClr val="dk1"/>
                </a:solidFill>
                <a:latin typeface="Calibri"/>
                <a:ea typeface="Calibri"/>
                <a:cs typeface="Calibri"/>
                <a:sym typeface="Calibri"/>
              </a:rPr>
              <a:t>For example, in some communities, first responders may be reluctant to carry naloxone because they characterize people who misuse opioids as criminals who should be punished for breaking the law. You can help to change this perspective by using language that acknowledges the presence of these stereotypes while educating about the nature of addiction and affirming the shared priority of saving lives.</a:t>
            </a:r>
            <a:r>
              <a:rPr lang="en" sz="1200">
                <a:solidFill>
                  <a:schemeClr val="dk1"/>
                </a:solidFill>
                <a:latin typeface="Times New Roman"/>
                <a:ea typeface="Times New Roman"/>
                <a:cs typeface="Times New Roman"/>
                <a:sym typeface="Times New Roman"/>
              </a:rPr>
              <a:t> </a:t>
            </a:r>
            <a:r>
              <a:rPr lang="en">
                <a:solidFill>
                  <a:schemeClr val="dk1"/>
                </a:solidFill>
              </a:rPr>
              <a:t>Person first language (for example, reference to “a person with substance use disorder”) suggests that the person </a:t>
            </a:r>
            <a:r>
              <a:rPr i="1" lang="en">
                <a:solidFill>
                  <a:schemeClr val="dk1"/>
                </a:solidFill>
              </a:rPr>
              <a:t>has </a:t>
            </a:r>
            <a:r>
              <a:rPr lang="en">
                <a:solidFill>
                  <a:schemeClr val="dk1"/>
                </a:solidFill>
              </a:rPr>
              <a:t>a problem that can be addressed. By contrast, calling someone a “drug abuser” implies that the person </a:t>
            </a:r>
            <a:r>
              <a:rPr i="1" lang="en">
                <a:solidFill>
                  <a:schemeClr val="dk1"/>
                </a:solidFill>
              </a:rPr>
              <a:t>is </a:t>
            </a:r>
            <a:r>
              <a:rPr lang="en">
                <a:solidFill>
                  <a:schemeClr val="dk1"/>
                </a:solidFill>
              </a:rPr>
              <a:t>the problem. </a:t>
            </a:r>
            <a:endParaRPr>
              <a:solidFill>
                <a:schemeClr val="dk1"/>
              </a:solidFill>
            </a:endParaRPr>
          </a:p>
          <a:p>
            <a:pPr indent="0" lvl="0" marL="0" rtl="0" algn="l">
              <a:lnSpc>
                <a:spcPct val="115000"/>
              </a:lnSpc>
              <a:spcBef>
                <a:spcPts val="160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a:solidFill>
                <a:schemeClr val="dk1"/>
              </a:solidFill>
            </a:endParaRPr>
          </a:p>
          <a:p>
            <a:pPr indent="0" lvl="0" marL="0" rtl="0" algn="l">
              <a:spcBef>
                <a:spcPts val="16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040cb09f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040cb09f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000">
                <a:solidFill>
                  <a:schemeClr val="dk2"/>
                </a:solidFill>
              </a:rPr>
              <a:t>Person-first language is proven to reduce stigma and improve treatment. It's not about being sensitive, or polite, or politically correct. It's about access to quality treatment and care. Person-first language doesn’t define a person based on any medical disorder she may have. It’s nonjudgmental, it’s neutral, and the diagnosis is purely clinical.So what’s the person-first language that we should use to talk about addiction? </a:t>
            </a:r>
            <a:endParaRPr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cd0dff55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cd0dff55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04020367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04020367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They can all be treated or managed with medication.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cd0dff55a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cd0dff55a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cd0dff55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cd0dff55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040cb0b36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040cb0b36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040cb0b36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040cb0b36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End with this video. You can also look at Wayne’s interview for his comments on discrimination vs. stigma.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5040cb0b3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040cb0b3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 back often as we are in the process of developing new materials for stigma and be sure to follow dose of reality on social media for how to avoid unintentional stigma posts and how best to respond. After the conference, you will receive our toolkit for stigma responses.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504020367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04020367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04020367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04020367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Stigma marks a person as different and devalued. Marks a person as unacceptably different from the “normal” person.</a:t>
            </a:r>
            <a:endParaRPr/>
          </a:p>
          <a:p>
            <a:pPr indent="0" lvl="0" marL="0" rtl="0" algn="l">
              <a:spcBef>
                <a:spcPts val="0"/>
              </a:spcBef>
              <a:spcAft>
                <a:spcPts val="0"/>
              </a:spcAft>
              <a:buNone/>
            </a:pPr>
            <a:r>
              <a:rPr lang="en"/>
              <a:t>Labeling that leads to stereotyping (links a person to undesirable social characteristics (moral corruption)  Separation (us vs. them)  Emotional Reaction range of anger, fear disgust) Discrimination occurs when stigmatization is acted on by concrete behaviors like exclusion or rejection. Power Differential is created and and places the individual in a vulnerable position. Stigma affects all of us - and nearly everyone has felt stigmatized or has stigmatized others at some point in their lives.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04020367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04020367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040cb09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040cb09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343434"/>
                </a:solidFill>
              </a:rPr>
              <a:t>Addiction-related stigma is a powerful, shame-based mark of disgrace and reproach.</a:t>
            </a:r>
            <a:endParaRPr sz="1000">
              <a:solidFill>
                <a:srgbClr val="343434"/>
              </a:solidFill>
            </a:endParaRPr>
          </a:p>
          <a:p>
            <a:pPr indent="0" lvl="0" marL="0" rtl="0" algn="l">
              <a:spcBef>
                <a:spcPts val="0"/>
              </a:spcBef>
              <a:spcAft>
                <a:spcPts val="0"/>
              </a:spcAft>
              <a:buClr>
                <a:schemeClr val="dk1"/>
              </a:buClr>
              <a:buSzPts val="1100"/>
              <a:buFont typeface="Arial"/>
              <a:buNone/>
            </a:pPr>
            <a:r>
              <a:rPr lang="en" sz="1000">
                <a:solidFill>
                  <a:srgbClr val="343434"/>
                </a:solidFill>
              </a:rPr>
              <a:t>• Stigma is generated and perpetuated by prejudicial attitudes and</a:t>
            </a:r>
            <a:endParaRPr sz="1000">
              <a:solidFill>
                <a:srgbClr val="343434"/>
              </a:solidFill>
            </a:endParaRPr>
          </a:p>
          <a:p>
            <a:pPr indent="0" lvl="0" marL="0" rtl="0" algn="l">
              <a:spcBef>
                <a:spcPts val="0"/>
              </a:spcBef>
              <a:spcAft>
                <a:spcPts val="0"/>
              </a:spcAft>
              <a:buClr>
                <a:schemeClr val="dk1"/>
              </a:buClr>
              <a:buSzPts val="1100"/>
              <a:buFont typeface="Arial"/>
              <a:buNone/>
            </a:pPr>
            <a:r>
              <a:rPr lang="en" sz="1000">
                <a:solidFill>
                  <a:srgbClr val="343434"/>
                </a:solidFill>
              </a:rPr>
              <a:t>beliefs.</a:t>
            </a:r>
            <a:endParaRPr sz="1000">
              <a:solidFill>
                <a:srgbClr val="343434"/>
              </a:solidFill>
            </a:endParaRPr>
          </a:p>
          <a:p>
            <a:pPr indent="0" lvl="0" marL="0" rtl="0" algn="l">
              <a:spcBef>
                <a:spcPts val="0"/>
              </a:spcBef>
              <a:spcAft>
                <a:spcPts val="0"/>
              </a:spcAft>
              <a:buClr>
                <a:schemeClr val="dk1"/>
              </a:buClr>
              <a:buSzPts val="1100"/>
              <a:buFont typeface="Arial"/>
              <a:buNone/>
            </a:pPr>
            <a:r>
              <a:rPr lang="en" sz="1000">
                <a:solidFill>
                  <a:srgbClr val="343434"/>
                </a:solidFill>
              </a:rPr>
              <a:t>• Stigma promotes discrimination among individuals at risk for,</a:t>
            </a:r>
            <a:endParaRPr sz="1000">
              <a:solidFill>
                <a:srgbClr val="343434"/>
              </a:solidFill>
            </a:endParaRPr>
          </a:p>
          <a:p>
            <a:pPr indent="0" lvl="0" marL="0" rtl="0" algn="l">
              <a:spcBef>
                <a:spcPts val="0"/>
              </a:spcBef>
              <a:spcAft>
                <a:spcPts val="0"/>
              </a:spcAft>
              <a:buClr>
                <a:schemeClr val="dk1"/>
              </a:buClr>
              <a:buSzPts val="1100"/>
              <a:buFont typeface="Arial"/>
              <a:buNone/>
            </a:pPr>
            <a:r>
              <a:rPr lang="en" sz="1000">
                <a:solidFill>
                  <a:srgbClr val="343434"/>
                </a:solidFill>
              </a:rPr>
              <a:t>experiencing, or in recovery from addiction, as well as</a:t>
            </a:r>
            <a:endParaRPr sz="1000">
              <a:solidFill>
                <a:srgbClr val="343434"/>
              </a:solidFill>
            </a:endParaRPr>
          </a:p>
          <a:p>
            <a:pPr indent="0" lvl="0" marL="0" rtl="0" algn="l">
              <a:spcBef>
                <a:spcPts val="0"/>
              </a:spcBef>
              <a:spcAft>
                <a:spcPts val="0"/>
              </a:spcAft>
              <a:buClr>
                <a:schemeClr val="dk1"/>
              </a:buClr>
              <a:buSzPts val="1100"/>
              <a:buFont typeface="Arial"/>
              <a:buNone/>
            </a:pPr>
            <a:r>
              <a:rPr lang="en" sz="1000">
                <a:solidFill>
                  <a:srgbClr val="343434"/>
                </a:solidFill>
              </a:rPr>
              <a:t>individuals associated with them.</a:t>
            </a:r>
            <a:endParaRPr sz="1000">
              <a:solidFill>
                <a:srgbClr val="343434"/>
              </a:solidFill>
            </a:endParaRPr>
          </a:p>
          <a:p>
            <a:pPr indent="0" lvl="0" marL="0" rtl="0" algn="l">
              <a:spcBef>
                <a:spcPts val="0"/>
              </a:spcBef>
              <a:spcAft>
                <a:spcPts val="0"/>
              </a:spcAft>
              <a:buClr>
                <a:schemeClr val="dk1"/>
              </a:buClr>
              <a:buSzPts val="1100"/>
              <a:buFont typeface="Arial"/>
              <a:buNone/>
            </a:pPr>
            <a:r>
              <a:rPr lang="en" sz="1000">
                <a:solidFill>
                  <a:srgbClr val="343434"/>
                </a:solidFill>
              </a:rPr>
              <a:t>• Addicted people and people in recovery are ostracized,</a:t>
            </a:r>
            <a:endParaRPr sz="1000">
              <a:solidFill>
                <a:srgbClr val="343434"/>
              </a:solidFill>
            </a:endParaRPr>
          </a:p>
          <a:p>
            <a:pPr indent="0" lvl="0" marL="0" rtl="0" algn="l">
              <a:spcBef>
                <a:spcPts val="0"/>
              </a:spcBef>
              <a:spcAft>
                <a:spcPts val="0"/>
              </a:spcAft>
              <a:buClr>
                <a:schemeClr val="dk1"/>
              </a:buClr>
              <a:buSzPts val="1100"/>
              <a:buFont typeface="Arial"/>
              <a:buNone/>
            </a:pPr>
            <a:r>
              <a:rPr lang="en" sz="1000">
                <a:solidFill>
                  <a:srgbClr val="343434"/>
                </a:solidFill>
              </a:rPr>
              <a:t>discriminated against, and deprived of basic human rights.</a:t>
            </a:r>
            <a:endParaRPr sz="1000">
              <a:solidFill>
                <a:srgbClr val="343434"/>
              </a:solidFill>
            </a:endParaRPr>
          </a:p>
          <a:p>
            <a:pPr indent="0" lvl="0" marL="0" rtl="0" algn="l">
              <a:spcBef>
                <a:spcPts val="0"/>
              </a:spcBef>
              <a:spcAft>
                <a:spcPts val="0"/>
              </a:spcAft>
              <a:buClr>
                <a:schemeClr val="dk1"/>
              </a:buClr>
              <a:buSzPts val="1100"/>
              <a:buFont typeface="Arial"/>
              <a:buNone/>
            </a:pPr>
            <a:r>
              <a:rPr lang="en" sz="1000">
                <a:solidFill>
                  <a:srgbClr val="343434"/>
                </a:solidFill>
              </a:rPr>
              <a:t>• Individuals who are stigmatized often internalize inappropriate</a:t>
            </a:r>
            <a:endParaRPr sz="1000">
              <a:solidFill>
                <a:srgbClr val="343434"/>
              </a:solidFill>
            </a:endParaRPr>
          </a:p>
          <a:p>
            <a:pPr indent="0" lvl="0" marL="0" rtl="0" algn="l">
              <a:spcBef>
                <a:spcPts val="0"/>
              </a:spcBef>
              <a:spcAft>
                <a:spcPts val="0"/>
              </a:spcAft>
              <a:buClr>
                <a:schemeClr val="dk1"/>
              </a:buClr>
              <a:buSzPts val="1100"/>
              <a:buFont typeface="Arial"/>
              <a:buNone/>
            </a:pPr>
            <a:r>
              <a:rPr lang="en" sz="1000">
                <a:solidFill>
                  <a:srgbClr val="343434"/>
                </a:solidFill>
              </a:rPr>
              <a:t>attitudes and practices, making them part of their self-identity.</a:t>
            </a:r>
            <a:endParaRPr sz="1000">
              <a:solidFill>
                <a:srgbClr val="343434"/>
              </a:solidFill>
            </a:endParaRPr>
          </a:p>
          <a:p>
            <a:pPr indent="0" lvl="0" marL="0" rtl="0" algn="l">
              <a:spcBef>
                <a:spcPts val="0"/>
              </a:spcBef>
              <a:spcAft>
                <a:spcPts val="0"/>
              </a:spcAft>
              <a:buClr>
                <a:schemeClr val="dk1"/>
              </a:buClr>
              <a:buSzPts val="1100"/>
              <a:buFont typeface="Arial"/>
              <a:buNone/>
            </a:pPr>
            <a:r>
              <a:rPr lang="en" sz="1000">
                <a:solidFill>
                  <a:srgbClr val="343434"/>
                </a:solidFill>
              </a:rPr>
              <a:t>Stigma means a mark or sign of shame, disgrace, or disapproval;</a:t>
            </a:r>
            <a:endParaRPr sz="1000">
              <a:solidFill>
                <a:srgbClr val="343434"/>
              </a:solidFill>
            </a:endParaRPr>
          </a:p>
          <a:p>
            <a:pPr indent="0" lvl="0" marL="0" rtl="0" algn="l">
              <a:spcBef>
                <a:spcPts val="0"/>
              </a:spcBef>
              <a:spcAft>
                <a:spcPts val="0"/>
              </a:spcAft>
              <a:buClr>
                <a:schemeClr val="dk1"/>
              </a:buClr>
              <a:buSzPts val="1100"/>
              <a:buFont typeface="Arial"/>
              <a:buNone/>
            </a:pPr>
            <a:r>
              <a:rPr lang="en" sz="1000">
                <a:solidFill>
                  <a:srgbClr val="343434"/>
                </a:solidFill>
              </a:rPr>
              <a:t>of being shunned or rejected by others. It emerges when people</a:t>
            </a:r>
            <a:endParaRPr sz="1000">
              <a:solidFill>
                <a:srgbClr val="343434"/>
              </a:solidFill>
            </a:endParaRPr>
          </a:p>
          <a:p>
            <a:pPr indent="0" lvl="0" marL="0" rtl="0" algn="l">
              <a:spcBef>
                <a:spcPts val="0"/>
              </a:spcBef>
              <a:spcAft>
                <a:spcPts val="0"/>
              </a:spcAft>
              <a:buClr>
                <a:schemeClr val="dk1"/>
              </a:buClr>
              <a:buSzPts val="1100"/>
              <a:buFont typeface="Arial"/>
              <a:buNone/>
            </a:pPr>
            <a:r>
              <a:rPr lang="en" sz="1000">
                <a:solidFill>
                  <a:srgbClr val="343434"/>
                </a:solidFill>
              </a:rPr>
              <a:t>feel uneasy or embarrassed to talk about behavior they perceive as</a:t>
            </a:r>
            <a:endParaRPr sz="1000">
              <a:solidFill>
                <a:srgbClr val="343434"/>
              </a:solidFill>
            </a:endParaRPr>
          </a:p>
          <a:p>
            <a:pPr indent="0" lvl="0" marL="0" rtl="0" algn="l">
              <a:spcBef>
                <a:spcPts val="0"/>
              </a:spcBef>
              <a:spcAft>
                <a:spcPts val="0"/>
              </a:spcAft>
              <a:buClr>
                <a:schemeClr val="dk1"/>
              </a:buClr>
              <a:buSzPts val="1100"/>
              <a:buFont typeface="Arial"/>
              <a:buNone/>
            </a:pPr>
            <a:r>
              <a:rPr lang="en" sz="1000">
                <a:solidFill>
                  <a:srgbClr val="343434"/>
                </a:solidFill>
              </a:rPr>
              <a:t>different.</a:t>
            </a:r>
            <a:endParaRPr sz="1000">
              <a:solidFill>
                <a:srgbClr val="343434"/>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fa84cb82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fa84cb82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04020367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04020367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concept of stigma describes the powerful, negative perceptions commonly associated with substance abuse and addiction. Stigma is a public health issue - it contributes to high rates of death, incarceration, and mental health concerns among dependent populations. For our purpose today, we will focus on Opioid Use Disorder Stigma - it is a public health issue that we all need to focus 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f946fb4e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f946fb4e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youtu.be/AN2gOGTKwz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OSAP Recipient Meeting</a:t>
            </a:r>
            <a:endParaRPr/>
          </a:p>
        </p:txBody>
      </p:sp>
      <p:sp>
        <p:nvSpPr>
          <p:cNvPr id="55" name="Google Shape;55;p13"/>
          <p:cNvSpPr txBox="1"/>
          <p:nvPr>
            <p:ph idx="1" type="subTitle"/>
          </p:nvPr>
        </p:nvSpPr>
        <p:spPr>
          <a:xfrm>
            <a:off x="311700" y="2834125"/>
            <a:ext cx="8520600" cy="230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August 2019 </a:t>
            </a:r>
            <a:endParaRPr/>
          </a:p>
        </p:txBody>
      </p:sp>
      <p:pic>
        <p:nvPicPr>
          <p:cNvPr id="56" name="Google Shape;56;p13"/>
          <p:cNvPicPr preferRelativeResize="0"/>
          <p:nvPr/>
        </p:nvPicPr>
        <p:blipFill>
          <a:blip r:embed="rId3">
            <a:alphaModFix/>
          </a:blip>
          <a:stretch>
            <a:fillRect/>
          </a:stretch>
        </p:blipFill>
        <p:spPr>
          <a:xfrm>
            <a:off x="3707663" y="3516500"/>
            <a:ext cx="1728675" cy="162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Google Shape;109;p22"/>
          <p:cNvPicPr preferRelativeResize="0"/>
          <p:nvPr/>
        </p:nvPicPr>
        <p:blipFill>
          <a:blip r:embed="rId3">
            <a:alphaModFix/>
          </a:blip>
          <a:stretch>
            <a:fillRect/>
          </a:stretch>
        </p:blipFill>
        <p:spPr>
          <a:xfrm>
            <a:off x="822400" y="547900"/>
            <a:ext cx="7527077" cy="444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445025"/>
            <a:ext cx="8520600" cy="89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3C78D8"/>
                </a:solidFill>
              </a:rPr>
              <a:t>Imagine If Substance Use Disorder Was Treated Exactly Like </a:t>
            </a:r>
            <a:r>
              <a:rPr b="1" lang="en" sz="2400">
                <a:solidFill>
                  <a:srgbClr val="A61C00"/>
                </a:solidFill>
              </a:rPr>
              <a:t>Heart Disease</a:t>
            </a:r>
            <a:endParaRPr b="1" sz="2400">
              <a:solidFill>
                <a:srgbClr val="A61C00"/>
              </a:solidFill>
            </a:endParaRPr>
          </a:p>
        </p:txBody>
      </p:sp>
      <p:sp>
        <p:nvSpPr>
          <p:cNvPr id="115" name="Google Shape;115;p23"/>
          <p:cNvSpPr txBox="1"/>
          <p:nvPr/>
        </p:nvSpPr>
        <p:spPr>
          <a:xfrm>
            <a:off x="669950" y="1339925"/>
            <a:ext cx="8238000" cy="41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C4E4D"/>
                </a:solidFill>
                <a:highlight>
                  <a:srgbClr val="FFFFFF"/>
                </a:highlight>
              </a:rPr>
              <a:t>Imagine a world in which 90 percent of Americans with heart problems are </a:t>
            </a:r>
            <a:r>
              <a:rPr b="1" i="1" lang="en" sz="1800">
                <a:solidFill>
                  <a:srgbClr val="A61C00"/>
                </a:solidFill>
                <a:highlight>
                  <a:srgbClr val="FFFFFF"/>
                </a:highlight>
              </a:rPr>
              <a:t>allowed to suffer and even die </a:t>
            </a:r>
            <a:r>
              <a:rPr lang="en" sz="1800">
                <a:solidFill>
                  <a:srgbClr val="4C4E4D"/>
                </a:solidFill>
                <a:highlight>
                  <a:srgbClr val="FFFFFF"/>
                </a:highlight>
              </a:rPr>
              <a:t>without any access to health care. </a:t>
            </a:r>
            <a:endParaRPr sz="1800">
              <a:solidFill>
                <a:srgbClr val="4C4E4D"/>
              </a:solidFill>
              <a:highlight>
                <a:srgbClr val="FFFFFF"/>
              </a:highlight>
            </a:endParaRPr>
          </a:p>
          <a:p>
            <a:pPr indent="0" lvl="0" marL="0" rtl="0" algn="l">
              <a:spcBef>
                <a:spcPts val="0"/>
              </a:spcBef>
              <a:spcAft>
                <a:spcPts val="0"/>
              </a:spcAft>
              <a:buNone/>
            </a:pPr>
            <a:r>
              <a:t/>
            </a:r>
            <a:endParaRPr sz="1800">
              <a:solidFill>
                <a:srgbClr val="4C4E4D"/>
              </a:solidFill>
              <a:highlight>
                <a:srgbClr val="FFFFFF"/>
              </a:highlight>
            </a:endParaRPr>
          </a:p>
          <a:p>
            <a:pPr indent="0" lvl="0" marL="0" rtl="0" algn="l">
              <a:spcBef>
                <a:spcPts val="0"/>
              </a:spcBef>
              <a:spcAft>
                <a:spcPts val="0"/>
              </a:spcAft>
              <a:buNone/>
            </a:pPr>
            <a:r>
              <a:rPr lang="en" sz="1800">
                <a:solidFill>
                  <a:srgbClr val="4C4E4D"/>
                </a:solidFill>
                <a:highlight>
                  <a:srgbClr val="FFFFFF"/>
                </a:highlight>
              </a:rPr>
              <a:t>Imagine that a person suffering a heart attack could go to an emergency room only to be </a:t>
            </a:r>
            <a:r>
              <a:rPr b="1" i="1" lang="en" sz="1800">
                <a:solidFill>
                  <a:srgbClr val="A61C00"/>
                </a:solidFill>
                <a:highlight>
                  <a:srgbClr val="FFFFFF"/>
                </a:highlight>
              </a:rPr>
              <a:t>told that the ER doesn’t have any way to treat her.</a:t>
            </a:r>
            <a:r>
              <a:rPr lang="en" sz="1800">
                <a:solidFill>
                  <a:srgbClr val="4C4E4D"/>
                </a:solidFill>
                <a:highlight>
                  <a:srgbClr val="FFFFFF"/>
                </a:highlight>
              </a:rPr>
              <a:t> </a:t>
            </a:r>
            <a:endParaRPr sz="1800">
              <a:solidFill>
                <a:srgbClr val="4C4E4D"/>
              </a:solidFill>
              <a:highlight>
                <a:srgbClr val="FFFFFF"/>
              </a:highlight>
            </a:endParaRPr>
          </a:p>
          <a:p>
            <a:pPr indent="0" lvl="0" marL="0" rtl="0" algn="l">
              <a:spcBef>
                <a:spcPts val="0"/>
              </a:spcBef>
              <a:spcAft>
                <a:spcPts val="0"/>
              </a:spcAft>
              <a:buNone/>
            </a:pPr>
            <a:r>
              <a:t/>
            </a:r>
            <a:endParaRPr sz="1800">
              <a:solidFill>
                <a:srgbClr val="4C4E4D"/>
              </a:solidFill>
              <a:highlight>
                <a:srgbClr val="FFFFFF"/>
              </a:highlight>
            </a:endParaRPr>
          </a:p>
          <a:p>
            <a:pPr indent="0" lvl="0" marL="0" rtl="0" algn="l">
              <a:spcBef>
                <a:spcPts val="0"/>
              </a:spcBef>
              <a:spcAft>
                <a:spcPts val="0"/>
              </a:spcAft>
              <a:buNone/>
            </a:pPr>
            <a:r>
              <a:rPr lang="en" sz="1800">
                <a:solidFill>
                  <a:srgbClr val="4C4E4D"/>
                </a:solidFill>
                <a:highlight>
                  <a:srgbClr val="FFFFFF"/>
                </a:highlight>
              </a:rPr>
              <a:t>Imagine that the ER does have a way to help, but the patient who just had a heart attack </a:t>
            </a:r>
            <a:r>
              <a:rPr b="1" i="1" lang="en" sz="1800">
                <a:solidFill>
                  <a:srgbClr val="A61C00"/>
                </a:solidFill>
                <a:highlight>
                  <a:srgbClr val="FFFFFF"/>
                </a:highlight>
              </a:rPr>
              <a:t>will have to wait weeks or months to get into any care</a:t>
            </a:r>
            <a:r>
              <a:rPr lang="en" sz="1800">
                <a:solidFill>
                  <a:srgbClr val="4C4E4D"/>
                </a:solidFill>
                <a:highlight>
                  <a:srgbClr val="FFFFFF"/>
                </a:highlight>
              </a:rPr>
              <a:t>. </a:t>
            </a:r>
            <a:endParaRPr sz="1800">
              <a:solidFill>
                <a:srgbClr val="4C4E4D"/>
              </a:solidFill>
              <a:highlight>
                <a:srgbClr val="FFFFFF"/>
              </a:highlight>
            </a:endParaRPr>
          </a:p>
          <a:p>
            <a:pPr indent="0" lvl="0" marL="0" rtl="0" algn="l">
              <a:spcBef>
                <a:spcPts val="0"/>
              </a:spcBef>
              <a:spcAft>
                <a:spcPts val="0"/>
              </a:spcAft>
              <a:buNone/>
            </a:pPr>
            <a:r>
              <a:t/>
            </a:r>
            <a:endParaRPr sz="1800">
              <a:solidFill>
                <a:srgbClr val="4C4E4D"/>
              </a:solidFill>
              <a:highlight>
                <a:srgbClr val="FFFFFF"/>
              </a:highlight>
            </a:endParaRPr>
          </a:p>
          <a:p>
            <a:pPr indent="0" lvl="0" marL="0" rtl="0" algn="l">
              <a:spcBef>
                <a:spcPts val="0"/>
              </a:spcBef>
              <a:spcAft>
                <a:spcPts val="0"/>
              </a:spcAft>
              <a:buNone/>
            </a:pPr>
            <a:r>
              <a:rPr lang="en" sz="1800">
                <a:solidFill>
                  <a:srgbClr val="4C4E4D"/>
                </a:solidFill>
                <a:highlight>
                  <a:srgbClr val="FFFFFF"/>
                </a:highlight>
              </a:rPr>
              <a:t>Imagine if this patient went to a doctor’s office for some care only to be told that the </a:t>
            </a:r>
            <a:r>
              <a:rPr b="1" i="1" lang="en" sz="1800">
                <a:solidFill>
                  <a:srgbClr val="A61C00"/>
                </a:solidFill>
                <a:highlight>
                  <a:srgbClr val="FFFFFF"/>
                </a:highlight>
              </a:rPr>
              <a:t>providers there don’t see his kind</a:t>
            </a:r>
            <a:r>
              <a:rPr lang="en" sz="1800">
                <a:solidFill>
                  <a:srgbClr val="4C4E4D"/>
                </a:solidFill>
                <a:highlight>
                  <a:srgbClr val="FFFFFF"/>
                </a:highlight>
              </a:rPr>
              <a:t>.</a:t>
            </a:r>
            <a:endParaRPr sz="1800">
              <a:solidFill>
                <a:srgbClr val="4C4E4D"/>
              </a:solidFill>
              <a:highlight>
                <a:srgbClr val="FFFF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Effects of Stigma</a:t>
            </a:r>
            <a:endParaRPr/>
          </a:p>
        </p:txBody>
      </p:sp>
      <p:sp>
        <p:nvSpPr>
          <p:cNvPr id="121" name="Google Shape;121;p2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1"/>
                </a:solidFill>
              </a:rPr>
              <a:t>E</a:t>
            </a:r>
            <a:r>
              <a:rPr b="1" lang="en">
                <a:solidFill>
                  <a:schemeClr val="accent1"/>
                </a:solidFill>
              </a:rPr>
              <a:t>rodes confidence that substance-related disorders are valid and treatable health conditions. </a:t>
            </a:r>
            <a:endParaRPr b="1">
              <a:solidFill>
                <a:schemeClr val="accent1"/>
              </a:solidFill>
            </a:endParaRPr>
          </a:p>
          <a:p>
            <a:pPr indent="0" lvl="0" marL="0" rtl="0" algn="l">
              <a:spcBef>
                <a:spcPts val="1600"/>
              </a:spcBef>
              <a:spcAft>
                <a:spcPts val="0"/>
              </a:spcAft>
              <a:buNone/>
            </a:pPr>
            <a:r>
              <a:rPr b="1" lang="en">
                <a:solidFill>
                  <a:srgbClr val="6D9EEB"/>
                </a:solidFill>
              </a:rPr>
              <a:t>Avoid socializing, employing, working with, renting to, or living near someone.</a:t>
            </a:r>
            <a:br>
              <a:rPr b="1" lang="en">
                <a:solidFill>
                  <a:srgbClr val="6D9EEB"/>
                </a:solidFill>
              </a:rPr>
            </a:br>
            <a:endParaRPr b="1">
              <a:solidFill>
                <a:srgbClr val="6D9EEB"/>
              </a:solidFill>
            </a:endParaRPr>
          </a:p>
          <a:p>
            <a:pPr indent="0" lvl="0" marL="0" rtl="0" algn="l">
              <a:spcBef>
                <a:spcPts val="1600"/>
              </a:spcBef>
              <a:spcAft>
                <a:spcPts val="1600"/>
              </a:spcAft>
              <a:buNone/>
            </a:pPr>
            <a:r>
              <a:rPr b="1" lang="en">
                <a:solidFill>
                  <a:schemeClr val="accent1"/>
                </a:solidFill>
              </a:rPr>
              <a:t>Deters the public from wanting to pay for treatment, reducing access to resources and opportunities for trea</a:t>
            </a:r>
            <a:r>
              <a:rPr b="1" lang="en">
                <a:solidFill>
                  <a:schemeClr val="accent1"/>
                </a:solidFill>
              </a:rPr>
              <a:t>tment and</a:t>
            </a:r>
            <a:br>
              <a:rPr b="1" lang="en">
                <a:solidFill>
                  <a:schemeClr val="accent1"/>
                </a:solidFill>
              </a:rPr>
            </a:br>
            <a:r>
              <a:rPr b="1" lang="en">
                <a:solidFill>
                  <a:schemeClr val="accent1"/>
                </a:solidFill>
              </a:rPr>
              <a:t>social services.</a:t>
            </a:r>
            <a:br>
              <a:rPr b="1" lang="en">
                <a:solidFill>
                  <a:schemeClr val="accent1"/>
                </a:solidFill>
              </a:rPr>
            </a:br>
            <a:endParaRPr b="1">
              <a:solidFill>
                <a:schemeClr val="accent1"/>
              </a:solidFill>
            </a:endParaRPr>
          </a:p>
        </p:txBody>
      </p:sp>
      <p:sp>
        <p:nvSpPr>
          <p:cNvPr id="122" name="Google Shape;122;p24"/>
          <p:cNvSpPr txBox="1"/>
          <p:nvPr>
            <p:ph idx="2" type="body"/>
          </p:nvPr>
        </p:nvSpPr>
        <p:spPr>
          <a:xfrm>
            <a:off x="4832400" y="1152475"/>
            <a:ext cx="3999900" cy="383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3C78D8"/>
                </a:solidFill>
              </a:rPr>
              <a:t>S</a:t>
            </a:r>
            <a:r>
              <a:rPr b="1" lang="en">
                <a:solidFill>
                  <a:srgbClr val="3C78D8"/>
                </a:solidFill>
              </a:rPr>
              <a:t>tops people from seeking help for fear that the confidentiality of their diagnosis or treatment will be broken.</a:t>
            </a:r>
            <a:endParaRPr b="1">
              <a:solidFill>
                <a:srgbClr val="3C78D8"/>
              </a:solidFill>
            </a:endParaRPr>
          </a:p>
          <a:p>
            <a:pPr indent="0" lvl="0" marL="0" rtl="0" algn="l">
              <a:lnSpc>
                <a:spcPct val="100000"/>
              </a:lnSpc>
              <a:spcBef>
                <a:spcPts val="0"/>
              </a:spcBef>
              <a:spcAft>
                <a:spcPts val="0"/>
              </a:spcAft>
              <a:buNone/>
            </a:pPr>
            <a:r>
              <a:t/>
            </a:r>
            <a:endParaRPr b="1">
              <a:solidFill>
                <a:srgbClr val="3C78D8"/>
              </a:solidFill>
            </a:endParaRPr>
          </a:p>
          <a:p>
            <a:pPr indent="0" lvl="0" marL="0" rtl="0" algn="l">
              <a:lnSpc>
                <a:spcPct val="100000"/>
              </a:lnSpc>
              <a:spcBef>
                <a:spcPts val="0"/>
              </a:spcBef>
              <a:spcAft>
                <a:spcPts val="0"/>
              </a:spcAft>
              <a:buNone/>
            </a:pPr>
            <a:r>
              <a:rPr b="1" lang="en">
                <a:solidFill>
                  <a:schemeClr val="accent1"/>
                </a:solidFill>
              </a:rPr>
              <a:t>Gives insurers permission to restrict coverage for treatment services in ways that</a:t>
            </a:r>
            <a:br>
              <a:rPr b="1" lang="en">
                <a:solidFill>
                  <a:schemeClr val="accent1"/>
                </a:solidFill>
              </a:rPr>
            </a:br>
            <a:r>
              <a:rPr b="1" lang="en">
                <a:solidFill>
                  <a:schemeClr val="accent1"/>
                </a:solidFill>
              </a:rPr>
              <a:t>would not be tolerated for other illnesses.</a:t>
            </a:r>
            <a:br>
              <a:rPr b="1" lang="en">
                <a:solidFill>
                  <a:srgbClr val="3C78D8"/>
                </a:solidFill>
              </a:rPr>
            </a:br>
            <a:br>
              <a:rPr b="1" lang="en">
                <a:solidFill>
                  <a:srgbClr val="3C78D8"/>
                </a:solidFill>
              </a:rPr>
            </a:br>
            <a:r>
              <a:rPr b="1" lang="en">
                <a:solidFill>
                  <a:srgbClr val="3C78D8"/>
                </a:solidFill>
              </a:rPr>
              <a:t>Stops people from seeking treatment because of the fear they won’t be treated with respect or dignity. </a:t>
            </a:r>
            <a:endParaRPr b="1">
              <a:solidFill>
                <a:srgbClr val="3C78D8"/>
              </a:solidFill>
            </a:endParaRPr>
          </a:p>
          <a:p>
            <a:pPr indent="0" lvl="0" marL="0" rtl="0" algn="l">
              <a:lnSpc>
                <a:spcPct val="100000"/>
              </a:lnSpc>
              <a:spcBef>
                <a:spcPts val="0"/>
              </a:spcBef>
              <a:spcAft>
                <a:spcPts val="0"/>
              </a:spcAft>
              <a:buNone/>
            </a:pPr>
            <a:r>
              <a:t/>
            </a:r>
            <a:endParaRPr b="1">
              <a:solidFill>
                <a:srgbClr val="3C78D8"/>
              </a:solidFill>
            </a:endParaRPr>
          </a:p>
          <a:p>
            <a:pPr indent="0" lvl="0" marL="0" rtl="0" algn="l">
              <a:lnSpc>
                <a:spcPct val="100000"/>
              </a:lnSpc>
              <a:spcBef>
                <a:spcPts val="0"/>
              </a:spcBef>
              <a:spcAft>
                <a:spcPts val="0"/>
              </a:spcAft>
              <a:buNone/>
            </a:pPr>
            <a:r>
              <a:rPr b="1" lang="en">
                <a:solidFill>
                  <a:schemeClr val="accent1"/>
                </a:solidFill>
              </a:rPr>
              <a:t>Prevents people from acknowledging their substance abuse problems, much less</a:t>
            </a:r>
            <a:br>
              <a:rPr b="1" lang="en">
                <a:solidFill>
                  <a:schemeClr val="accent1"/>
                </a:solidFill>
              </a:rPr>
            </a:br>
            <a:r>
              <a:rPr b="1" lang="en">
                <a:solidFill>
                  <a:schemeClr val="accent1"/>
                </a:solidFill>
              </a:rPr>
              <a:t>disclosing them to others.</a:t>
            </a:r>
            <a:br>
              <a:rPr b="1" lang="en">
                <a:solidFill>
                  <a:schemeClr val="accent1"/>
                </a:solidFill>
              </a:rPr>
            </a:br>
            <a:endParaRPr b="1">
              <a:solidFill>
                <a:schemeClr val="accent1"/>
              </a:solidFill>
            </a:endParaRPr>
          </a:p>
          <a:p>
            <a:pPr indent="0" lvl="0" marL="0" rtl="0" algn="l">
              <a:lnSpc>
                <a:spcPct val="100000"/>
              </a:lnSpc>
              <a:spcBef>
                <a:spcPts val="0"/>
              </a:spcBef>
              <a:spcAft>
                <a:spcPts val="0"/>
              </a:spcAft>
              <a:buNone/>
            </a:pPr>
            <a:r>
              <a:t/>
            </a:r>
            <a:endParaRPr>
              <a:solidFill>
                <a:schemeClr val="accent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117200" y="434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1"/>
                </a:solidFill>
              </a:rPr>
              <a:t>Impact on Treatment &amp; Harm Reduction</a:t>
            </a:r>
            <a:endParaRPr b="1">
              <a:solidFill>
                <a:schemeClr val="accent1"/>
              </a:solidFill>
            </a:endParaRPr>
          </a:p>
        </p:txBody>
      </p:sp>
      <p:sp>
        <p:nvSpPr>
          <p:cNvPr id="128" name="Google Shape;128;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Perceived stigma in hospitals and doctor office can discourage people from accessing needed healthcare services.</a:t>
            </a:r>
            <a:endParaRPr/>
          </a:p>
          <a:p>
            <a:pPr indent="0" lvl="0" marL="0" rtl="0" algn="l">
              <a:spcBef>
                <a:spcPts val="1600"/>
              </a:spcBef>
              <a:spcAft>
                <a:spcPts val="0"/>
              </a:spcAft>
              <a:buNone/>
            </a:pPr>
            <a:r>
              <a:rPr lang="en"/>
              <a:t>When health providers carry a stigma towards people with drug dependencies, it can affect their willingness to assess or treat the patient.</a:t>
            </a:r>
            <a:endParaRPr/>
          </a:p>
          <a:p>
            <a:pPr indent="0" lvl="0" marL="0" rtl="0" algn="l">
              <a:spcBef>
                <a:spcPts val="1600"/>
              </a:spcBef>
              <a:spcAft>
                <a:spcPts val="0"/>
              </a:spcAft>
              <a:buNone/>
            </a:pPr>
            <a:r>
              <a:rPr lang="en"/>
              <a:t>Criminal Justice System - many incarcerated don’t receive treatment. Seen as criminal behavior. </a:t>
            </a:r>
            <a:endParaRPr/>
          </a:p>
          <a:p>
            <a:pPr indent="0" lvl="0" marL="0" rtl="0" algn="l">
              <a:spcBef>
                <a:spcPts val="1600"/>
              </a:spcBef>
              <a:spcAft>
                <a:spcPts val="1600"/>
              </a:spcAft>
              <a:buNone/>
            </a:pPr>
            <a:r>
              <a:rPr lang="en"/>
              <a:t>Evidence-based harm reduction strategies are affected (needle exchanges, substitution therapies and safe drug consumption.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311700" y="445025"/>
            <a:ext cx="8520600" cy="88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78D8"/>
                </a:solidFill>
              </a:rPr>
              <a:t>Social Media is Challenging Stigma</a:t>
            </a:r>
            <a:endParaRPr b="1">
              <a:solidFill>
                <a:srgbClr val="3C78D8"/>
              </a:solidFill>
            </a:endParaRPr>
          </a:p>
        </p:txBody>
      </p:sp>
      <p:sp>
        <p:nvSpPr>
          <p:cNvPr id="134" name="Google Shape;134;p26"/>
          <p:cNvSpPr txBox="1"/>
          <p:nvPr>
            <p:ph idx="1" type="body"/>
          </p:nvPr>
        </p:nvSpPr>
        <p:spPr>
          <a:xfrm>
            <a:off x="311700" y="1329125"/>
            <a:ext cx="8520600" cy="323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media enable individuals to bring personal experience into the public domain with the potential to affect public attitudes and mainstream media. </a:t>
            </a:r>
            <a:endParaRPr/>
          </a:p>
          <a:p>
            <a:pPr indent="0" lvl="0" marL="0" rtl="0" algn="l">
              <a:spcBef>
                <a:spcPts val="1600"/>
              </a:spcBef>
              <a:spcAft>
                <a:spcPts val="0"/>
              </a:spcAft>
              <a:buNone/>
            </a:pPr>
            <a:r>
              <a:rPr lang="en"/>
              <a:t>Conversations and user-generated content exchanges are challenging stigma in three ways: </a:t>
            </a:r>
            <a:endParaRPr/>
          </a:p>
          <a:p>
            <a:pPr indent="-342900" lvl="0" marL="457200" rtl="0" algn="l">
              <a:spcBef>
                <a:spcPts val="1600"/>
              </a:spcBef>
              <a:spcAft>
                <a:spcPts val="0"/>
              </a:spcAft>
              <a:buClr>
                <a:srgbClr val="FF9900"/>
              </a:buClr>
              <a:buSzPts val="1800"/>
              <a:buAutoNum type="arabicPeriod"/>
            </a:pPr>
            <a:r>
              <a:rPr b="1" lang="en">
                <a:solidFill>
                  <a:srgbClr val="FF9900"/>
                </a:solidFill>
              </a:rPr>
              <a:t>Education</a:t>
            </a:r>
            <a:endParaRPr b="1">
              <a:solidFill>
                <a:srgbClr val="FF9900"/>
              </a:solidFill>
            </a:endParaRPr>
          </a:p>
          <a:p>
            <a:pPr indent="-342900" lvl="0" marL="457200" rtl="0" algn="l">
              <a:spcBef>
                <a:spcPts val="0"/>
              </a:spcBef>
              <a:spcAft>
                <a:spcPts val="0"/>
              </a:spcAft>
              <a:buClr>
                <a:srgbClr val="FF9900"/>
              </a:buClr>
              <a:buSzPts val="1800"/>
              <a:buAutoNum type="arabicPeriod"/>
            </a:pPr>
            <a:r>
              <a:rPr b="1" lang="en">
                <a:solidFill>
                  <a:srgbClr val="FF9900"/>
                </a:solidFill>
              </a:rPr>
              <a:t>Contact</a:t>
            </a:r>
            <a:endParaRPr b="1">
              <a:solidFill>
                <a:srgbClr val="FF9900"/>
              </a:solidFill>
            </a:endParaRPr>
          </a:p>
          <a:p>
            <a:pPr indent="-342900" lvl="0" marL="457200" rtl="0" algn="l">
              <a:spcBef>
                <a:spcPts val="0"/>
              </a:spcBef>
              <a:spcAft>
                <a:spcPts val="0"/>
              </a:spcAft>
              <a:buClr>
                <a:srgbClr val="FF9900"/>
              </a:buClr>
              <a:buSzPts val="1800"/>
              <a:buAutoNum type="arabicPeriod"/>
            </a:pPr>
            <a:r>
              <a:rPr b="1" lang="en">
                <a:solidFill>
                  <a:srgbClr val="FF9900"/>
                </a:solidFill>
              </a:rPr>
              <a:t>Protest</a:t>
            </a:r>
            <a:endParaRPr b="1">
              <a:solidFill>
                <a:srgbClr val="FF99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9900"/>
                </a:solidFill>
                <a:latin typeface="Lato"/>
                <a:ea typeface="Lato"/>
                <a:cs typeface="Lato"/>
                <a:sym typeface="Lato"/>
              </a:rPr>
              <a:t>Dose of Reality Examples</a:t>
            </a:r>
            <a:endParaRPr b="1" sz="3200">
              <a:solidFill>
                <a:srgbClr val="FF9900"/>
              </a:solidFill>
              <a:latin typeface="Lato"/>
              <a:ea typeface="Lato"/>
              <a:cs typeface="Lato"/>
              <a:sym typeface="Lato"/>
            </a:endParaRPr>
          </a:p>
        </p:txBody>
      </p:sp>
      <p:sp>
        <p:nvSpPr>
          <p:cNvPr id="140" name="Google Shape;140;p27"/>
          <p:cNvSpPr txBox="1"/>
          <p:nvPr>
            <p:ph idx="1" type="body"/>
          </p:nvPr>
        </p:nvSpPr>
        <p:spPr>
          <a:xfrm>
            <a:off x="167350" y="1007750"/>
            <a:ext cx="8914800" cy="376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ctr">
              <a:spcBef>
                <a:spcPts val="1600"/>
              </a:spcBef>
              <a:spcAft>
                <a:spcPts val="0"/>
              </a:spcAft>
              <a:buNone/>
            </a:pPr>
            <a:r>
              <a:rPr lang="en">
                <a:solidFill>
                  <a:srgbClr val="000000"/>
                </a:solidFill>
              </a:rPr>
              <a:t>One way we can address stigma at the community-level is to correct misconception</a:t>
            </a:r>
            <a:r>
              <a:rPr b="1" lang="en" sz="1100">
                <a:solidFill>
                  <a:srgbClr val="000000"/>
                </a:solidFill>
              </a:rPr>
              <a:t>.</a:t>
            </a:r>
            <a:endParaRPr b="1" sz="1100">
              <a:solidFill>
                <a:srgbClr val="000000"/>
              </a:solidFill>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141" name="Google Shape;141;p27"/>
          <p:cNvSpPr/>
          <p:nvPr/>
        </p:nvSpPr>
        <p:spPr>
          <a:xfrm>
            <a:off x="449725" y="2497500"/>
            <a:ext cx="2194200" cy="15864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rgbClr val="60A634"/>
                </a:solidFill>
              </a:rPr>
              <a:t>“Doesn’t providing naloxone just enable drug users to keep using?” </a:t>
            </a:r>
            <a:endParaRPr b="1" sz="1100">
              <a:solidFill>
                <a:srgbClr val="60A634"/>
              </a:solidFill>
            </a:endParaRPr>
          </a:p>
        </p:txBody>
      </p:sp>
      <p:sp>
        <p:nvSpPr>
          <p:cNvPr id="142" name="Google Shape;142;p27"/>
          <p:cNvSpPr/>
          <p:nvPr/>
        </p:nvSpPr>
        <p:spPr>
          <a:xfrm>
            <a:off x="4380450" y="2294150"/>
            <a:ext cx="1494600" cy="11937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rgbClr val="60A634"/>
                </a:solidFill>
              </a:rPr>
              <a:t>“Aren’t you treating a drug with a drug?”</a:t>
            </a:r>
            <a:endParaRPr b="1" sz="1100">
              <a:solidFill>
                <a:srgbClr val="60A634"/>
              </a:solidFill>
            </a:endParaRPr>
          </a:p>
        </p:txBody>
      </p:sp>
      <p:sp>
        <p:nvSpPr>
          <p:cNvPr id="143" name="Google Shape;143;p27"/>
          <p:cNvSpPr/>
          <p:nvPr/>
        </p:nvSpPr>
        <p:spPr>
          <a:xfrm>
            <a:off x="5849225" y="2752700"/>
            <a:ext cx="1960500" cy="10494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rgbClr val="60A634"/>
                </a:solidFill>
              </a:rPr>
              <a:t>“Didn’t drug addicts cause this problem in the first place?” </a:t>
            </a:r>
            <a:endParaRPr b="1" sz="1100">
              <a:solidFill>
                <a:srgbClr val="60A634"/>
              </a:solidFill>
            </a:endParaRPr>
          </a:p>
        </p:txBody>
      </p:sp>
      <p:sp>
        <p:nvSpPr>
          <p:cNvPr id="144" name="Google Shape;144;p27"/>
          <p:cNvSpPr/>
          <p:nvPr/>
        </p:nvSpPr>
        <p:spPr>
          <a:xfrm>
            <a:off x="2885850" y="2479075"/>
            <a:ext cx="1494600" cy="11937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60A634"/>
                </a:solidFill>
              </a:rPr>
              <a:t>“Drug addicts are sucking all of our resources.”</a:t>
            </a:r>
            <a:endParaRPr b="1" sz="1100">
              <a:solidFill>
                <a:srgbClr val="60A634"/>
              </a:solidFill>
            </a:endParaRPr>
          </a:p>
        </p:txBody>
      </p:sp>
      <p:sp>
        <p:nvSpPr>
          <p:cNvPr id="145" name="Google Shape;14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Poor Language and Images</a:t>
            </a:r>
            <a:endParaRPr/>
          </a:p>
        </p:txBody>
      </p:sp>
      <p:sp>
        <p:nvSpPr>
          <p:cNvPr id="151" name="Google Shape;151;p28"/>
          <p:cNvSpPr txBox="1"/>
          <p:nvPr>
            <p:ph idx="1" type="body"/>
          </p:nvPr>
        </p:nvSpPr>
        <p:spPr>
          <a:xfrm>
            <a:off x="311700" y="1152475"/>
            <a:ext cx="3999900" cy="38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Avoid using labels that define people by their condition.</a:t>
            </a:r>
            <a:endParaRPr/>
          </a:p>
          <a:p>
            <a:pPr indent="0" lvl="0" marL="0" rtl="0" algn="l">
              <a:spcBef>
                <a:spcPts val="1600"/>
              </a:spcBef>
              <a:spcAft>
                <a:spcPts val="0"/>
              </a:spcAft>
              <a:buNone/>
            </a:pPr>
            <a:r>
              <a:rPr lang="en"/>
              <a:t>Do not sensationalize the issue of addiction.</a:t>
            </a:r>
            <a:endParaRPr/>
          </a:p>
          <a:p>
            <a:pPr indent="0" lvl="0" marL="0" rtl="0" algn="l">
              <a:spcBef>
                <a:spcPts val="1600"/>
              </a:spcBef>
              <a:spcAft>
                <a:spcPts val="1600"/>
              </a:spcAft>
              <a:buNone/>
            </a:pPr>
            <a:r>
              <a:rPr lang="en"/>
              <a:t>Do not generalize populations struggling with addiction.</a:t>
            </a:r>
            <a:endParaRPr/>
          </a:p>
        </p:txBody>
      </p:sp>
      <p:sp>
        <p:nvSpPr>
          <p:cNvPr id="152" name="Google Shape;152;p2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3" name="Google Shape;153;p28"/>
          <p:cNvPicPr preferRelativeResize="0"/>
          <p:nvPr/>
        </p:nvPicPr>
        <p:blipFill>
          <a:blip r:embed="rId3">
            <a:alphaModFix/>
          </a:blip>
          <a:stretch>
            <a:fillRect/>
          </a:stretch>
        </p:blipFill>
        <p:spPr>
          <a:xfrm>
            <a:off x="4311600" y="1069775"/>
            <a:ext cx="4794825" cy="2685100"/>
          </a:xfrm>
          <a:prstGeom prst="rect">
            <a:avLst/>
          </a:prstGeom>
          <a:noFill/>
          <a:ln>
            <a:noFill/>
          </a:ln>
        </p:spPr>
      </p:pic>
      <p:pic>
        <p:nvPicPr>
          <p:cNvPr id="154" name="Google Shape;154;p28"/>
          <p:cNvPicPr preferRelativeResize="0"/>
          <p:nvPr/>
        </p:nvPicPr>
        <p:blipFill>
          <a:blip r:embed="rId4">
            <a:alphaModFix/>
          </a:blip>
          <a:stretch>
            <a:fillRect/>
          </a:stretch>
        </p:blipFill>
        <p:spPr>
          <a:xfrm>
            <a:off x="766038" y="2957338"/>
            <a:ext cx="2905125" cy="2085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C78D8"/>
                </a:solidFill>
              </a:rPr>
              <a:t>Prevention Messaging </a:t>
            </a:r>
            <a:endParaRPr>
              <a:solidFill>
                <a:srgbClr val="3C78D8"/>
              </a:solidFill>
            </a:endParaRPr>
          </a:p>
        </p:txBody>
      </p:sp>
      <p:sp>
        <p:nvSpPr>
          <p:cNvPr id="160" name="Google Shape;160;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Ask yourself:</a:t>
            </a:r>
            <a:endParaRPr sz="1100">
              <a:solidFill>
                <a:schemeClr val="dk1"/>
              </a:solidFill>
            </a:endParaRPr>
          </a:p>
          <a:p>
            <a:pPr indent="0" lvl="0" marL="0" rtl="0" algn="l">
              <a:spcBef>
                <a:spcPts val="1600"/>
              </a:spcBef>
              <a:spcAft>
                <a:spcPts val="0"/>
              </a:spcAft>
              <a:buClr>
                <a:schemeClr val="dk1"/>
              </a:buClr>
              <a:buSzPts val="1100"/>
              <a:buFont typeface="Arial"/>
              <a:buNone/>
            </a:pPr>
            <a:r>
              <a:rPr lang="en" sz="1100">
                <a:solidFill>
                  <a:schemeClr val="dk1"/>
                </a:solidFill>
              </a:rPr>
              <a:t> </a:t>
            </a:r>
            <a:r>
              <a:rPr lang="en" sz="2400">
                <a:solidFill>
                  <a:schemeClr val="dk1"/>
                </a:solidFill>
                <a:latin typeface="Verdana"/>
                <a:ea typeface="Verdana"/>
                <a:cs typeface="Verdana"/>
                <a:sym typeface="Verdana"/>
              </a:rPr>
              <a:t>Who is my intended audience, and how can I use language to reduce stigma when communicating with this group?  </a:t>
            </a:r>
            <a:endParaRPr sz="2400">
              <a:solidFill>
                <a:schemeClr val="dk1"/>
              </a:solidFill>
              <a:latin typeface="Verdana"/>
              <a:ea typeface="Verdana"/>
              <a:cs typeface="Verdana"/>
              <a:sym typeface="Verdana"/>
            </a:endParaRPr>
          </a:p>
          <a:p>
            <a:pPr indent="0" lvl="0" marL="0" rtl="0" algn="l">
              <a:spcBef>
                <a:spcPts val="1600"/>
              </a:spcBef>
              <a:spcAft>
                <a:spcPts val="0"/>
              </a:spcAft>
              <a:buNone/>
            </a:pPr>
            <a:r>
              <a:rPr lang="en" sz="2400">
                <a:solidFill>
                  <a:schemeClr val="dk1"/>
                </a:solidFill>
                <a:latin typeface="Verdana"/>
                <a:ea typeface="Verdana"/>
                <a:cs typeface="Verdana"/>
                <a:sym typeface="Verdana"/>
              </a:rPr>
              <a:t>Am I correcting negative attitudes held by potential allies? </a:t>
            </a:r>
            <a:endParaRPr sz="2400">
              <a:solidFill>
                <a:schemeClr val="dk1"/>
              </a:solidFill>
              <a:latin typeface="Verdana"/>
              <a:ea typeface="Verdana"/>
              <a:cs typeface="Verdana"/>
              <a:sym typeface="Verdana"/>
            </a:endParaRPr>
          </a:p>
          <a:p>
            <a:pPr indent="0" lvl="0" marL="0" rtl="0" algn="l">
              <a:spcBef>
                <a:spcPts val="1600"/>
              </a:spcBef>
              <a:spcAft>
                <a:spcPts val="0"/>
              </a:spcAft>
              <a:buNone/>
            </a:pPr>
            <a:r>
              <a:rPr lang="en" sz="2400">
                <a:solidFill>
                  <a:schemeClr val="dk1"/>
                </a:solidFill>
                <a:latin typeface="Verdana"/>
                <a:ea typeface="Verdana"/>
                <a:cs typeface="Verdana"/>
                <a:sym typeface="Verdana"/>
              </a:rPr>
              <a:t>Are you using “person first” language?</a:t>
            </a:r>
            <a:endParaRPr sz="2400">
              <a:solidFill>
                <a:schemeClr val="dk1"/>
              </a:solidFill>
              <a:latin typeface="Verdana"/>
              <a:ea typeface="Verdana"/>
              <a:cs typeface="Verdana"/>
              <a:sym typeface="Verdana"/>
            </a:endParaRPr>
          </a:p>
          <a:p>
            <a:pPr indent="0" lvl="0" marL="0" rtl="0" algn="l">
              <a:spcBef>
                <a:spcPts val="1600"/>
              </a:spcBef>
              <a:spcAft>
                <a:spcPts val="0"/>
              </a:spcAft>
              <a:buNone/>
            </a:pPr>
            <a:r>
              <a:t/>
            </a:r>
            <a:endParaRPr sz="1200">
              <a:solidFill>
                <a:schemeClr val="dk1"/>
              </a:solidFill>
              <a:latin typeface="Calibri"/>
              <a:ea typeface="Calibri"/>
              <a:cs typeface="Calibri"/>
              <a:sym typeface="Calibri"/>
            </a:endParaRPr>
          </a:p>
          <a:p>
            <a:pPr indent="0" lvl="0" marL="0" rtl="0" algn="l">
              <a:spcBef>
                <a:spcPts val="1600"/>
              </a:spcBef>
              <a:spcAft>
                <a:spcPts val="160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4"/>
                </a:solidFill>
              </a:rPr>
              <a:t>It’s about words and language</a:t>
            </a:r>
            <a:endParaRPr>
              <a:solidFill>
                <a:schemeClr val="accent4"/>
              </a:solidFill>
            </a:endParaRPr>
          </a:p>
        </p:txBody>
      </p:sp>
      <p:sp>
        <p:nvSpPr>
          <p:cNvPr id="166" name="Google Shape;166;p3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78D8"/>
                </a:solidFill>
              </a:rPr>
              <a:t>Words to avoid	</a:t>
            </a:r>
            <a:br>
              <a:rPr b="1" lang="en">
                <a:solidFill>
                  <a:srgbClr val="3C78D8"/>
                </a:solidFill>
              </a:rPr>
            </a:br>
            <a:r>
              <a:rPr lang="en"/>
              <a:t>Addict	</a:t>
            </a:r>
            <a:br>
              <a:rPr lang="en"/>
            </a:br>
            <a:r>
              <a:rPr lang="en"/>
              <a:t>Alcoholic	</a:t>
            </a:r>
            <a:br>
              <a:rPr lang="en"/>
            </a:br>
            <a:r>
              <a:rPr lang="en"/>
              <a:t>Drug problem, drug habit	</a:t>
            </a:r>
            <a:endParaRPr/>
          </a:p>
          <a:p>
            <a:pPr indent="0" lvl="0" marL="0" rtl="0" algn="l">
              <a:spcBef>
                <a:spcPts val="1600"/>
              </a:spcBef>
              <a:spcAft>
                <a:spcPts val="0"/>
              </a:spcAft>
              <a:buNone/>
            </a:pPr>
            <a:r>
              <a:rPr lang="en"/>
              <a:t>Drug abuser	</a:t>
            </a:r>
            <a:endParaRPr/>
          </a:p>
          <a:p>
            <a:pPr indent="0" lvl="0" marL="0" rtl="0" algn="l">
              <a:spcBef>
                <a:spcPts val="1600"/>
              </a:spcBef>
              <a:spcAft>
                <a:spcPts val="0"/>
              </a:spcAft>
              <a:buNone/>
            </a:pPr>
            <a:r>
              <a:rPr lang="en"/>
              <a:t>Clean	</a:t>
            </a:r>
            <a:endParaRPr/>
          </a:p>
          <a:p>
            <a:pPr indent="0" lvl="0" marL="0" rtl="0" algn="l">
              <a:spcBef>
                <a:spcPts val="1600"/>
              </a:spcBef>
              <a:spcAft>
                <a:spcPts val="0"/>
              </a:spcAft>
              <a:buNone/>
            </a:pPr>
            <a:r>
              <a:rPr lang="en"/>
              <a:t>Dirty	</a:t>
            </a:r>
            <a:endParaRPr/>
          </a:p>
          <a:p>
            <a:pPr indent="0" lvl="0" marL="0" rtl="0" algn="l">
              <a:spcBef>
                <a:spcPts val="1600"/>
              </a:spcBef>
              <a:spcAft>
                <a:spcPts val="1600"/>
              </a:spcAft>
              <a:buNone/>
            </a:pPr>
            <a:r>
              <a:rPr lang="en"/>
              <a:t>Former/reformed addict/alcoholic	</a:t>
            </a:r>
            <a:endParaRPr/>
          </a:p>
        </p:txBody>
      </p:sp>
      <p:sp>
        <p:nvSpPr>
          <p:cNvPr id="167" name="Google Shape;167;p30"/>
          <p:cNvSpPr txBox="1"/>
          <p:nvPr>
            <p:ph idx="2" type="body"/>
          </p:nvPr>
        </p:nvSpPr>
        <p:spPr>
          <a:xfrm>
            <a:off x="491885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78D8"/>
                </a:solidFill>
              </a:rPr>
              <a:t>Words to use</a:t>
            </a:r>
            <a:endParaRPr b="1">
              <a:solidFill>
                <a:srgbClr val="3C78D8"/>
              </a:solidFill>
            </a:endParaRPr>
          </a:p>
          <a:p>
            <a:pPr indent="0" lvl="0" marL="0" rtl="0" algn="l">
              <a:spcBef>
                <a:spcPts val="1600"/>
              </a:spcBef>
              <a:spcAft>
                <a:spcPts val="0"/>
              </a:spcAft>
              <a:buNone/>
            </a:pPr>
            <a:r>
              <a:rPr lang="en"/>
              <a:t>Person with substance use disorder</a:t>
            </a:r>
            <a:endParaRPr/>
          </a:p>
          <a:p>
            <a:pPr indent="0" lvl="0" marL="0" rtl="0" algn="l">
              <a:spcBef>
                <a:spcPts val="1600"/>
              </a:spcBef>
              <a:spcAft>
                <a:spcPts val="0"/>
              </a:spcAft>
              <a:buNone/>
            </a:pPr>
            <a:r>
              <a:rPr lang="en"/>
              <a:t>Person with alcohol use disorder</a:t>
            </a:r>
            <a:endParaRPr/>
          </a:p>
          <a:p>
            <a:pPr indent="0" lvl="0" marL="0" rtl="0" algn="l">
              <a:spcBef>
                <a:spcPts val="1600"/>
              </a:spcBef>
              <a:spcAft>
                <a:spcPts val="0"/>
              </a:spcAft>
              <a:buNone/>
            </a:pPr>
            <a:r>
              <a:rPr lang="en"/>
              <a:t>Substance use disorder</a:t>
            </a:r>
            <a:br>
              <a:rPr lang="en"/>
            </a:br>
            <a:endParaRPr/>
          </a:p>
          <a:p>
            <a:pPr indent="0" lvl="0" marL="0" rtl="0" algn="l">
              <a:spcBef>
                <a:spcPts val="1600"/>
              </a:spcBef>
              <a:spcAft>
                <a:spcPts val="0"/>
              </a:spcAft>
              <a:buNone/>
            </a:pPr>
            <a:r>
              <a:rPr lang="en"/>
              <a:t>Abstinent, not actively using</a:t>
            </a:r>
            <a:endParaRPr/>
          </a:p>
          <a:p>
            <a:pPr indent="0" lvl="0" marL="0" rtl="0" algn="l">
              <a:spcBef>
                <a:spcPts val="1600"/>
              </a:spcBef>
              <a:spcAft>
                <a:spcPts val="0"/>
              </a:spcAft>
              <a:buNone/>
            </a:pPr>
            <a:r>
              <a:rPr lang="en"/>
              <a:t>Actively using</a:t>
            </a:r>
            <a:endParaRPr/>
          </a:p>
          <a:p>
            <a:pPr indent="0" lvl="0" marL="0" rtl="0" algn="l">
              <a:spcBef>
                <a:spcPts val="1600"/>
              </a:spcBef>
              <a:spcAft>
                <a:spcPts val="1600"/>
              </a:spcAft>
              <a:buNone/>
            </a:pPr>
            <a:r>
              <a:rPr lang="en"/>
              <a:t>Person in recovery</a:t>
            </a:r>
            <a:br>
              <a:rPr lang="en"/>
            </a:br>
            <a:br>
              <a:rPr lang="en"/>
            </a:b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pic>
        <p:nvPicPr>
          <p:cNvPr id="172" name="Google Shape;172;p31"/>
          <p:cNvPicPr preferRelativeResize="0"/>
          <p:nvPr/>
        </p:nvPicPr>
        <p:blipFill>
          <a:blip r:embed="rId3">
            <a:alphaModFix/>
          </a:blip>
          <a:stretch>
            <a:fillRect/>
          </a:stretch>
        </p:blipFill>
        <p:spPr>
          <a:xfrm>
            <a:off x="224225" y="323035"/>
            <a:ext cx="2900700" cy="4278539"/>
          </a:xfrm>
          <a:prstGeom prst="rect">
            <a:avLst/>
          </a:prstGeom>
          <a:noFill/>
          <a:ln>
            <a:noFill/>
          </a:ln>
        </p:spPr>
      </p:pic>
      <p:pic>
        <p:nvPicPr>
          <p:cNvPr id="173" name="Google Shape;173;p31"/>
          <p:cNvPicPr preferRelativeResize="0"/>
          <p:nvPr/>
        </p:nvPicPr>
        <p:blipFill rotWithShape="1">
          <a:blip r:embed="rId4">
            <a:alphaModFix/>
          </a:blip>
          <a:srcRect b="-21115" l="0" r="-16482" t="-42443"/>
          <a:stretch/>
        </p:blipFill>
        <p:spPr>
          <a:xfrm>
            <a:off x="3124925" y="1285875"/>
            <a:ext cx="3542175" cy="2093050"/>
          </a:xfrm>
          <a:prstGeom prst="rect">
            <a:avLst/>
          </a:prstGeom>
          <a:noFill/>
          <a:ln>
            <a:noFill/>
          </a:ln>
        </p:spPr>
      </p:pic>
      <p:pic>
        <p:nvPicPr>
          <p:cNvPr id="174" name="Google Shape;174;p31"/>
          <p:cNvPicPr preferRelativeResize="0"/>
          <p:nvPr/>
        </p:nvPicPr>
        <p:blipFill rotWithShape="1">
          <a:blip r:embed="rId5">
            <a:alphaModFix/>
          </a:blip>
          <a:srcRect b="-10717" l="-2580" r="-6281" t="0"/>
          <a:stretch/>
        </p:blipFill>
        <p:spPr>
          <a:xfrm>
            <a:off x="5998750" y="432475"/>
            <a:ext cx="3078026" cy="44949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155CC"/>
                </a:solidFill>
              </a:rPr>
              <a:t>WHAT DO THESE HAVE IN COMMON?</a:t>
            </a:r>
            <a:endParaRPr>
              <a:solidFill>
                <a:srgbClr val="1155CC"/>
              </a:solidFill>
            </a:endParaRPr>
          </a:p>
        </p:txBody>
      </p:sp>
      <p:sp>
        <p:nvSpPr>
          <p:cNvPr id="62" name="Google Shape;62;p1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Colon Cancer</a:t>
            </a:r>
            <a:endParaRPr b="1" sz="1800"/>
          </a:p>
          <a:p>
            <a:pPr indent="0" lvl="0" marL="0" rtl="0" algn="l">
              <a:spcBef>
                <a:spcPts val="1600"/>
              </a:spcBef>
              <a:spcAft>
                <a:spcPts val="0"/>
              </a:spcAft>
              <a:buNone/>
            </a:pPr>
            <a:r>
              <a:rPr b="1" lang="en" sz="1800"/>
              <a:t>Excessive Sweating</a:t>
            </a:r>
            <a:endParaRPr b="1" sz="1800"/>
          </a:p>
          <a:p>
            <a:pPr indent="0" lvl="0" marL="0" rtl="0" algn="l">
              <a:spcBef>
                <a:spcPts val="1600"/>
              </a:spcBef>
              <a:spcAft>
                <a:spcPts val="0"/>
              </a:spcAft>
              <a:buNone/>
            </a:pPr>
            <a:r>
              <a:rPr b="1" lang="en" sz="1800"/>
              <a:t>Psoriasis</a:t>
            </a:r>
            <a:endParaRPr b="1" sz="1800"/>
          </a:p>
          <a:p>
            <a:pPr indent="0" lvl="0" marL="0" rtl="0" algn="l">
              <a:spcBef>
                <a:spcPts val="1600"/>
              </a:spcBef>
              <a:spcAft>
                <a:spcPts val="0"/>
              </a:spcAft>
              <a:buNone/>
            </a:pPr>
            <a:r>
              <a:rPr b="1" lang="en" sz="1800"/>
              <a:t>Obesity</a:t>
            </a:r>
            <a:endParaRPr b="1" sz="1800"/>
          </a:p>
          <a:p>
            <a:pPr indent="0" lvl="0" marL="0" rtl="0" algn="l">
              <a:spcBef>
                <a:spcPts val="1600"/>
              </a:spcBef>
              <a:spcAft>
                <a:spcPts val="0"/>
              </a:spcAft>
              <a:buNone/>
            </a:pPr>
            <a:r>
              <a:rPr b="1" lang="en" sz="1800"/>
              <a:t>Vape Smoking </a:t>
            </a:r>
            <a:endParaRPr b="1" sz="1800"/>
          </a:p>
          <a:p>
            <a:pPr indent="0" lvl="0" marL="0" rtl="0" algn="l">
              <a:spcBef>
                <a:spcPts val="1600"/>
              </a:spcBef>
              <a:spcAft>
                <a:spcPts val="0"/>
              </a:spcAft>
              <a:buNone/>
            </a:pPr>
            <a:r>
              <a:rPr b="1" lang="en" sz="1800"/>
              <a:t>Mental Health</a:t>
            </a:r>
            <a:endParaRPr b="1" sz="1800"/>
          </a:p>
          <a:p>
            <a:pPr indent="0" lvl="0" marL="0" rtl="0" algn="l">
              <a:spcBef>
                <a:spcPts val="1600"/>
              </a:spcBef>
              <a:spcAft>
                <a:spcPts val="0"/>
              </a:spcAft>
              <a:buNone/>
            </a:pPr>
            <a:r>
              <a:rPr b="1" lang="en" sz="1800"/>
              <a:t>Tattoos</a:t>
            </a:r>
            <a:endParaRPr b="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63" name="Google Shape;63;p1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Erectile Dysfunction</a:t>
            </a:r>
            <a:endParaRPr b="1" sz="1800"/>
          </a:p>
          <a:p>
            <a:pPr indent="0" lvl="0" marL="0" rtl="0" algn="l">
              <a:spcBef>
                <a:spcPts val="1600"/>
              </a:spcBef>
              <a:spcAft>
                <a:spcPts val="0"/>
              </a:spcAft>
              <a:buNone/>
            </a:pPr>
            <a:r>
              <a:rPr b="1" lang="en" sz="1800"/>
              <a:t>Irritable Bowel Syndrome</a:t>
            </a:r>
            <a:endParaRPr b="1" sz="1800"/>
          </a:p>
          <a:p>
            <a:pPr indent="0" lvl="0" marL="0" rtl="0" algn="l">
              <a:spcBef>
                <a:spcPts val="1600"/>
              </a:spcBef>
              <a:spcAft>
                <a:spcPts val="0"/>
              </a:spcAft>
              <a:buNone/>
            </a:pPr>
            <a:r>
              <a:rPr b="1" lang="en" sz="1800"/>
              <a:t>Human Papillomavirus (HPV)</a:t>
            </a:r>
            <a:endParaRPr b="1" sz="1800"/>
          </a:p>
          <a:p>
            <a:pPr indent="0" lvl="0" marL="0" rtl="0" algn="l">
              <a:spcBef>
                <a:spcPts val="1600"/>
              </a:spcBef>
              <a:spcAft>
                <a:spcPts val="0"/>
              </a:spcAft>
              <a:buNone/>
            </a:pPr>
            <a:r>
              <a:rPr b="1" lang="en" sz="1800"/>
              <a:t>HIV/AIDS</a:t>
            </a:r>
            <a:endParaRPr b="1" sz="1800"/>
          </a:p>
          <a:p>
            <a:pPr indent="0" lvl="0" marL="0" rtl="0" algn="l">
              <a:spcBef>
                <a:spcPts val="1600"/>
              </a:spcBef>
              <a:spcAft>
                <a:spcPts val="0"/>
              </a:spcAft>
              <a:buNone/>
            </a:pPr>
            <a:r>
              <a:rPr b="1" lang="en" sz="1800"/>
              <a:t>Lung Cancer</a:t>
            </a:r>
            <a:endParaRPr b="1" sz="1800"/>
          </a:p>
          <a:p>
            <a:pPr indent="0" lvl="0" marL="0" rtl="0" algn="l">
              <a:spcBef>
                <a:spcPts val="1600"/>
              </a:spcBef>
              <a:spcAft>
                <a:spcPts val="0"/>
              </a:spcAft>
              <a:buNone/>
            </a:pPr>
            <a:r>
              <a:rPr b="1" lang="en" sz="1800"/>
              <a:t>Opioid Use Disorder</a:t>
            </a:r>
            <a:endParaRPr b="1" sz="1800"/>
          </a:p>
          <a:p>
            <a:pPr indent="0" lvl="0" marL="0" rtl="0" algn="l">
              <a:spcBef>
                <a:spcPts val="1600"/>
              </a:spcBef>
              <a:spcAft>
                <a:spcPts val="1600"/>
              </a:spcAft>
              <a:buNone/>
            </a:pPr>
            <a:r>
              <a:rPr b="1" lang="en" sz="1800"/>
              <a:t>Medication Assisted Treatment</a:t>
            </a:r>
            <a:endParaRPr b="1"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id="179" name="Google Shape;179;p32"/>
          <p:cNvPicPr preferRelativeResize="0"/>
          <p:nvPr/>
        </p:nvPicPr>
        <p:blipFill>
          <a:blip r:embed="rId3">
            <a:alphaModFix/>
          </a:blip>
          <a:stretch>
            <a:fillRect/>
          </a:stretch>
        </p:blipFill>
        <p:spPr>
          <a:xfrm>
            <a:off x="73400" y="655750"/>
            <a:ext cx="4535301" cy="3685576"/>
          </a:xfrm>
          <a:prstGeom prst="rect">
            <a:avLst/>
          </a:prstGeom>
          <a:noFill/>
          <a:ln>
            <a:noFill/>
          </a:ln>
        </p:spPr>
      </p:pic>
      <p:pic>
        <p:nvPicPr>
          <p:cNvPr id="180" name="Google Shape;180;p32"/>
          <p:cNvPicPr preferRelativeResize="0"/>
          <p:nvPr/>
        </p:nvPicPr>
        <p:blipFill>
          <a:blip r:embed="rId4">
            <a:alphaModFix/>
          </a:blip>
          <a:stretch>
            <a:fillRect/>
          </a:stretch>
        </p:blipFill>
        <p:spPr>
          <a:xfrm>
            <a:off x="4458250" y="859875"/>
            <a:ext cx="4485825" cy="30724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Google Shape;185;p33"/>
          <p:cNvPicPr preferRelativeResize="0"/>
          <p:nvPr/>
        </p:nvPicPr>
        <p:blipFill>
          <a:blip r:embed="rId3">
            <a:alphaModFix/>
          </a:blip>
          <a:stretch>
            <a:fillRect/>
          </a:stretch>
        </p:blipFill>
        <p:spPr>
          <a:xfrm>
            <a:off x="152400" y="219375"/>
            <a:ext cx="5476799" cy="4704751"/>
          </a:xfrm>
          <a:prstGeom prst="rect">
            <a:avLst/>
          </a:prstGeom>
          <a:noFill/>
          <a:ln>
            <a:noFill/>
          </a:ln>
        </p:spPr>
      </p:pic>
      <p:pic>
        <p:nvPicPr>
          <p:cNvPr id="186" name="Google Shape;186;p33"/>
          <p:cNvPicPr preferRelativeResize="0"/>
          <p:nvPr/>
        </p:nvPicPr>
        <p:blipFill>
          <a:blip r:embed="rId4">
            <a:alphaModFix/>
          </a:blip>
          <a:stretch>
            <a:fillRect/>
          </a:stretch>
        </p:blipFill>
        <p:spPr>
          <a:xfrm>
            <a:off x="5904495" y="356725"/>
            <a:ext cx="3054055" cy="443005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1"/>
                </a:solidFill>
              </a:rPr>
              <a:t>RESERVING THE RIGHT TO REMOVE COMMENTS</a:t>
            </a:r>
            <a:endParaRPr sz="2400">
              <a:solidFill>
                <a:schemeClr val="accent1"/>
              </a:solidFill>
            </a:endParaRPr>
          </a:p>
        </p:txBody>
      </p:sp>
      <p:sp>
        <p:nvSpPr>
          <p:cNvPr id="192" name="Google Shape;192;p34"/>
          <p:cNvSpPr txBox="1"/>
          <p:nvPr>
            <p:ph idx="1" type="body"/>
          </p:nvPr>
        </p:nvSpPr>
        <p:spPr>
          <a:xfrm>
            <a:off x="311700" y="1152475"/>
            <a:ext cx="8520600" cy="378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highlight>
                  <a:srgbClr val="FFFFFF"/>
                </a:highlight>
                <a:latin typeface="Dotum"/>
                <a:ea typeface="Dotum"/>
                <a:cs typeface="Dotum"/>
                <a:sym typeface="Dotum"/>
              </a:rPr>
              <a:t>Where comments are welcomed, we encourage users to use the feature to share their thoughts, questions, and opinions.</a:t>
            </a:r>
            <a:endParaRPr>
              <a:solidFill>
                <a:schemeClr val="dk1"/>
              </a:solidFill>
              <a:highlight>
                <a:srgbClr val="FFFFFF"/>
              </a:highlight>
              <a:latin typeface="Dotum"/>
              <a:ea typeface="Dotum"/>
              <a:cs typeface="Dotum"/>
              <a:sym typeface="Dotum"/>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latin typeface="Dotum"/>
                <a:ea typeface="Dotum"/>
                <a:cs typeface="Dotum"/>
                <a:sym typeface="Dotum"/>
              </a:rPr>
              <a:t>Please be sure your comment is relevant to the video, photo, or post to which you’re commenting.</a:t>
            </a:r>
            <a:endParaRPr>
              <a:solidFill>
                <a:schemeClr val="dk1"/>
              </a:solidFill>
              <a:highlight>
                <a:srgbClr val="FFFFFF"/>
              </a:highlight>
              <a:latin typeface="Dotum"/>
              <a:ea typeface="Dotum"/>
              <a:cs typeface="Dotum"/>
              <a:sym typeface="Dotum"/>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latin typeface="Dotum"/>
                <a:ea typeface="Dotum"/>
                <a:cs typeface="Dotum"/>
                <a:sym typeface="Dotum"/>
              </a:rPr>
              <a:t>Comments should contribute to the dialogue and be respectful of Dose of Reality, New Mexico Behavioral Health Services Division, New Mexico Office of Substance Abuse Prevention and the Substance Abuse and Mental Health Services Administration (SAMHSA) and other commenters.</a:t>
            </a:r>
            <a:endParaRPr>
              <a:solidFill>
                <a:schemeClr val="dk1"/>
              </a:solidFill>
              <a:highlight>
                <a:srgbClr val="FFFFFF"/>
              </a:highlight>
              <a:latin typeface="Dotum"/>
              <a:ea typeface="Dotum"/>
              <a:cs typeface="Dotum"/>
              <a:sym typeface="Dotum"/>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latin typeface="Dotum"/>
                <a:ea typeface="Dotum"/>
                <a:cs typeface="Dotum"/>
                <a:sym typeface="Dotum"/>
              </a:rPr>
              <a:t>Personal attacks and foul language are not tolerated. Those type of comments will be deleted and the user will be banned from the social media platform. </a:t>
            </a:r>
            <a:endParaRPr>
              <a:solidFill>
                <a:schemeClr val="dk1"/>
              </a:solidFill>
              <a:highlight>
                <a:srgbClr val="FFFFFF"/>
              </a:highlight>
              <a:latin typeface="Dotum"/>
              <a:ea typeface="Dotum"/>
              <a:cs typeface="Dotum"/>
              <a:sym typeface="Dotum"/>
            </a:endParaRPr>
          </a:p>
          <a:p>
            <a:pPr indent="0" lvl="0" marL="0" rtl="0" algn="l">
              <a:spcBef>
                <a:spcPts val="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Stigma Videos</a:t>
            </a:r>
            <a:endParaRPr/>
          </a:p>
        </p:txBody>
      </p:sp>
      <p:sp>
        <p:nvSpPr>
          <p:cNvPr id="198" name="Google Shape;198;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https://youtu.be/AN2gOGTKwzY</a:t>
            </a:r>
            <a:r>
              <a:rPr lang="en"/>
              <a:t> (ADOR - BERNIE)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FF9900"/>
                </a:solidFill>
                <a:latin typeface="Lato"/>
                <a:ea typeface="Lato"/>
                <a:cs typeface="Lato"/>
                <a:sym typeface="Lato"/>
              </a:rPr>
              <a:t>Stigma Resource</a:t>
            </a:r>
            <a:endParaRPr b="1" sz="3200">
              <a:solidFill>
                <a:srgbClr val="FF9900"/>
              </a:solidFill>
              <a:latin typeface="Lato"/>
              <a:ea typeface="Lato"/>
              <a:cs typeface="Lato"/>
              <a:sym typeface="Lato"/>
            </a:endParaRPr>
          </a:p>
        </p:txBody>
      </p:sp>
      <p:sp>
        <p:nvSpPr>
          <p:cNvPr id="204" name="Google Shape;204;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SAMHSA’S CENTER FOR THE APPLICATION OF PREVENTION TECHNOLOGIES November 2017 http://www.samhsa.gov/capt/ </a:t>
            </a:r>
            <a:endParaRPr>
              <a:solidFill>
                <a:srgbClr val="000000"/>
              </a:solidFill>
            </a:endParaRPr>
          </a:p>
          <a:p>
            <a:pPr indent="0" lvl="0" marL="0" rtl="0" algn="l">
              <a:spcBef>
                <a:spcPts val="1600"/>
              </a:spcBef>
              <a:spcAft>
                <a:spcPts val="0"/>
              </a:spcAft>
              <a:buClr>
                <a:schemeClr val="dk1"/>
              </a:buClr>
              <a:buSzPts val="1100"/>
              <a:buFont typeface="Arial"/>
              <a:buNone/>
            </a:pPr>
            <a:r>
              <a:rPr b="1" lang="en" sz="2400">
                <a:solidFill>
                  <a:schemeClr val="dk1"/>
                </a:solidFill>
              </a:rPr>
              <a:t>DoseOfReality.com	</a:t>
            </a:r>
            <a:endParaRPr b="1" sz="2400">
              <a:solidFill>
                <a:schemeClr val="dk1"/>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rPr lang="en">
                <a:solidFill>
                  <a:srgbClr val="000000"/>
                </a:solidFill>
              </a:rPr>
              <a:t>a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rPr b="1" lang="en" sz="2400">
                <a:solidFill>
                  <a:srgbClr val="000000"/>
                </a:solidFill>
              </a:rPr>
              <a:t>	</a:t>
            </a:r>
            <a:endParaRPr b="1" sz="2400">
              <a:solidFill>
                <a:srgbClr val="000000"/>
              </a:solidFill>
            </a:endParaRPr>
          </a:p>
          <a:p>
            <a:pPr indent="0" lvl="0" marL="0" rtl="0" algn="l">
              <a:spcBef>
                <a:spcPts val="1600"/>
              </a:spcBef>
              <a:spcAft>
                <a:spcPts val="1600"/>
              </a:spcAft>
              <a:buNone/>
            </a:pPr>
            <a:r>
              <a:t/>
            </a:r>
            <a:endParaRPr b="1" sz="2400">
              <a:solidFill>
                <a:srgbClr val="000000"/>
              </a:solidFill>
            </a:endParaRPr>
          </a:p>
        </p:txBody>
      </p:sp>
      <p:sp>
        <p:nvSpPr>
          <p:cNvPr id="205" name="Google Shape;20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6" name="Google Shape;206;p36"/>
          <p:cNvPicPr preferRelativeResize="0"/>
          <p:nvPr/>
        </p:nvPicPr>
        <p:blipFill>
          <a:blip r:embed="rId3">
            <a:alphaModFix/>
          </a:blip>
          <a:stretch>
            <a:fillRect/>
          </a:stretch>
        </p:blipFill>
        <p:spPr>
          <a:xfrm>
            <a:off x="6007950" y="2873100"/>
            <a:ext cx="1858575" cy="1858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0" name="Google Shape;70;p15"/>
          <p:cNvPicPr preferRelativeResize="0"/>
          <p:nvPr/>
        </p:nvPicPr>
        <p:blipFill>
          <a:blip r:embed="rId3">
            <a:alphaModFix/>
          </a:blip>
          <a:stretch>
            <a:fillRect/>
          </a:stretch>
        </p:blipFill>
        <p:spPr>
          <a:xfrm>
            <a:off x="0" y="285750"/>
            <a:ext cx="8937500" cy="4468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78D8"/>
                </a:solidFill>
              </a:rPr>
              <a:t>DEFINING STIGMA</a:t>
            </a:r>
            <a:endParaRPr b="1">
              <a:solidFill>
                <a:srgbClr val="3C78D8"/>
              </a:solidFill>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Set of negative beliefs that a group or society holds about a topic or group of people.</a:t>
            </a:r>
            <a:endParaRPr/>
          </a:p>
          <a:p>
            <a:pPr indent="0" lvl="0" marL="0" rtl="0" algn="l">
              <a:spcBef>
                <a:spcPts val="1600"/>
              </a:spcBef>
              <a:spcAft>
                <a:spcPts val="0"/>
              </a:spcAft>
              <a:buNone/>
            </a:pPr>
            <a:r>
              <a:rPr lang="en"/>
              <a:t>It is a major cause of personal and societal </a:t>
            </a:r>
            <a:r>
              <a:rPr b="1" lang="en">
                <a:solidFill>
                  <a:srgbClr val="FF0000"/>
                </a:solidFill>
              </a:rPr>
              <a:t>discrimination</a:t>
            </a:r>
            <a:r>
              <a:rPr lang="en"/>
              <a:t> and </a:t>
            </a:r>
            <a:r>
              <a:rPr b="1" lang="en">
                <a:solidFill>
                  <a:srgbClr val="FF0000"/>
                </a:solidFill>
              </a:rPr>
              <a:t>exclusion </a:t>
            </a:r>
            <a:r>
              <a:rPr lang="en"/>
              <a:t>that contributes to the abuse of human rights.</a:t>
            </a:r>
            <a:endParaRPr/>
          </a:p>
          <a:p>
            <a:pPr indent="0" lvl="0" marL="0" rtl="0" algn="l">
              <a:spcBef>
                <a:spcPts val="1600"/>
              </a:spcBef>
              <a:spcAft>
                <a:spcPts val="0"/>
              </a:spcAft>
              <a:buNone/>
            </a:pPr>
            <a:r>
              <a:rPr lang="en"/>
              <a:t>When a person experiences stigma they are seen as </a:t>
            </a:r>
            <a:r>
              <a:rPr b="1" i="1" lang="en">
                <a:solidFill>
                  <a:srgbClr val="3C78D8"/>
                </a:solidFill>
              </a:rPr>
              <a:t>less than</a:t>
            </a:r>
            <a:r>
              <a:rPr i="1" lang="en"/>
              <a:t> </a:t>
            </a:r>
            <a:r>
              <a:rPr lang="en"/>
              <a:t>because of real or perceived health status.</a:t>
            </a:r>
            <a:endParaRPr/>
          </a:p>
          <a:p>
            <a:pPr indent="0" lvl="0" marL="0" rtl="0" algn="l">
              <a:spcBef>
                <a:spcPts val="1600"/>
              </a:spcBef>
              <a:spcAft>
                <a:spcPts val="1600"/>
              </a:spcAft>
              <a:buNone/>
            </a:pPr>
            <a:r>
              <a:rPr b="1" i="1" lang="en">
                <a:solidFill>
                  <a:srgbClr val="3C78D8"/>
                </a:solidFill>
              </a:rPr>
              <a:t>Stigma is rarely based on facts, but rather on assumptions, preconceptions, and generalizations.</a:t>
            </a:r>
            <a:endParaRPr b="1" i="1">
              <a:solidFill>
                <a:srgbClr val="3C78D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268475" y="423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78D8"/>
                </a:solidFill>
              </a:rPr>
              <a:t>Results of Stigma</a:t>
            </a:r>
            <a:endParaRPr b="1">
              <a:solidFill>
                <a:srgbClr val="3C78D8"/>
              </a:solidFill>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2400"/>
              <a:t>Lowers self-esteem</a:t>
            </a:r>
            <a:endParaRPr sz="2400"/>
          </a:p>
          <a:p>
            <a:pPr indent="457200" lvl="0" marL="1371600" rtl="0" algn="l">
              <a:spcBef>
                <a:spcPts val="1600"/>
              </a:spcBef>
              <a:spcAft>
                <a:spcPts val="0"/>
              </a:spcAft>
              <a:buNone/>
            </a:pPr>
            <a:r>
              <a:rPr lang="en" sz="2400"/>
              <a:t>Damages relationships with loved ones</a:t>
            </a:r>
            <a:endParaRPr sz="2400"/>
          </a:p>
          <a:p>
            <a:pPr indent="457200" lvl="0" marL="0" rtl="0" algn="l">
              <a:spcBef>
                <a:spcPts val="1600"/>
              </a:spcBef>
              <a:spcAft>
                <a:spcPts val="0"/>
              </a:spcAft>
              <a:buNone/>
            </a:pPr>
            <a:r>
              <a:rPr lang="en" sz="2400"/>
              <a:t>Less likely to seek treatment</a:t>
            </a:r>
            <a:endParaRPr sz="2400"/>
          </a:p>
          <a:p>
            <a:pPr indent="457200" lvl="0" marL="1371600" rtl="0" algn="l">
              <a:spcBef>
                <a:spcPts val="1600"/>
              </a:spcBef>
              <a:spcAft>
                <a:spcPts val="0"/>
              </a:spcAft>
              <a:buNone/>
            </a:pPr>
            <a:r>
              <a:rPr lang="en" sz="2400"/>
              <a:t>Less likely to practice harm reduction </a:t>
            </a:r>
            <a:endParaRPr sz="2400"/>
          </a:p>
          <a:p>
            <a:pPr indent="457200" lvl="0" marL="0" rtl="0" algn="l">
              <a:spcBef>
                <a:spcPts val="1600"/>
              </a:spcBef>
              <a:spcAft>
                <a:spcPts val="1600"/>
              </a:spcAft>
              <a:buNone/>
            </a:pPr>
            <a:r>
              <a:rPr lang="en" sz="2400"/>
              <a:t>Experience profound loneliness and isolation</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490250" y="450150"/>
            <a:ext cx="84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000">
                <a:solidFill>
                  <a:schemeClr val="accent1"/>
                </a:solidFill>
              </a:rPr>
              <a:t>Addiction Is Primarily A </a:t>
            </a:r>
            <a:r>
              <a:rPr b="1" lang="en" sz="3000">
                <a:solidFill>
                  <a:srgbClr val="3C78D8"/>
                </a:solidFill>
              </a:rPr>
              <a:t>Moral Problem</a:t>
            </a:r>
            <a:endParaRPr b="1" sz="3000">
              <a:solidFill>
                <a:srgbClr val="3C78D8"/>
              </a:solidFill>
            </a:endParaRPr>
          </a:p>
          <a:p>
            <a:pPr indent="0" lvl="0" marL="0" rtl="0" algn="l">
              <a:spcBef>
                <a:spcPts val="0"/>
              </a:spcBef>
              <a:spcAft>
                <a:spcPts val="0"/>
              </a:spcAft>
              <a:buNone/>
            </a:pPr>
            <a:r>
              <a:t/>
            </a:r>
            <a:endParaRPr b="1" sz="3000">
              <a:solidFill>
                <a:schemeClr val="accent1"/>
              </a:solidFill>
            </a:endParaRPr>
          </a:p>
          <a:p>
            <a:pPr indent="0" lvl="0" marL="0" rtl="0" algn="l">
              <a:spcBef>
                <a:spcPts val="0"/>
              </a:spcBef>
              <a:spcAft>
                <a:spcPts val="0"/>
              </a:spcAft>
              <a:buClr>
                <a:schemeClr val="dk1"/>
              </a:buClr>
              <a:buSzPts val="1100"/>
              <a:buFont typeface="Arial"/>
              <a:buNone/>
            </a:pPr>
            <a:r>
              <a:rPr b="1" lang="en" sz="3000">
                <a:solidFill>
                  <a:schemeClr val="accent1"/>
                </a:solidFill>
              </a:rPr>
              <a:t>Addiction Is Primarily A </a:t>
            </a:r>
            <a:r>
              <a:rPr b="1" lang="en" sz="3000">
                <a:solidFill>
                  <a:srgbClr val="3C78D8"/>
                </a:solidFill>
              </a:rPr>
              <a:t>Spiritual Deficit</a:t>
            </a:r>
            <a:endParaRPr b="1" sz="3000">
              <a:solidFill>
                <a:srgbClr val="3C78D8"/>
              </a:solidFill>
            </a:endParaRPr>
          </a:p>
          <a:p>
            <a:pPr indent="0" lvl="0" marL="0" rtl="0" algn="l">
              <a:spcBef>
                <a:spcPts val="0"/>
              </a:spcBef>
              <a:spcAft>
                <a:spcPts val="0"/>
              </a:spcAft>
              <a:buNone/>
            </a:pPr>
            <a:r>
              <a:t/>
            </a:r>
            <a:endParaRPr b="1" sz="3000">
              <a:solidFill>
                <a:schemeClr val="accent1"/>
              </a:solidFill>
            </a:endParaRPr>
          </a:p>
          <a:p>
            <a:pPr indent="0" lvl="0" marL="0" rtl="0" algn="l">
              <a:spcBef>
                <a:spcPts val="0"/>
              </a:spcBef>
              <a:spcAft>
                <a:spcPts val="0"/>
              </a:spcAft>
              <a:buClr>
                <a:schemeClr val="dk1"/>
              </a:buClr>
              <a:buSzPts val="1100"/>
              <a:buFont typeface="Arial"/>
              <a:buNone/>
            </a:pPr>
            <a:r>
              <a:rPr b="1" lang="en" sz="3000">
                <a:solidFill>
                  <a:schemeClr val="accent1"/>
                </a:solidFill>
              </a:rPr>
              <a:t>Addiction Is Primarily A </a:t>
            </a:r>
            <a:r>
              <a:rPr b="1" lang="en" sz="3000">
                <a:solidFill>
                  <a:srgbClr val="3C78D8"/>
                </a:solidFill>
              </a:rPr>
              <a:t>Character Disorder</a:t>
            </a:r>
            <a:endParaRPr b="1" sz="3000">
              <a:solidFill>
                <a:srgbClr val="3C78D8"/>
              </a:solidFill>
            </a:endParaRPr>
          </a:p>
          <a:p>
            <a:pPr indent="0" lvl="0" marL="0" rtl="0" algn="l">
              <a:spcBef>
                <a:spcPts val="0"/>
              </a:spcBef>
              <a:spcAft>
                <a:spcPts val="0"/>
              </a:spcAft>
              <a:buNone/>
            </a:pPr>
            <a:r>
              <a:t/>
            </a:r>
            <a:endParaRPr sz="3000">
              <a:solidFill>
                <a:schemeClr val="accent1"/>
              </a:solidFill>
            </a:endParaRPr>
          </a:p>
          <a:p>
            <a:pPr indent="0" lvl="0" marL="0" rtl="0" algn="l">
              <a:spcBef>
                <a:spcPts val="0"/>
              </a:spcBef>
              <a:spcAft>
                <a:spcPts val="0"/>
              </a:spcAft>
              <a:buClr>
                <a:schemeClr val="dk1"/>
              </a:buClr>
              <a:buSzPts val="1100"/>
              <a:buFont typeface="Arial"/>
              <a:buNone/>
            </a:pPr>
            <a:r>
              <a:rPr b="1" lang="en" sz="3000">
                <a:solidFill>
                  <a:schemeClr val="accent1"/>
                </a:solidFill>
              </a:rPr>
              <a:t>Addiction Is Primarily </a:t>
            </a:r>
            <a:r>
              <a:rPr b="1" lang="en" sz="3000">
                <a:solidFill>
                  <a:srgbClr val="3C78D8"/>
                </a:solidFill>
              </a:rPr>
              <a:t>Poor Willpower</a:t>
            </a:r>
            <a:endParaRPr b="1" sz="3000">
              <a:solidFill>
                <a:srgbClr val="3C78D8"/>
              </a:solidFill>
            </a:endParaRPr>
          </a:p>
          <a:p>
            <a:pPr indent="0" lvl="0" marL="0" rtl="0" algn="l">
              <a:spcBef>
                <a:spcPts val="0"/>
              </a:spcBef>
              <a:spcAft>
                <a:spcPts val="0"/>
              </a:spcAft>
              <a:buNone/>
            </a:pPr>
            <a:r>
              <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9"/>
          <p:cNvSpPr txBox="1"/>
          <p:nvPr/>
        </p:nvSpPr>
        <p:spPr>
          <a:xfrm>
            <a:off x="0" y="0"/>
            <a:ext cx="9032400" cy="49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b="1" i="1" lang="en" sz="2400"/>
              <a:t>No one runs a diabetic call and says, ah, that guy, he’s just lazy and doesn’t know how to eat and he’s just a bad person.  </a:t>
            </a:r>
            <a:endParaRPr b="1" i="1" sz="2400"/>
          </a:p>
          <a:p>
            <a:pPr indent="0" lvl="0" marL="0" rtl="0" algn="l">
              <a:spcBef>
                <a:spcPts val="0"/>
              </a:spcBef>
              <a:spcAft>
                <a:spcPts val="0"/>
              </a:spcAft>
              <a:buNone/>
            </a:pPr>
            <a:r>
              <a:t/>
            </a:r>
            <a:endParaRPr b="1" i="1" sz="2400"/>
          </a:p>
          <a:p>
            <a:pPr indent="0" lvl="0" marL="0" rtl="0" algn="l">
              <a:spcBef>
                <a:spcPts val="0"/>
              </a:spcBef>
              <a:spcAft>
                <a:spcPts val="0"/>
              </a:spcAft>
              <a:buNone/>
            </a:pPr>
            <a:r>
              <a:rPr b="1" i="1" lang="en" sz="2400"/>
              <a:t>If you’re a diabetic, you get your sugar corrected and there’s communication with your PCP.  </a:t>
            </a:r>
            <a:endParaRPr b="1" i="1" sz="2400"/>
          </a:p>
          <a:p>
            <a:pPr indent="0" lvl="0" marL="0" rtl="0" algn="l">
              <a:spcBef>
                <a:spcPts val="0"/>
              </a:spcBef>
              <a:spcAft>
                <a:spcPts val="0"/>
              </a:spcAft>
              <a:buNone/>
            </a:pPr>
            <a:r>
              <a:t/>
            </a:r>
            <a:endParaRPr b="1" i="1" sz="2400"/>
          </a:p>
          <a:p>
            <a:pPr indent="0" lvl="0" marL="0" rtl="0" algn="l">
              <a:spcBef>
                <a:spcPts val="0"/>
              </a:spcBef>
              <a:spcAft>
                <a:spcPts val="0"/>
              </a:spcAft>
              <a:buNone/>
            </a:pPr>
            <a:r>
              <a:rPr b="1" i="1" lang="en" sz="2400"/>
              <a:t>If you have a heart attack, no one’s gonna blame you for the 50,000 cheeseburgers you ate, you’re gonna get treated, follow up.</a:t>
            </a:r>
            <a:endParaRPr b="1" i="1" sz="2400"/>
          </a:p>
          <a:p>
            <a:pPr indent="-381000" lvl="0" marL="457200" rtl="0" algn="l">
              <a:spcBef>
                <a:spcPts val="0"/>
              </a:spcBef>
              <a:spcAft>
                <a:spcPts val="0"/>
              </a:spcAft>
              <a:buSzPts val="2400"/>
              <a:buChar char="-"/>
            </a:pPr>
            <a:r>
              <a:rPr lang="en" sz="2400"/>
              <a:t>Andres Mercado, Santa Fe Fire Department Mobile Integrated Health Officer</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78D8"/>
                </a:solidFill>
              </a:rPr>
              <a:t>Opioid Use Disorder Focus</a:t>
            </a:r>
            <a:endParaRPr b="1">
              <a:solidFill>
                <a:srgbClr val="3C78D8"/>
              </a:solidFill>
            </a:endParaRPr>
          </a:p>
        </p:txBody>
      </p:sp>
      <p:sp>
        <p:nvSpPr>
          <p:cNvPr id="98" name="Google Shape;98;p20"/>
          <p:cNvSpPr txBox="1"/>
          <p:nvPr>
            <p:ph idx="1" type="body"/>
          </p:nvPr>
        </p:nvSpPr>
        <p:spPr>
          <a:xfrm>
            <a:off x="311700" y="1152475"/>
            <a:ext cx="3999900" cy="375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Health Care Providers</a:t>
            </a:r>
            <a:endParaRPr sz="2400"/>
          </a:p>
          <a:p>
            <a:pPr indent="0" lvl="0" marL="0" rtl="0" algn="l">
              <a:spcBef>
                <a:spcPts val="1600"/>
              </a:spcBef>
              <a:spcAft>
                <a:spcPts val="0"/>
              </a:spcAft>
              <a:buNone/>
            </a:pPr>
            <a:r>
              <a:rPr lang="en" sz="2400"/>
              <a:t>Criminal Justice Systems</a:t>
            </a:r>
            <a:endParaRPr sz="2400"/>
          </a:p>
          <a:p>
            <a:pPr indent="0" lvl="0" marL="0" rtl="0" algn="l">
              <a:spcBef>
                <a:spcPts val="1600"/>
              </a:spcBef>
              <a:spcAft>
                <a:spcPts val="0"/>
              </a:spcAft>
              <a:buNone/>
            </a:pPr>
            <a:r>
              <a:rPr lang="en" sz="2400"/>
              <a:t>Clinical Settings</a:t>
            </a:r>
            <a:endParaRPr sz="2400"/>
          </a:p>
          <a:p>
            <a:pPr indent="0" lvl="0" marL="0" rtl="0" algn="l">
              <a:spcBef>
                <a:spcPts val="1600"/>
              </a:spcBef>
              <a:spcAft>
                <a:spcPts val="0"/>
              </a:spcAft>
              <a:buNone/>
            </a:pPr>
            <a:r>
              <a:rPr lang="en" sz="2400"/>
              <a:t>Loved Ones</a:t>
            </a:r>
            <a:endParaRPr sz="2400"/>
          </a:p>
          <a:p>
            <a:pPr indent="0" lvl="0" marL="0" rtl="0" algn="l">
              <a:spcBef>
                <a:spcPts val="1600"/>
              </a:spcBef>
              <a:spcAft>
                <a:spcPts val="0"/>
              </a:spcAft>
              <a:buNone/>
            </a:pPr>
            <a:r>
              <a:rPr lang="en" sz="2400"/>
              <a:t>Media</a:t>
            </a:r>
            <a:endParaRPr sz="2400"/>
          </a:p>
          <a:p>
            <a:pPr indent="0" lvl="0" marL="0" rtl="0" algn="l">
              <a:spcBef>
                <a:spcPts val="1600"/>
              </a:spcBef>
              <a:spcAft>
                <a:spcPts val="1600"/>
              </a:spcAft>
              <a:buNone/>
            </a:pPr>
            <a:r>
              <a:rPr lang="en" sz="2400"/>
              <a:t>Policy Makers</a:t>
            </a:r>
            <a:endParaRPr sz="2400"/>
          </a:p>
        </p:txBody>
      </p:sp>
      <p:sp>
        <p:nvSpPr>
          <p:cNvPr id="99" name="Google Shape;99;p20"/>
          <p:cNvSpPr txBox="1"/>
          <p:nvPr>
            <p:ph idx="2" type="body"/>
          </p:nvPr>
        </p:nvSpPr>
        <p:spPr>
          <a:xfrm>
            <a:off x="4832400" y="1152475"/>
            <a:ext cx="3999900" cy="375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3000">
                <a:solidFill>
                  <a:srgbClr val="3C78D8"/>
                </a:solidFill>
                <a:highlight>
                  <a:srgbClr val="FFFFFF"/>
                </a:highlight>
              </a:rPr>
              <a:t>If America approached addiction treatment like any other form of health care, it would go a long way to solving the opioid crisis.</a:t>
            </a:r>
            <a:endParaRPr i="1" sz="3000">
              <a:solidFill>
                <a:srgbClr val="3C78D8"/>
              </a:solidFill>
              <a:highlight>
                <a:srgbClr val="FFFFFF"/>
              </a:highlight>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Google Shape;104;p21"/>
          <p:cNvPicPr preferRelativeResize="0"/>
          <p:nvPr/>
        </p:nvPicPr>
        <p:blipFill>
          <a:blip r:embed="rId3">
            <a:alphaModFix/>
          </a:blip>
          <a:stretch>
            <a:fillRect/>
          </a:stretch>
        </p:blipFill>
        <p:spPr>
          <a:xfrm>
            <a:off x="152400" y="152400"/>
            <a:ext cx="8839202" cy="36308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