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7"/>
  </p:notesMasterIdLst>
  <p:sldIdLst>
    <p:sldId id="256" r:id="rId5"/>
    <p:sldId id="257" r:id="rId6"/>
    <p:sldId id="278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5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pire.sharepoint.com/sites/nmpprevention/Shared%20Documents/SPF%20Rx%20Grant/Prescriber%20Survey%20Results/2017/Graph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pire.sharepoint.com/sites/nmpprevention/Shared%20Documents/SPF%20Rx%20Grant/Prescriber%20Survey%20Results/2017/Graph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pire.sharepoint.com/sites/nmpprevention/Shared%20Documents/SPF%20Rx%20Grant/Prescriber%20Survey%20Results/2017/Graph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pire.sharepoint.com/sites/nmpprevention/Shared%20Documents/SPF%20Rx%20Grant/Prescriber%20Survey%20Results/2017/Graph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pire.sharepoint.com/sites/nmpprevention/Shared%20Documents/SPF%20Rx%20Grant/Prescriber%20Survey%20Results/2017/Graph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pire.sharepoint.com/sites/nmpprevention/Shared%20Documents/SPF%20Rx%20Grant/Prescriber%20Survey%20Results/2017/Graph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pire.sharepoint.com/sites/nmpprevention/Shared%20Documents/SPF%20Rx%20Grant/Prescriber%20Survey%20Results/2017/Graph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Pharmacist (Pharm D)</c:v>
                </c:pt>
                <c:pt idx="1">
                  <c:v>Nurse Practitioner</c:v>
                </c:pt>
                <c:pt idx="2">
                  <c:v>Dentist (DMD)</c:v>
                </c:pt>
                <c:pt idx="3">
                  <c:v>Oral Surgeon (DDS)</c:v>
                </c:pt>
                <c:pt idx="4">
                  <c:v>Physician Assistant (PA)</c:v>
                </c:pt>
                <c:pt idx="5">
                  <c:v>Primary Care Physician (MDs &amp; DOs)</c:v>
                </c:pt>
                <c:pt idx="6">
                  <c:v>Podiatrist (DPM)</c:v>
                </c:pt>
                <c:pt idx="7">
                  <c:v>Surgeon</c:v>
                </c:pt>
                <c:pt idx="8">
                  <c:v>Specialty Provider, MD (E.g., orthopedics, oncology, etc.)</c:v>
                </c:pt>
                <c:pt idx="9">
                  <c:v>Other</c:v>
                </c:pt>
              </c:strCache>
            </c:strRef>
          </c:cat>
          <c:val>
            <c:numRef>
              <c:f>Sheet1!$B$2:$B$11</c:f>
              <c:numCache>
                <c:formatCode>0.0</c:formatCode>
                <c:ptCount val="10"/>
                <c:pt idx="0">
                  <c:v>0.2</c:v>
                </c:pt>
                <c:pt idx="1">
                  <c:v>23.1</c:v>
                </c:pt>
                <c:pt idx="2">
                  <c:v>9.9</c:v>
                </c:pt>
                <c:pt idx="3">
                  <c:v>0.6</c:v>
                </c:pt>
                <c:pt idx="4">
                  <c:v>7.8</c:v>
                </c:pt>
                <c:pt idx="5">
                  <c:v>24.1</c:v>
                </c:pt>
                <c:pt idx="6">
                  <c:v>1</c:v>
                </c:pt>
                <c:pt idx="7">
                  <c:v>4</c:v>
                </c:pt>
                <c:pt idx="8">
                  <c:v>22.6</c:v>
                </c:pt>
                <c:pt idx="9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68-49E5-959B-C1B034EEBF5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42116688"/>
        <c:axId val="1642119008"/>
      </c:barChart>
      <c:catAx>
        <c:axId val="164211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2119008"/>
        <c:crosses val="autoZero"/>
        <c:auto val="1"/>
        <c:lblAlgn val="ctr"/>
        <c:lblOffset val="100"/>
        <c:noMultiLvlLbl val="0"/>
      </c:catAx>
      <c:valAx>
        <c:axId val="1642119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1.46935348446683E-2"/>
              <c:y val="0.285481847954845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2116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148-4833-B6DB-A309BDD8E90F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148-4833-B6DB-A309BDD8E90F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148-4833-B6DB-A309BDD8E90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30424AB4-4998-4192-A07A-21425D24CE12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148-4833-B6DB-A309BDD8E90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2862E30-CD84-48A7-8F2D-E7C956D2C1DC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148-4833-B6DB-A309BDD8E90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4C6E3D4-06E9-4377-AC62-B06F65E6208E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148-4833-B6DB-A309BDD8E90F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Sheet1!$A$221:$A$223</c:f>
              <c:strCache>
                <c:ptCount val="3"/>
                <c:pt idx="0">
                  <c:v>Not at all</c:v>
                </c:pt>
                <c:pt idx="1">
                  <c:v>Some</c:v>
                </c:pt>
                <c:pt idx="2">
                  <c:v>Very much</c:v>
                </c:pt>
              </c:strCache>
            </c:strRef>
          </c:cat>
          <c:val>
            <c:numRef>
              <c:f>Sheet1!$B$221:$B$223</c:f>
              <c:numCache>
                <c:formatCode>0.0%</c:formatCode>
                <c:ptCount val="3"/>
                <c:pt idx="0">
                  <c:v>0.24299999999999999</c:v>
                </c:pt>
                <c:pt idx="1">
                  <c:v>0.26900000000000002</c:v>
                </c:pt>
                <c:pt idx="2">
                  <c:v>0.14199999999999999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48-4833-B6DB-A309BDD8E90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DCB-4C5B-B9B4-2583E2DA69A6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DCB-4C5B-B9B4-2583E2DA69A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481438CE-9BDE-492D-BFF9-B20222B38484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DCB-4C5B-B9B4-2583E2DA69A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AD821D7-FC9B-46CB-9504-1AB74E5CDEF8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DCB-4C5B-B9B4-2583E2DA69A6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Sheet1!$A$233:$A$234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Sheet1!$B$233:$B$234</c:f>
              <c:numCache>
                <c:formatCode>0%</c:formatCode>
                <c:ptCount val="2"/>
                <c:pt idx="0">
                  <c:v>0.64400000000000002</c:v>
                </c:pt>
                <c:pt idx="1">
                  <c:v>0.35599999999999998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CB-4C5B-B9B4-2583E2DA69A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Sheet1!$A$246:$A$250</c:f>
              <c:strCache>
                <c:ptCount val="5"/>
                <c:pt idx="0">
                  <c:v>Very unlikely</c:v>
                </c:pt>
                <c:pt idx="1">
                  <c:v>Somewhat unlikely</c:v>
                </c:pt>
                <c:pt idx="2">
                  <c:v>Neither likely nor unlikely</c:v>
                </c:pt>
                <c:pt idx="3">
                  <c:v>Somewhat likely</c:v>
                </c:pt>
                <c:pt idx="4">
                  <c:v>Very likely</c:v>
                </c:pt>
              </c:strCache>
            </c:strRef>
          </c:cat>
          <c:val>
            <c:numRef>
              <c:f>Sheet1!$B$246:$B$250</c:f>
              <c:numCache>
                <c:formatCode>0.0%</c:formatCode>
                <c:ptCount val="5"/>
                <c:pt idx="0">
                  <c:v>9.6000000000000002E-2</c:v>
                </c:pt>
                <c:pt idx="1">
                  <c:v>3.4000000000000002E-2</c:v>
                </c:pt>
                <c:pt idx="2">
                  <c:v>0.17599999999999999</c:v>
                </c:pt>
                <c:pt idx="3">
                  <c:v>0.19</c:v>
                </c:pt>
                <c:pt idx="4">
                  <c:v>0.504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86-4D04-95F0-87B9CAB3A36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1812320"/>
        <c:axId val="1641814640"/>
      </c:barChart>
      <c:catAx>
        <c:axId val="164181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1814640"/>
        <c:crosses val="autoZero"/>
        <c:auto val="1"/>
        <c:lblAlgn val="ctr"/>
        <c:lblOffset val="100"/>
        <c:noMultiLvlLbl val="0"/>
      </c:catAx>
      <c:valAx>
        <c:axId val="1641814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1812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0CE-4EED-AFE0-B1F553FAAF1D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0CE-4EED-AFE0-B1F553FAAF1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99C260CE-997C-490E-8C6B-821F9CA89E4F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0CE-4EED-AFE0-B1F553FAAF1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5B46BF9-3938-4664-85B4-431105905F83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0CE-4EED-AFE0-B1F553FAAF1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Sheet1!$A$263:$A$264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Sheet1!$B$263:$B$264</c:f>
              <c:numCache>
                <c:formatCode>0%</c:formatCode>
                <c:ptCount val="2"/>
                <c:pt idx="0">
                  <c:v>0.44</c:v>
                </c:pt>
                <c:pt idx="1">
                  <c:v>0.56000000000000005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0CE-4EED-AFE0-B1F553FAAF1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2400"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A27-4434-B351-A3E841D342F0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A27-4434-B351-A3E841D342F0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ACDEED01-8AC6-4414-9D09-1F300C6F04DB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A27-4434-B351-A3E841D342F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06EBC47-3117-4000-8F52-4EF72CB7072C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A27-4434-B351-A3E841D342F0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Sheet1!$A$146:$A$147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Sheet1!$B$146:$B$147</c:f>
              <c:numCache>
                <c:formatCode>0.0%</c:formatCode>
                <c:ptCount val="2"/>
                <c:pt idx="0">
                  <c:v>0.32400000000000001</c:v>
                </c:pt>
                <c:pt idx="1">
                  <c:v>0.67600000000000005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A27-4434-B351-A3E841D342F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Sheet1!$A$159:$A$162</c:f>
              <c:strCache>
                <c:ptCount val="4"/>
                <c:pt idx="0">
                  <c:v>Do not adhere at all</c:v>
                </c:pt>
                <c:pt idx="1">
                  <c:v>Sometimes adhere</c:v>
                </c:pt>
                <c:pt idx="2">
                  <c:v>Mostly adhere</c:v>
                </c:pt>
                <c:pt idx="3">
                  <c:v>Strictly adhere</c:v>
                </c:pt>
              </c:strCache>
            </c:strRef>
          </c:cat>
          <c:val>
            <c:numRef>
              <c:f>Sheet1!$B$159:$B$162</c:f>
              <c:numCache>
                <c:formatCode>General</c:formatCode>
                <c:ptCount val="4"/>
                <c:pt idx="0">
                  <c:v>0.3</c:v>
                </c:pt>
                <c:pt idx="1">
                  <c:v>0.7</c:v>
                </c:pt>
                <c:pt idx="2">
                  <c:v>33.700000000000003</c:v>
                </c:pt>
                <c:pt idx="3">
                  <c:v>65.400000000000006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A6-4CCD-853A-072B2A4E4F6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41872112"/>
        <c:axId val="1641874432"/>
      </c:barChart>
      <c:catAx>
        <c:axId val="16418721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1874432"/>
        <c:crosses val="autoZero"/>
        <c:auto val="1"/>
        <c:lblAlgn val="ctr"/>
        <c:lblOffset val="100"/>
        <c:noMultiLvlLbl val="0"/>
      </c:catAx>
      <c:valAx>
        <c:axId val="1641874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1872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Sheet1!$B$16</c:f>
              <c:strCache>
                <c:ptCount val="1"/>
                <c:pt idx="0">
                  <c:v>Percent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B91-4AE7-9607-A7585E2D1C87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B91-4AE7-9607-A7585E2D1C87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B91-4AE7-9607-A7585E2D1C87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B91-4AE7-9607-A7585E2D1C8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DB5E73D2-250A-439D-9AC4-E452F6D6C54B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B91-4AE7-9607-A7585E2D1C8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6FF5237-93B7-41B3-A304-DDC75639D939}" type="VALUE">
                      <a:rPr lang="en-US" smtClean="0"/>
                      <a:pPr/>
                      <a:t>[VALUE]</a:t>
                    </a:fld>
                    <a:r>
                      <a:rPr lang="en-US" baseline="0" dirty="0"/>
                      <a:t>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3194444444444432E-2"/>
                      <c:h val="7.252655918010249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B91-4AE7-9607-A7585E2D1C8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616415A-555B-486B-8492-9D47B1D85895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B91-4AE7-9607-A7585E2D1C87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Sheet1!$A$17:$A$20</c:f>
              <c:strCache>
                <c:ptCount val="4"/>
                <c:pt idx="0">
                  <c:v>Male</c:v>
                </c:pt>
                <c:pt idx="1">
                  <c:v>Female</c:v>
                </c:pt>
                <c:pt idx="2">
                  <c:v>I choose not to identify</c:v>
                </c:pt>
                <c:pt idx="3">
                  <c:v>Other (please specify)</c:v>
                </c:pt>
              </c:strCache>
            </c:strRef>
          </c:cat>
          <c:val>
            <c:numRef>
              <c:f>Sheet1!$B$17:$B$20</c:f>
              <c:numCache>
                <c:formatCode>General</c:formatCode>
                <c:ptCount val="4"/>
                <c:pt idx="0">
                  <c:v>46.4</c:v>
                </c:pt>
                <c:pt idx="1">
                  <c:v>51.2</c:v>
                </c:pt>
                <c:pt idx="2">
                  <c:v>2.2999999999999998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B91-4AE7-9607-A7585E2D1C8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245909886264216"/>
          <c:y val="0.12717493646627506"/>
          <c:w val="0.25920756780402449"/>
          <c:h val="0.7456501270674500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F60-4B52-9555-7D63ACF557E6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F60-4B52-9555-7D63ACF557E6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F60-4B52-9555-7D63ACF557E6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F60-4B52-9555-7D63ACF557E6}"/>
              </c:ext>
            </c:extLst>
          </c:dPt>
          <c:dLbls>
            <c:dLbl>
              <c:idx val="0"/>
              <c:layout>
                <c:manualLayout>
                  <c:x val="-1.1066163604549432E-2"/>
                  <c:y val="0.15875114400235307"/>
                </c:manualLayout>
              </c:layout>
              <c:tx>
                <c:rich>
                  <a:bodyPr/>
                  <a:lstStyle/>
                  <a:p>
                    <a:fld id="{DFE94740-2FB9-4792-9CF1-605FC73BC845}" type="VALUE">
                      <a:rPr lang="en-US" smtClean="0"/>
                      <a:pPr/>
                      <a:t>[VALUE]</a:t>
                    </a:fld>
                    <a:r>
                      <a:rPr lang="en-US" baseline="0" dirty="0"/>
                      <a:t> 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F60-4B52-9555-7D63ACF557E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7853087-3AB6-4280-8F04-6721801372B7}" type="VALUE">
                      <a:rPr lang="en-US" smtClean="0"/>
                      <a:pPr/>
                      <a:t>[VALUE]</a:t>
                    </a:fld>
                    <a:r>
                      <a:rPr lang="en-US" baseline="0" dirty="0"/>
                      <a:t>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F60-4B52-9555-7D63ACF557E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0A975A6-9FEF-40B8-BD91-CCF62CB0D47D}" type="VALUE">
                      <a:rPr lang="en-US" smtClean="0"/>
                      <a:pPr/>
                      <a:t>[VALUE]</a:t>
                    </a:fld>
                    <a:r>
                      <a:rPr lang="en-US" baseline="0" dirty="0"/>
                      <a:t>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F60-4B52-9555-7D63ACF557E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8BEEB54-ED53-4773-ABDC-C16743DEF464}" type="VALUE">
                      <a:rPr lang="en-US" smtClean="0"/>
                      <a:pPr/>
                      <a:t>[VALUE]</a:t>
                    </a:fld>
                    <a:r>
                      <a:rPr lang="en-US" baseline="0" dirty="0"/>
                      <a:t>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F60-4B52-9555-7D63ACF557E6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Sheet1!$A$96:$A$99</c:f>
              <c:strCache>
                <c:ptCount val="4"/>
                <c:pt idx="0">
                  <c:v>Not worried at all.  This is just an over reaction.</c:v>
                </c:pt>
                <c:pt idx="1">
                  <c:v>Somewhat worried, but it's not as bad as the news makes it out to be.</c:v>
                </c:pt>
                <c:pt idx="2">
                  <c:v>Worried.  Prescribers need to be careful when prescribing opioids to patients.</c:v>
                </c:pt>
                <c:pt idx="3">
                  <c:v>Very worried. Too many people are being prescribed opioid painkillers who don't need them for pain.</c:v>
                </c:pt>
              </c:strCache>
            </c:strRef>
          </c:cat>
          <c:val>
            <c:numRef>
              <c:f>Sheet1!$B$96:$B$99</c:f>
              <c:numCache>
                <c:formatCode>0.0%</c:formatCode>
                <c:ptCount val="4"/>
                <c:pt idx="0">
                  <c:v>1.2E-2</c:v>
                </c:pt>
                <c:pt idx="1">
                  <c:v>8.7999999999999995E-2</c:v>
                </c:pt>
                <c:pt idx="2">
                  <c:v>0.54400000000000004</c:v>
                </c:pt>
                <c:pt idx="3">
                  <c:v>0.35599999999999998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F60-4B52-9555-7D63ACF557E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416666666666667"/>
          <c:y val="4.7615094579401697E-2"/>
          <c:w val="0.33750000000000002"/>
          <c:h val="0.9203885047364003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B0E-4D9C-8C1F-09739A6DE3BE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B0E-4D9C-8C1F-09739A6DE3BE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B0E-4D9C-8C1F-09739A6DE3B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D378D402-2DD1-4DF9-81D7-BC14756672EC}" type="VALUE">
                      <a:rPr lang="en-US"/>
                      <a:pPr/>
                      <a:t>[VALUE]</a:t>
                    </a:fld>
                    <a:r>
                      <a:rPr lang="en-US" baseline="0"/>
                      <a:t>,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B0E-4D9C-8C1F-09739A6DE3B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1192ED2-2080-4E30-B105-ABF5CA024147}" type="VALUE">
                      <a:rPr lang="en-US"/>
                      <a:pPr/>
                      <a:t>[VALUE]</a:t>
                    </a:fld>
                    <a:r>
                      <a:rPr lang="en-US" baseline="0"/>
                      <a:t>,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B0E-4D9C-8C1F-09739A6DE3B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B8DC055-B20F-4E82-98D4-7B2B645BDAAD}" type="VALUE">
                      <a:rPr lang="en-US"/>
                      <a:pPr/>
                      <a:t>[VALUE]</a:t>
                    </a:fld>
                    <a:r>
                      <a:rPr lang="en-US" baseline="0"/>
                      <a:t>,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B0E-4D9C-8C1F-09739A6DE3BE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Sheet1!$A$109:$A$111</c:f>
              <c:strCache>
                <c:ptCount val="3"/>
                <c:pt idx="0">
                  <c:v>One to two times a week</c:v>
                </c:pt>
                <c:pt idx="1">
                  <c:v>Several times a week</c:v>
                </c:pt>
                <c:pt idx="2">
                  <c:v>Every day</c:v>
                </c:pt>
              </c:strCache>
            </c:strRef>
          </c:cat>
          <c:val>
            <c:numRef>
              <c:f>Sheet1!$B$109:$B$111</c:f>
              <c:numCache>
                <c:formatCode>0.0%</c:formatCode>
                <c:ptCount val="3"/>
                <c:pt idx="0">
                  <c:v>0.30399999999999999</c:v>
                </c:pt>
                <c:pt idx="1">
                  <c:v>0.27700000000000002</c:v>
                </c:pt>
                <c:pt idx="2">
                  <c:v>0.41899999999999998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B0E-4D9C-8C1F-09739A6DE3B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579221347331594"/>
          <c:y val="0.27909257821645528"/>
          <c:w val="0.22587445319335084"/>
          <c:h val="0.501804410598909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008-4B87-A198-1EADC0EEF4B1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008-4B87-A198-1EADC0EEF4B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B1EA10B3-A8D1-435D-B4F9-485BDB484253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008-4B87-A198-1EADC0EEF4B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BB654B4-8DDA-4076-84AD-5B102A76447B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008-4B87-A198-1EADC0EEF4B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Sheet1!$A$129:$A$130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Sheet1!$B$129:$B$130</c:f>
              <c:numCache>
                <c:formatCode>0.0%</c:formatCode>
                <c:ptCount val="2"/>
                <c:pt idx="0">
                  <c:v>0.122</c:v>
                </c:pt>
                <c:pt idx="1">
                  <c:v>0.878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08-4B87-A198-1EADC0EEF4B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7552898075240593"/>
          <c:y val="0.31020782238285782"/>
          <c:w val="0.11613768591426071"/>
          <c:h val="0.2457045738135192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02E-4BC5-930E-7907423FA33E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02E-4BC5-930E-7907423FA33E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02E-4BC5-930E-7907423FA33E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02E-4BC5-930E-7907423FA33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C61367BF-3C92-4025-9A96-262A4D7D38F5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02E-4BC5-930E-7907423FA33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D61A8A8-5BC0-4F33-9A93-71AF212FAC9E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02E-4BC5-930E-7907423FA33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9DAC03C-D96D-4539-A12D-31023A25D802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02E-4BC5-930E-7907423FA33E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8947256-4A21-4084-8F32-10ABB645A030}" type="VALUE">
                      <a:rPr lang="en-US" sz="2400" smtClean="0"/>
                      <a:pPr>
                        <a:defRPr sz="2400"/>
                      </a:pPr>
                      <a:t>[VALUE]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02E-4BC5-930E-7907423FA33E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Sheet1!$A$137:$A$140</c:f>
              <c:strCache>
                <c:ptCount val="4"/>
                <c:pt idx="0">
                  <c:v>Very unconcerned</c:v>
                </c:pt>
                <c:pt idx="1">
                  <c:v>Somewhat unconcerned</c:v>
                </c:pt>
                <c:pt idx="2">
                  <c:v>Somewhat concerned</c:v>
                </c:pt>
                <c:pt idx="3">
                  <c:v>Very concerned</c:v>
                </c:pt>
              </c:strCache>
            </c:strRef>
          </c:cat>
          <c:val>
            <c:numRef>
              <c:f>Sheet1!$B$137:$B$140</c:f>
              <c:numCache>
                <c:formatCode>0.0%</c:formatCode>
                <c:ptCount val="4"/>
                <c:pt idx="0">
                  <c:v>5.8000000000000003E-2</c:v>
                </c:pt>
                <c:pt idx="1">
                  <c:v>0.123</c:v>
                </c:pt>
                <c:pt idx="2">
                  <c:v>0.39300000000000002</c:v>
                </c:pt>
                <c:pt idx="3">
                  <c:v>0.42699999999999999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02E-4BC5-930E-7907423FA33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125000000000003E-2"/>
          <c:y val="2.9100529100529099E-2"/>
          <c:w val="0.91859722222222218"/>
          <c:h val="0.60059075948839724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6"/>
                </a:gs>
                <a:gs pos="100000">
                  <a:schemeClr val="accent6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Sheet1!$G$179:$G$184</c:f>
              <c:strCache>
                <c:ptCount val="6"/>
                <c:pt idx="0">
                  <c:v>Proper disposal of unused/expired medication (especially opioids)</c:v>
                </c:pt>
                <c:pt idx="1">
                  <c:v>Safe storage of prescription drugs (especially opioids) at home</c:v>
                </c:pt>
                <c:pt idx="2">
                  <c:v>The dangers of mixing prescription drugs (especially opioids) with alcohol and other drugs (e.g., benzodiazepines)</c:v>
                </c:pt>
                <c:pt idx="3">
                  <c:v>The dangers of sharing prescriptions with other people to whom they are not prescribed (especially opioids)</c:v>
                </c:pt>
                <c:pt idx="4">
                  <c:v>How to recognize the signs of addiction (especially with opioids)</c:v>
                </c:pt>
                <c:pt idx="5">
                  <c:v>How to use naloxone/Narcan to prevent accidental overdose</c:v>
                </c:pt>
              </c:strCache>
            </c:strRef>
          </c:cat>
          <c:val>
            <c:numRef>
              <c:f>Sheet1!$H$179:$H$184</c:f>
              <c:numCache>
                <c:formatCode>General</c:formatCode>
                <c:ptCount val="6"/>
                <c:pt idx="0">
                  <c:v>18.600000000000001</c:v>
                </c:pt>
                <c:pt idx="1">
                  <c:v>20.5</c:v>
                </c:pt>
                <c:pt idx="2">
                  <c:v>27.5</c:v>
                </c:pt>
                <c:pt idx="3">
                  <c:v>18.899999999999999</c:v>
                </c:pt>
                <c:pt idx="4">
                  <c:v>15.5</c:v>
                </c:pt>
                <c:pt idx="5" formatCode="0.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18-4705-9A72-408245B4A6F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479113472"/>
        <c:axId val="479113800"/>
      </c:barChart>
      <c:catAx>
        <c:axId val="479113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9113800"/>
        <c:crosses val="autoZero"/>
        <c:auto val="1"/>
        <c:lblAlgn val="ctr"/>
        <c:lblOffset val="100"/>
        <c:noMultiLvlLbl val="0"/>
      </c:catAx>
      <c:valAx>
        <c:axId val="479113800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79113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5E6-46AD-B6FB-B8FDF2B1B568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5E6-46AD-B6FB-B8FDF2B1B568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5E6-46AD-B6FB-B8FDF2B1B568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5E6-46AD-B6FB-B8FDF2B1B568}"/>
              </c:ext>
            </c:extLst>
          </c:dPt>
          <c:dLbls>
            <c:dLbl>
              <c:idx val="0"/>
              <c:layout>
                <c:manualLayout>
                  <c:x val="-1.8579396325459317E-2"/>
                  <c:y val="7.5517208700560765E-2"/>
                </c:manualLayout>
              </c:layout>
              <c:tx>
                <c:rich>
                  <a:bodyPr/>
                  <a:lstStyle/>
                  <a:p>
                    <a:fld id="{5DC673D4-2D81-43FE-AFDC-128D437D54D1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5E6-46AD-B6FB-B8FDF2B1B568}"/>
                </c:ext>
              </c:extLst>
            </c:dLbl>
            <c:dLbl>
              <c:idx val="1"/>
              <c:layout>
                <c:manualLayout>
                  <c:x val="-7.9512576552930939E-2"/>
                  <c:y val="0.20181275417495892"/>
                </c:manualLayout>
              </c:layout>
              <c:tx>
                <c:rich>
                  <a:bodyPr/>
                  <a:lstStyle/>
                  <a:p>
                    <a:fld id="{C9E51B30-6E1B-4A7A-85A8-BE2C10C8796F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527777777777782E-2"/>
                      <c:h val="9.674264618021648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5E6-46AD-B6FB-B8FDF2B1B56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6FE0375-1ABC-4778-BE7D-48E2D4D39B9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5E6-46AD-B6FB-B8FDF2B1B56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F126B59-337D-4459-977F-5AD4BD59ED41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5E6-46AD-B6FB-B8FDF2B1B568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Sheet1!$A$188:$A$191</c:f>
              <c:strCache>
                <c:ptCount val="4"/>
                <c:pt idx="0">
                  <c:v>I've heard nothing about it</c:v>
                </c:pt>
                <c:pt idx="1">
                  <c:v>Vaguely aware</c:v>
                </c:pt>
                <c:pt idx="2">
                  <c:v>Somewhat aware</c:v>
                </c:pt>
                <c:pt idx="3">
                  <c:v>I know all about it</c:v>
                </c:pt>
              </c:strCache>
            </c:strRef>
          </c:cat>
          <c:val>
            <c:numRef>
              <c:f>Sheet1!$B$188:$B$191</c:f>
              <c:numCache>
                <c:formatCode>0.0%</c:formatCode>
                <c:ptCount val="4"/>
                <c:pt idx="0">
                  <c:v>2.5999999999999999E-2</c:v>
                </c:pt>
                <c:pt idx="1">
                  <c:v>8.7999999999999995E-2</c:v>
                </c:pt>
                <c:pt idx="2">
                  <c:v>0.436</c:v>
                </c:pt>
                <c:pt idx="3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5E6-46AD-B6FB-B8FDF2B1B56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F3D-482A-9FA7-4147921C2526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F3D-482A-9FA7-4147921C2526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F3D-482A-9FA7-4147921C2526}"/>
              </c:ext>
            </c:extLst>
          </c:dPt>
          <c:dLbls>
            <c:dLbl>
              <c:idx val="0"/>
              <c:layout>
                <c:manualLayout>
                  <c:x val="-6.3501749781277343E-3"/>
                  <c:y val="0.17601570637003708"/>
                </c:manualLayout>
              </c:layout>
              <c:tx>
                <c:rich>
                  <a:bodyPr/>
                  <a:lstStyle/>
                  <a:p>
                    <a:fld id="{2308E489-89F7-4663-BB2E-BD700256AD6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F3D-482A-9FA7-4147921C25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8F72A7B-4FBE-4426-BF52-09BBA141FA28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F3D-482A-9FA7-4147921C25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BE30477-F5EC-4909-B627-E0162F86DF0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F3D-482A-9FA7-4147921C2526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Sheet1!$A$203:$A$205</c:f>
              <c:strCache>
                <c:ptCount val="3"/>
                <c:pt idx="0">
                  <c:v>Not at all compliant</c:v>
                </c:pt>
                <c:pt idx="1">
                  <c:v>Somewhat compliant</c:v>
                </c:pt>
                <c:pt idx="2">
                  <c:v>Very compliant</c:v>
                </c:pt>
              </c:strCache>
            </c:strRef>
          </c:cat>
          <c:val>
            <c:numRef>
              <c:f>Sheet1!$B$203:$B$205</c:f>
              <c:numCache>
                <c:formatCode>0.0%</c:formatCode>
                <c:ptCount val="3"/>
                <c:pt idx="0">
                  <c:v>7.0000000000000001E-3</c:v>
                </c:pt>
                <c:pt idx="1">
                  <c:v>0.246</c:v>
                </c:pt>
                <c:pt idx="2">
                  <c:v>0.748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F3D-482A-9FA7-4147921C252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998239282589673"/>
          <c:y val="0.33430467024955207"/>
          <c:w val="0.25168427384076991"/>
          <c:h val="0.2758348956380452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5BAFE-E190-4603-9E2D-C641475345A0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25946-1DAC-4641-BF19-D86D63B3B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45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25946-1DAC-4641-BF19-D86D63B3B53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01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25946-1DAC-4641-BF19-D86D63B3B53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48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 rot="10800000" flipV="1">
            <a:off x="-1" y="4267200"/>
            <a:ext cx="3412703" cy="2133600"/>
          </a:xfrm>
          <a:custGeom>
            <a:avLst/>
            <a:gdLst>
              <a:gd name="connsiteX0" fmla="*/ 6954474 w 6954474"/>
              <a:gd name="connsiteY0" fmla="*/ 4790114 h 4790114"/>
              <a:gd name="connsiteX1" fmla="*/ 2164360 w 6954474"/>
              <a:gd name="connsiteY1" fmla="*/ 0 h 4790114"/>
              <a:gd name="connsiteX2" fmla="*/ 1761688 w 6954474"/>
              <a:gd name="connsiteY2" fmla="*/ 0 h 4790114"/>
              <a:gd name="connsiteX3" fmla="*/ 0 w 6954474"/>
              <a:gd name="connsiteY3" fmla="*/ 0 h 4790114"/>
              <a:gd name="connsiteX4" fmla="*/ 6954474 w 6954474"/>
              <a:gd name="connsiteY4" fmla="*/ 4790114 h 4790114"/>
              <a:gd name="connsiteX0" fmla="*/ 6954474 w 6954474"/>
              <a:gd name="connsiteY0" fmla="*/ 4790114 h 4790114"/>
              <a:gd name="connsiteX1" fmla="*/ 4257776 w 6954474"/>
              <a:gd name="connsiteY1" fmla="*/ 0 h 4790114"/>
              <a:gd name="connsiteX2" fmla="*/ 1761688 w 6954474"/>
              <a:gd name="connsiteY2" fmla="*/ 0 h 4790114"/>
              <a:gd name="connsiteX3" fmla="*/ 0 w 6954474"/>
              <a:gd name="connsiteY3" fmla="*/ 0 h 4790114"/>
              <a:gd name="connsiteX4" fmla="*/ 6954474 w 6954474"/>
              <a:gd name="connsiteY4" fmla="*/ 4790114 h 4790114"/>
              <a:gd name="connsiteX0" fmla="*/ 5192786 w 5192786"/>
              <a:gd name="connsiteY0" fmla="*/ 4790114 h 4790114"/>
              <a:gd name="connsiteX1" fmla="*/ 2496088 w 5192786"/>
              <a:gd name="connsiteY1" fmla="*/ 0 h 4790114"/>
              <a:gd name="connsiteX2" fmla="*/ 0 w 5192786"/>
              <a:gd name="connsiteY2" fmla="*/ 0 h 4790114"/>
              <a:gd name="connsiteX3" fmla="*/ 318964 w 5192786"/>
              <a:gd name="connsiteY3" fmla="*/ 37668 h 4790114"/>
              <a:gd name="connsiteX4" fmla="*/ 5192786 w 5192786"/>
              <a:gd name="connsiteY4" fmla="*/ 4790114 h 479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2786" h="4790114">
                <a:moveTo>
                  <a:pt x="5192786" y="4790114"/>
                </a:moveTo>
                <a:lnTo>
                  <a:pt x="2496088" y="0"/>
                </a:lnTo>
                <a:lnTo>
                  <a:pt x="0" y="0"/>
                </a:lnTo>
                <a:lnTo>
                  <a:pt x="318964" y="37668"/>
                </a:lnTo>
                <a:lnTo>
                  <a:pt x="5192786" y="4790114"/>
                </a:lnTo>
                <a:close/>
              </a:path>
            </a:pathLst>
          </a:custGeom>
          <a:gradFill flip="none" rotWithShape="1">
            <a:gsLst>
              <a:gs pos="37000">
                <a:schemeClr val="bg2"/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 flipV="1">
            <a:off x="5715000" y="4267195"/>
            <a:ext cx="3428999" cy="2132335"/>
          </a:xfrm>
          <a:custGeom>
            <a:avLst/>
            <a:gdLst>
              <a:gd name="connsiteX0" fmla="*/ 8464492 w 8464492"/>
              <a:gd name="connsiteY0" fmla="*/ 4798503 h 4798503"/>
              <a:gd name="connsiteX1" fmla="*/ 696286 w 8464492"/>
              <a:gd name="connsiteY1" fmla="*/ 0 h 4798503"/>
              <a:gd name="connsiteX2" fmla="*/ 0 w 8464492"/>
              <a:gd name="connsiteY2" fmla="*/ 0 h 4798503"/>
              <a:gd name="connsiteX3" fmla="*/ 0 w 8464492"/>
              <a:gd name="connsiteY3" fmla="*/ 1333850 h 4798503"/>
              <a:gd name="connsiteX4" fmla="*/ 8464492 w 8464492"/>
              <a:gd name="connsiteY4" fmla="*/ 4798503 h 4798503"/>
              <a:gd name="connsiteX0" fmla="*/ 11299620 w 11299620"/>
              <a:gd name="connsiteY0" fmla="*/ 4812621 h 4812621"/>
              <a:gd name="connsiteX1" fmla="*/ 3531414 w 11299620"/>
              <a:gd name="connsiteY1" fmla="*/ 14118 h 4812621"/>
              <a:gd name="connsiteX2" fmla="*/ 2835128 w 11299620"/>
              <a:gd name="connsiteY2" fmla="*/ 14118 h 4812621"/>
              <a:gd name="connsiteX3" fmla="*/ 0 w 11299620"/>
              <a:gd name="connsiteY3" fmla="*/ 0 h 4812621"/>
              <a:gd name="connsiteX4" fmla="*/ 11299620 w 11299620"/>
              <a:gd name="connsiteY4" fmla="*/ 4812621 h 4812621"/>
              <a:gd name="connsiteX0" fmla="*/ 11272358 w 11272358"/>
              <a:gd name="connsiteY0" fmla="*/ 4798503 h 4798503"/>
              <a:gd name="connsiteX1" fmla="*/ 3504152 w 11272358"/>
              <a:gd name="connsiteY1" fmla="*/ 0 h 4798503"/>
              <a:gd name="connsiteX2" fmla="*/ 2807866 w 11272358"/>
              <a:gd name="connsiteY2" fmla="*/ 0 h 4798503"/>
              <a:gd name="connsiteX3" fmla="*/ 0 w 11272358"/>
              <a:gd name="connsiteY3" fmla="*/ 19793 h 4798503"/>
              <a:gd name="connsiteX4" fmla="*/ 11272358 w 11272358"/>
              <a:gd name="connsiteY4" fmla="*/ 4798503 h 4798503"/>
              <a:gd name="connsiteX0" fmla="*/ 11272358 w 11272358"/>
              <a:gd name="connsiteY0" fmla="*/ 4798503 h 4798503"/>
              <a:gd name="connsiteX1" fmla="*/ 3504152 w 11272358"/>
              <a:gd name="connsiteY1" fmla="*/ 0 h 4798503"/>
              <a:gd name="connsiteX2" fmla="*/ 2807866 w 11272358"/>
              <a:gd name="connsiteY2" fmla="*/ 25433 h 4798503"/>
              <a:gd name="connsiteX3" fmla="*/ 0 w 11272358"/>
              <a:gd name="connsiteY3" fmla="*/ 19793 h 4798503"/>
              <a:gd name="connsiteX4" fmla="*/ 11272358 w 11272358"/>
              <a:gd name="connsiteY4" fmla="*/ 4798503 h 4798503"/>
              <a:gd name="connsiteX0" fmla="*/ 11272358 w 11272358"/>
              <a:gd name="connsiteY0" fmla="*/ 4781547 h 4781547"/>
              <a:gd name="connsiteX1" fmla="*/ 3504153 w 11272358"/>
              <a:gd name="connsiteY1" fmla="*/ 0 h 4781547"/>
              <a:gd name="connsiteX2" fmla="*/ 2807866 w 11272358"/>
              <a:gd name="connsiteY2" fmla="*/ 8477 h 4781547"/>
              <a:gd name="connsiteX3" fmla="*/ 0 w 11272358"/>
              <a:gd name="connsiteY3" fmla="*/ 2837 h 4781547"/>
              <a:gd name="connsiteX4" fmla="*/ 11272358 w 11272358"/>
              <a:gd name="connsiteY4" fmla="*/ 4781547 h 4781547"/>
              <a:gd name="connsiteX0" fmla="*/ 11272358 w 11272358"/>
              <a:gd name="connsiteY0" fmla="*/ 4778710 h 4778710"/>
              <a:gd name="connsiteX1" fmla="*/ 5986142 w 11272358"/>
              <a:gd name="connsiteY1" fmla="*/ 15963 h 4778710"/>
              <a:gd name="connsiteX2" fmla="*/ 2807866 w 11272358"/>
              <a:gd name="connsiteY2" fmla="*/ 5640 h 4778710"/>
              <a:gd name="connsiteX3" fmla="*/ 0 w 11272358"/>
              <a:gd name="connsiteY3" fmla="*/ 0 h 4778710"/>
              <a:gd name="connsiteX4" fmla="*/ 11272358 w 11272358"/>
              <a:gd name="connsiteY4" fmla="*/ 4778710 h 4778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72358" h="4778710">
                <a:moveTo>
                  <a:pt x="11272358" y="4778710"/>
                </a:moveTo>
                <a:lnTo>
                  <a:pt x="5986142" y="15963"/>
                </a:lnTo>
                <a:lnTo>
                  <a:pt x="2807866" y="5640"/>
                </a:lnTo>
                <a:lnTo>
                  <a:pt x="0" y="0"/>
                </a:lnTo>
                <a:lnTo>
                  <a:pt x="11272358" y="4778710"/>
                </a:ln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4419600"/>
            <a:ext cx="5715000" cy="1752600"/>
          </a:xfrm>
        </p:spPr>
        <p:txBody>
          <a:bodyPr/>
          <a:lstStyle>
            <a:lvl1pPr marL="0" indent="0" algn="l">
              <a:lnSpc>
                <a:spcPts val="2400"/>
              </a:lnSpc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2590800"/>
            <a:ext cx="9144000" cy="1676400"/>
          </a:xfrm>
          <a:prstGeom prst="rect">
            <a:avLst/>
          </a:prstGeom>
          <a:gradFill>
            <a:gsLst>
              <a:gs pos="0">
                <a:schemeClr val="accent3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2700000" scaled="1"/>
          </a:gradFill>
          <a:ln>
            <a:noFill/>
          </a:ln>
          <a:effectLst>
            <a:outerShdw blurRad="139700" dist="25400" dir="5160000" sx="104000" sy="104000" algn="t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971800" y="2819400"/>
            <a:ext cx="5715000" cy="1143000"/>
          </a:xfrm>
        </p:spPr>
        <p:txBody>
          <a:bodyPr/>
          <a:lstStyle>
            <a:lvl1pPr>
              <a:lnSpc>
                <a:spcPts val="36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2900" indent="-342900">
              <a:spcBef>
                <a:spcPts val="120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mbria" pitchFamily="18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 sz="2400">
                <a:latin typeface="Cambria" pitchFamily="18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defRPr sz="2000">
                <a:latin typeface="Cambria" pitchFamily="18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defRPr sz="1800">
                <a:latin typeface="Cambria" pitchFamily="18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defRPr sz="1800">
                <a:latin typeface="Cambria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/>
            </a:lvl1pPr>
            <a:lvl2pPr>
              <a:spcBef>
                <a:spcPts val="0"/>
              </a:spcBef>
              <a:spcAft>
                <a:spcPts val="1200"/>
              </a:spcAft>
              <a:defRPr/>
            </a:lvl2pPr>
            <a:lvl3pPr>
              <a:spcBef>
                <a:spcPts val="0"/>
              </a:spcBef>
              <a:spcAft>
                <a:spcPts val="1200"/>
              </a:spcAft>
              <a:defRPr/>
            </a:lvl3pPr>
            <a:lvl4pPr>
              <a:spcBef>
                <a:spcPts val="0"/>
              </a:spcBef>
              <a:spcAft>
                <a:spcPts val="1200"/>
              </a:spcAft>
              <a:defRPr/>
            </a:lvl4pPr>
            <a:lvl5pPr>
              <a:spcBef>
                <a:spcPts val="0"/>
              </a:spcBef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219200"/>
            <a:ext cx="9144000" cy="5638800"/>
          </a:xfrm>
          <a:prstGeom prst="rect">
            <a:avLst/>
          </a:prstGeom>
          <a:gradFill flip="none" rotWithShape="1">
            <a:gsLst>
              <a:gs pos="16000">
                <a:schemeClr val="accent5">
                  <a:lumMod val="50000"/>
                </a:schemeClr>
              </a:gs>
              <a:gs pos="61000">
                <a:schemeClr val="accent5">
                  <a:lumMod val="50000"/>
                </a:schemeClr>
              </a:gs>
              <a:gs pos="43000">
                <a:srgbClr val="3A9DB8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600200"/>
            <a:ext cx="9144000" cy="480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 rot="10800000" flipV="1">
            <a:off x="3354314" y="1600200"/>
            <a:ext cx="4646686" cy="4783822"/>
          </a:xfrm>
          <a:custGeom>
            <a:avLst/>
            <a:gdLst>
              <a:gd name="connsiteX0" fmla="*/ 6954474 w 6954474"/>
              <a:gd name="connsiteY0" fmla="*/ 4790114 h 4790114"/>
              <a:gd name="connsiteX1" fmla="*/ 2164360 w 6954474"/>
              <a:gd name="connsiteY1" fmla="*/ 0 h 4790114"/>
              <a:gd name="connsiteX2" fmla="*/ 1761688 w 6954474"/>
              <a:gd name="connsiteY2" fmla="*/ 0 h 4790114"/>
              <a:gd name="connsiteX3" fmla="*/ 0 w 6954474"/>
              <a:gd name="connsiteY3" fmla="*/ 0 h 4790114"/>
              <a:gd name="connsiteX4" fmla="*/ 6954474 w 6954474"/>
              <a:gd name="connsiteY4" fmla="*/ 4790114 h 479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4474" h="4790114">
                <a:moveTo>
                  <a:pt x="6954474" y="4790114"/>
                </a:moveTo>
                <a:lnTo>
                  <a:pt x="2164360" y="0"/>
                </a:lnTo>
                <a:lnTo>
                  <a:pt x="1761688" y="0"/>
                </a:lnTo>
                <a:lnTo>
                  <a:pt x="0" y="0"/>
                </a:lnTo>
                <a:lnTo>
                  <a:pt x="6954474" y="4790114"/>
                </a:lnTo>
                <a:close/>
              </a:path>
            </a:pathLst>
          </a:custGeom>
          <a:gradFill flip="none" rotWithShape="1">
            <a:gsLst>
              <a:gs pos="31000">
                <a:schemeClr val="bg2"/>
              </a:gs>
              <a:gs pos="100000">
                <a:schemeClr val="bg2"/>
              </a:gs>
              <a:gs pos="68000">
                <a:schemeClr val="bg1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 flipV="1">
            <a:off x="2142066" y="1600198"/>
            <a:ext cx="7001933" cy="4775277"/>
          </a:xfrm>
          <a:custGeom>
            <a:avLst/>
            <a:gdLst>
              <a:gd name="connsiteX0" fmla="*/ 8464492 w 8464492"/>
              <a:gd name="connsiteY0" fmla="*/ 4798503 h 4798503"/>
              <a:gd name="connsiteX1" fmla="*/ 696286 w 8464492"/>
              <a:gd name="connsiteY1" fmla="*/ 0 h 4798503"/>
              <a:gd name="connsiteX2" fmla="*/ 0 w 8464492"/>
              <a:gd name="connsiteY2" fmla="*/ 0 h 4798503"/>
              <a:gd name="connsiteX3" fmla="*/ 0 w 8464492"/>
              <a:gd name="connsiteY3" fmla="*/ 1333850 h 4798503"/>
              <a:gd name="connsiteX4" fmla="*/ 8464492 w 8464492"/>
              <a:gd name="connsiteY4" fmla="*/ 4798503 h 4798503"/>
              <a:gd name="connsiteX0" fmla="*/ 11299620 w 11299620"/>
              <a:gd name="connsiteY0" fmla="*/ 4812621 h 4812621"/>
              <a:gd name="connsiteX1" fmla="*/ 3531414 w 11299620"/>
              <a:gd name="connsiteY1" fmla="*/ 14118 h 4812621"/>
              <a:gd name="connsiteX2" fmla="*/ 2835128 w 11299620"/>
              <a:gd name="connsiteY2" fmla="*/ 14118 h 4812621"/>
              <a:gd name="connsiteX3" fmla="*/ 0 w 11299620"/>
              <a:gd name="connsiteY3" fmla="*/ 0 h 4812621"/>
              <a:gd name="connsiteX4" fmla="*/ 11299620 w 11299620"/>
              <a:gd name="connsiteY4" fmla="*/ 4812621 h 4812621"/>
              <a:gd name="connsiteX0" fmla="*/ 11272358 w 11272358"/>
              <a:gd name="connsiteY0" fmla="*/ 4798503 h 4798503"/>
              <a:gd name="connsiteX1" fmla="*/ 3504152 w 11272358"/>
              <a:gd name="connsiteY1" fmla="*/ 0 h 4798503"/>
              <a:gd name="connsiteX2" fmla="*/ 2807866 w 11272358"/>
              <a:gd name="connsiteY2" fmla="*/ 0 h 4798503"/>
              <a:gd name="connsiteX3" fmla="*/ 0 w 11272358"/>
              <a:gd name="connsiteY3" fmla="*/ 19793 h 4798503"/>
              <a:gd name="connsiteX4" fmla="*/ 11272358 w 11272358"/>
              <a:gd name="connsiteY4" fmla="*/ 4798503 h 4798503"/>
              <a:gd name="connsiteX0" fmla="*/ 11272358 w 11272358"/>
              <a:gd name="connsiteY0" fmla="*/ 4798503 h 4798503"/>
              <a:gd name="connsiteX1" fmla="*/ 3504152 w 11272358"/>
              <a:gd name="connsiteY1" fmla="*/ 0 h 4798503"/>
              <a:gd name="connsiteX2" fmla="*/ 2807866 w 11272358"/>
              <a:gd name="connsiteY2" fmla="*/ 25433 h 4798503"/>
              <a:gd name="connsiteX3" fmla="*/ 0 w 11272358"/>
              <a:gd name="connsiteY3" fmla="*/ 19793 h 4798503"/>
              <a:gd name="connsiteX4" fmla="*/ 11272358 w 11272358"/>
              <a:gd name="connsiteY4" fmla="*/ 4798503 h 4798503"/>
              <a:gd name="connsiteX0" fmla="*/ 11272358 w 11272358"/>
              <a:gd name="connsiteY0" fmla="*/ 4781547 h 4781547"/>
              <a:gd name="connsiteX1" fmla="*/ 3504153 w 11272358"/>
              <a:gd name="connsiteY1" fmla="*/ 0 h 4781547"/>
              <a:gd name="connsiteX2" fmla="*/ 2807866 w 11272358"/>
              <a:gd name="connsiteY2" fmla="*/ 8477 h 4781547"/>
              <a:gd name="connsiteX3" fmla="*/ 0 w 11272358"/>
              <a:gd name="connsiteY3" fmla="*/ 2837 h 4781547"/>
              <a:gd name="connsiteX4" fmla="*/ 11272358 w 11272358"/>
              <a:gd name="connsiteY4" fmla="*/ 4781547 h 4781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72358" h="4781547">
                <a:moveTo>
                  <a:pt x="11272358" y="4781547"/>
                </a:moveTo>
                <a:lnTo>
                  <a:pt x="3504153" y="0"/>
                </a:lnTo>
                <a:lnTo>
                  <a:pt x="2807866" y="8477"/>
                </a:lnTo>
                <a:lnTo>
                  <a:pt x="0" y="2837"/>
                </a:lnTo>
                <a:lnTo>
                  <a:pt x="11272358" y="4781547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28800"/>
            <a:ext cx="8229600" cy="429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4FF0B27-D30B-4807-8C5A-0D27F91DAD2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525BF8E-4CD9-4401-A913-683AD7BA594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716323" y="3179428"/>
            <a:ext cx="5427677" cy="3212983"/>
          </a:xfrm>
          <a:custGeom>
            <a:avLst/>
            <a:gdLst>
              <a:gd name="connsiteX0" fmla="*/ 3850547 w 3850547"/>
              <a:gd name="connsiteY0" fmla="*/ 0 h 3204594"/>
              <a:gd name="connsiteX1" fmla="*/ 3850547 w 3850547"/>
              <a:gd name="connsiteY1" fmla="*/ 3204594 h 3204594"/>
              <a:gd name="connsiteX2" fmla="*/ 0 w 3850547"/>
              <a:gd name="connsiteY2" fmla="*/ 3204594 h 3204594"/>
              <a:gd name="connsiteX3" fmla="*/ 3850547 w 3850547"/>
              <a:gd name="connsiteY3" fmla="*/ 0 h 3204594"/>
              <a:gd name="connsiteX0" fmla="*/ 5427677 w 5427677"/>
              <a:gd name="connsiteY0" fmla="*/ 0 h 3212983"/>
              <a:gd name="connsiteX1" fmla="*/ 5427677 w 5427677"/>
              <a:gd name="connsiteY1" fmla="*/ 3204594 h 3212983"/>
              <a:gd name="connsiteX2" fmla="*/ 0 w 5427677"/>
              <a:gd name="connsiteY2" fmla="*/ 3212983 h 3212983"/>
              <a:gd name="connsiteX3" fmla="*/ 5427677 w 5427677"/>
              <a:gd name="connsiteY3" fmla="*/ 0 h 3212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7677" h="3212983">
                <a:moveTo>
                  <a:pt x="5427677" y="0"/>
                </a:moveTo>
                <a:lnTo>
                  <a:pt x="5427677" y="3204594"/>
                </a:lnTo>
                <a:lnTo>
                  <a:pt x="0" y="3212983"/>
                </a:lnTo>
                <a:lnTo>
                  <a:pt x="5427677" y="0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OSAP Recipient Meeting</a:t>
            </a:r>
          </a:p>
          <a:p>
            <a:r>
              <a:rPr lang="en-US" dirty="0"/>
              <a:t>August 29.2017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305800" cy="1143000"/>
          </a:xfrm>
        </p:spPr>
        <p:txBody>
          <a:bodyPr/>
          <a:lstStyle/>
          <a:p>
            <a:r>
              <a:rPr lang="en-US" dirty="0"/>
              <a:t>2017 Opioid Prescriber Survey 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2469136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In the context of your practice, when first prescribing opioids to a patient, how often do you…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821664"/>
              </p:ext>
            </p:extLst>
          </p:nvPr>
        </p:nvGraphicFramePr>
        <p:xfrm>
          <a:off x="-2" y="1219201"/>
          <a:ext cx="9144001" cy="550871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120677">
                  <a:extLst>
                    <a:ext uri="{9D8B030D-6E8A-4147-A177-3AD203B41FA5}">
                      <a16:colId xmlns:a16="http://schemas.microsoft.com/office/drawing/2014/main" val="2730742390"/>
                    </a:ext>
                  </a:extLst>
                </a:gridCol>
                <a:gridCol w="1057580">
                  <a:extLst>
                    <a:ext uri="{9D8B030D-6E8A-4147-A177-3AD203B41FA5}">
                      <a16:colId xmlns:a16="http://schemas.microsoft.com/office/drawing/2014/main" val="4072571663"/>
                    </a:ext>
                  </a:extLst>
                </a:gridCol>
                <a:gridCol w="1057580">
                  <a:extLst>
                    <a:ext uri="{9D8B030D-6E8A-4147-A177-3AD203B41FA5}">
                      <a16:colId xmlns:a16="http://schemas.microsoft.com/office/drawing/2014/main" val="1417101515"/>
                    </a:ext>
                  </a:extLst>
                </a:gridCol>
                <a:gridCol w="997923">
                  <a:extLst>
                    <a:ext uri="{9D8B030D-6E8A-4147-A177-3AD203B41FA5}">
                      <a16:colId xmlns:a16="http://schemas.microsoft.com/office/drawing/2014/main" val="2159171639"/>
                    </a:ext>
                  </a:extLst>
                </a:gridCol>
                <a:gridCol w="910241">
                  <a:extLst>
                    <a:ext uri="{9D8B030D-6E8A-4147-A177-3AD203B41FA5}">
                      <a16:colId xmlns:a16="http://schemas.microsoft.com/office/drawing/2014/main" val="910666206"/>
                    </a:ext>
                  </a:extLst>
                </a:gridCol>
              </a:tblGrid>
              <a:tr h="22105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In the context of your practice, when first prescribing opioids to a patient, how often do you…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Percent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283353"/>
                  </a:ext>
                </a:extLst>
              </a:tr>
              <a:tr h="4523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Hardly ever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Somewhat often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Often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Always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extLst>
                  <a:ext uri="{0D108BD9-81ED-4DB2-BD59-A6C34878D82A}">
                    <a16:rowId xmlns:a16="http://schemas.microsoft.com/office/drawing/2014/main" val="3486722911"/>
                  </a:ext>
                </a:extLst>
              </a:tr>
              <a:tr h="4523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... inquire about the patient’s past opioid use (illicit and/or licit)? (n=1113)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7.7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10.7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25.6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56.0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extLst>
                  <a:ext uri="{0D108BD9-81ED-4DB2-BD59-A6C34878D82A}">
                    <a16:rowId xmlns:a16="http://schemas.microsoft.com/office/drawing/2014/main" val="3817282949"/>
                  </a:ext>
                </a:extLst>
              </a:tr>
              <a:tr h="4523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... inquire about any past problems the patient may have with substance use or addiction? (n=1113)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10.1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15.4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24.3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50.2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extLst>
                  <a:ext uri="{0D108BD9-81ED-4DB2-BD59-A6C34878D82A}">
                    <a16:rowId xmlns:a16="http://schemas.microsoft.com/office/drawing/2014/main" val="3764911006"/>
                  </a:ext>
                </a:extLst>
              </a:tr>
              <a:tr h="5602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... use an assessment tool to screen for any past or potential problems with a substance use disorder? (n=1113)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52.4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16.6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14.4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16.6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extLst>
                  <a:ext uri="{0D108BD9-81ED-4DB2-BD59-A6C34878D82A}">
                    <a16:rowId xmlns:a16="http://schemas.microsoft.com/office/drawing/2014/main" val="1054574106"/>
                  </a:ext>
                </a:extLst>
              </a:tr>
              <a:tr h="5602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... review the patient's chart for previous opioid or benzodiazepine prescriptions prior to prescribing an opioid? (n=1113)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19.5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73.3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extLst>
                  <a:ext uri="{0D108BD9-81ED-4DB2-BD59-A6C34878D82A}">
                    <a16:rowId xmlns:a16="http://schemas.microsoft.com/office/drawing/2014/main" val="80601743"/>
                  </a:ext>
                </a:extLst>
              </a:tr>
              <a:tr h="4523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... avoid prescribing opioid pain medication for patients receiving benzodiazepines when possible? (n=1113)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11.1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30.9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53.7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extLst>
                  <a:ext uri="{0D108BD9-81ED-4DB2-BD59-A6C34878D82A}">
                    <a16:rowId xmlns:a16="http://schemas.microsoft.com/office/drawing/2014/main" val="3972886643"/>
                  </a:ext>
                </a:extLst>
              </a:tr>
              <a:tr h="6836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... check the Prescription Drug Monitoring data base for previous opioid prescriptions given to the patient prior to prescribing an opioid? (n=1113)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12.0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10.7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26.9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50.4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extLst>
                  <a:ext uri="{0D108BD9-81ED-4DB2-BD59-A6C34878D82A}">
                    <a16:rowId xmlns:a16="http://schemas.microsoft.com/office/drawing/2014/main" val="2062252635"/>
                  </a:ext>
                </a:extLst>
              </a:tr>
              <a:tr h="3735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... ask a delegate to pull/run a PMP report on a patient? (n=1113)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57.5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8.7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15.5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18.3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extLst>
                  <a:ext uri="{0D108BD9-81ED-4DB2-BD59-A6C34878D82A}">
                    <a16:rowId xmlns:a16="http://schemas.microsoft.com/office/drawing/2014/main" val="3349646955"/>
                  </a:ext>
                </a:extLst>
              </a:tr>
              <a:tr h="4523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... ask a delegate to review the PMP report and let you know if there are concerns? (n=1113)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70.8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7.7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10.3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11.1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extLst>
                  <a:ext uri="{0D108BD9-81ED-4DB2-BD59-A6C34878D82A}">
                    <a16:rowId xmlns:a16="http://schemas.microsoft.com/office/drawing/2014/main" val="4260524423"/>
                  </a:ext>
                </a:extLst>
              </a:tr>
              <a:tr h="3735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... require a urine test prior to prescribing opioids? (n=1113)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47.8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14.2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19.6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18.4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extLst>
                  <a:ext uri="{0D108BD9-81ED-4DB2-BD59-A6C34878D82A}">
                    <a16:rowId xmlns:a16="http://schemas.microsoft.com/office/drawing/2014/main" val="3362644756"/>
                  </a:ext>
                </a:extLst>
              </a:tr>
              <a:tr h="4523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... provide a prescription for naloxone/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Narcan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at the same time? (n=1110)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75.9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10.7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8.1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85" marR="63085" marT="0" marB="0" anchor="ctr"/>
                </a:tc>
                <a:extLst>
                  <a:ext uri="{0D108BD9-81ED-4DB2-BD59-A6C34878D82A}">
                    <a16:rowId xmlns:a16="http://schemas.microsoft.com/office/drawing/2014/main" val="876483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53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5542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In general, to what extent are you concerned about the abuse of opioids in your patients? (n= 1113)</a:t>
            </a:r>
            <a:endParaRPr lang="en-US" sz="24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4D9B797-2FAF-4652-B014-2EBF37CC5F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9224226"/>
              </p:ext>
            </p:extLst>
          </p:nvPr>
        </p:nvGraphicFramePr>
        <p:xfrm>
          <a:off x="0" y="1524000"/>
          <a:ext cx="9144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3419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85542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When prescribing opioids, how likely are you personally to talk to your patients about the following (n=1096)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890611"/>
              </p:ext>
            </p:extLst>
          </p:nvPr>
        </p:nvGraphicFramePr>
        <p:xfrm>
          <a:off x="2" y="1600199"/>
          <a:ext cx="9143997" cy="4948217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062967">
                  <a:extLst>
                    <a:ext uri="{9D8B030D-6E8A-4147-A177-3AD203B41FA5}">
                      <a16:colId xmlns:a16="http://schemas.microsoft.com/office/drawing/2014/main" val="4194972185"/>
                    </a:ext>
                  </a:extLst>
                </a:gridCol>
                <a:gridCol w="1309533">
                  <a:extLst>
                    <a:ext uri="{9D8B030D-6E8A-4147-A177-3AD203B41FA5}">
                      <a16:colId xmlns:a16="http://schemas.microsoft.com/office/drawing/2014/main" val="4240783889"/>
                    </a:ext>
                  </a:extLst>
                </a:gridCol>
                <a:gridCol w="1309533">
                  <a:extLst>
                    <a:ext uri="{9D8B030D-6E8A-4147-A177-3AD203B41FA5}">
                      <a16:colId xmlns:a16="http://schemas.microsoft.com/office/drawing/2014/main" val="2135188909"/>
                    </a:ext>
                  </a:extLst>
                </a:gridCol>
                <a:gridCol w="1272325">
                  <a:extLst>
                    <a:ext uri="{9D8B030D-6E8A-4147-A177-3AD203B41FA5}">
                      <a16:colId xmlns:a16="http://schemas.microsoft.com/office/drawing/2014/main" val="3605733979"/>
                    </a:ext>
                  </a:extLst>
                </a:gridCol>
                <a:gridCol w="1189639">
                  <a:extLst>
                    <a:ext uri="{9D8B030D-6E8A-4147-A177-3AD203B41FA5}">
                      <a16:colId xmlns:a16="http://schemas.microsoft.com/office/drawing/2014/main" val="2565338121"/>
                    </a:ext>
                  </a:extLst>
                </a:gridCol>
              </a:tblGrid>
              <a:tr h="31146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Percent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662431"/>
                  </a:ext>
                </a:extLst>
              </a:tr>
              <a:tr h="5513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Very unlikely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Somewhat unlikely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Somewhat likely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Very likely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70023735"/>
                  </a:ext>
                </a:extLst>
              </a:tr>
              <a:tr h="5513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</a:rPr>
                        <a:t>Proper disposal of unused/expired medication (especially opioids).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21.4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7190" algn="dec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20.3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052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28.3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29.9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4058592"/>
                  </a:ext>
                </a:extLst>
              </a:tr>
              <a:tr h="5513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</a:rPr>
                        <a:t>Safe storage of prescription drugs (especially opioids) at home.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14.7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7190" algn="dec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13.0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0520" algn="dec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26.0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46.4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5677369"/>
                  </a:ext>
                </a:extLst>
              </a:tr>
              <a:tr h="89939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The dangers of mixing prescription drugs (especially opioids) with alcohol and other drugs (e.g., benzodiazepines).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4.1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719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0520" algn="dec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17.5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74.2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0462937"/>
                  </a:ext>
                </a:extLst>
              </a:tr>
              <a:tr h="833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The dangers of sharing prescriptions with other people to whom they are not prescribed (especially opioids).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11.4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719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9.4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052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21.1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58.1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596931"/>
                  </a:ext>
                </a:extLst>
              </a:tr>
              <a:tr h="5513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How to recognize the signs of addiction (especially with opioids).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16.7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719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21.6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052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29.2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32.5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19455034"/>
                  </a:ext>
                </a:extLst>
              </a:tr>
              <a:tr h="5513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How to use naloxone/</a:t>
                      </a:r>
                      <a:r>
                        <a:rPr lang="en-US" sz="1800" b="0" dirty="0" err="1">
                          <a:solidFill>
                            <a:schemeClr val="tx1"/>
                          </a:solidFill>
                          <a:effectLst/>
                        </a:rPr>
                        <a:t>Narcan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 to prevent accidental overdose.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45.0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7190" algn="dec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22.9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0520" algn="dec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18.7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3850" algn="dec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13.4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79882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252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dirty="0"/>
              <a:t>Percent of Prescribers who have Others educate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6A0CCC6-39FC-49E6-9670-A4D6ED5B9B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9752564"/>
              </p:ext>
            </p:extLst>
          </p:nvPr>
        </p:nvGraphicFramePr>
        <p:xfrm>
          <a:off x="0" y="1600200"/>
          <a:ext cx="9144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3495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To what extent are you aware of the new regulations regarding use of the PMP in New Mexico that went into effect in January 2017 (SB 263)? (n= 1095)</a:t>
            </a:r>
            <a:endParaRPr lang="en-US" sz="24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FC706FF-70A2-4E0C-923C-9FB3F1D7D6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5947166"/>
              </p:ext>
            </p:extLst>
          </p:nvPr>
        </p:nvGraphicFramePr>
        <p:xfrm>
          <a:off x="0" y="1546860"/>
          <a:ext cx="9144000" cy="4853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6013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To what extent are you compliant with the new regulations regarding use of the PMP in New Mexico that went into effect in January 2017 (SB 263)? (n= 1066)</a:t>
            </a:r>
            <a:endParaRPr lang="en-US" sz="24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F8CA130-F155-4785-93B9-445E0C674F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2610583"/>
              </p:ext>
            </p:extLst>
          </p:nvPr>
        </p:nvGraphicFramePr>
        <p:xfrm>
          <a:off x="0" y="1600200"/>
          <a:ext cx="9144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7491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Have your prescribing practices changed over the last 12 months? (n=1093)</a:t>
            </a:r>
            <a:endParaRPr lang="en-US" sz="32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C5C4DAD-CCB2-46E4-86D6-A7262DE768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409185"/>
              </p:ext>
            </p:extLst>
          </p:nvPr>
        </p:nvGraphicFramePr>
        <p:xfrm>
          <a:off x="0" y="1600200"/>
          <a:ext cx="9144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2363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Do you think about/discuss an exit strategy when starting a patient on an opioid?</a:t>
            </a:r>
            <a:endParaRPr lang="en-US" sz="28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905D164-D549-4181-82D7-6DA403207D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6958668"/>
              </p:ext>
            </p:extLst>
          </p:nvPr>
        </p:nvGraphicFramePr>
        <p:xfrm>
          <a:off x="0" y="1600200"/>
          <a:ext cx="9144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6293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When discontinuing a patient's long-term opioid prescription (i.e., over 30 days), how likely are you to discuss an exit strategy with the patient? (n= 1092)</a:t>
            </a:r>
            <a:endParaRPr lang="en-US" sz="24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6EF4937-65B0-48F6-8769-09C7F166E1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6376243"/>
              </p:ext>
            </p:extLst>
          </p:nvPr>
        </p:nvGraphicFramePr>
        <p:xfrm>
          <a:off x="0" y="1600200"/>
          <a:ext cx="91440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8247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Would you like further education on effective exit strategies? (n= 1087)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9E70600-3314-45D7-B697-076DADECA2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7938298"/>
              </p:ext>
            </p:extLst>
          </p:nvPr>
        </p:nvGraphicFramePr>
        <p:xfrm>
          <a:off x="0" y="1790700"/>
          <a:ext cx="9144000" cy="4610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5193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9,485 email invitations went out PMP registered users</a:t>
            </a:r>
          </a:p>
          <a:p>
            <a:r>
              <a:rPr lang="en-US" dirty="0"/>
              <a:t>Completed survey on-line </a:t>
            </a:r>
          </a:p>
          <a:p>
            <a:r>
              <a:rPr lang="en-US" dirty="0"/>
              <a:t>1,672 responses</a:t>
            </a:r>
          </a:p>
          <a:p>
            <a:r>
              <a:rPr lang="en-US" dirty="0"/>
              <a:t>1,380 prescribe opioids and/or benzos in their practice</a:t>
            </a:r>
          </a:p>
          <a:p>
            <a:r>
              <a:rPr lang="en-US" dirty="0"/>
              <a:t>18% response rate (very conservative estimate since we couldn’t weed out people who don’t prescribe opioids from the beginning and not invite them; a lot of retired prescribers and now out of state prescribers)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86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Does your practice have a current policy or protocol for prescribing prescription painkillers to patients? (n= 1111)</a:t>
            </a:r>
            <a:endParaRPr lang="en-US" sz="24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42E6FD3-22A6-41AB-A0A7-9229A3D1DA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4716654"/>
              </p:ext>
            </p:extLst>
          </p:nvPr>
        </p:nvGraphicFramePr>
        <p:xfrm>
          <a:off x="0" y="1600200"/>
          <a:ext cx="9144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3424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In your opinion, how well do you adhere to the policy or protocol? (n= 748)</a:t>
            </a:r>
            <a:endParaRPr lang="en-US" sz="28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49DE310-449B-4D4A-A2D5-DDCC8AEEEE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4555943"/>
              </p:ext>
            </p:extLst>
          </p:nvPr>
        </p:nvGraphicFramePr>
        <p:xfrm>
          <a:off x="0" y="1600200"/>
          <a:ext cx="9144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1712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Effectiveness of Opioid Prescribing Policies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054094"/>
              </p:ext>
            </p:extLst>
          </p:nvPr>
        </p:nvGraphicFramePr>
        <p:xfrm>
          <a:off x="0" y="1600201"/>
          <a:ext cx="9144000" cy="4782883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425257">
                  <a:extLst>
                    <a:ext uri="{9D8B030D-6E8A-4147-A177-3AD203B41FA5}">
                      <a16:colId xmlns:a16="http://schemas.microsoft.com/office/drawing/2014/main" val="1549042445"/>
                    </a:ext>
                  </a:extLst>
                </a:gridCol>
                <a:gridCol w="1275768">
                  <a:extLst>
                    <a:ext uri="{9D8B030D-6E8A-4147-A177-3AD203B41FA5}">
                      <a16:colId xmlns:a16="http://schemas.microsoft.com/office/drawing/2014/main" val="297633118"/>
                    </a:ext>
                  </a:extLst>
                </a:gridCol>
                <a:gridCol w="1272773">
                  <a:extLst>
                    <a:ext uri="{9D8B030D-6E8A-4147-A177-3AD203B41FA5}">
                      <a16:colId xmlns:a16="http://schemas.microsoft.com/office/drawing/2014/main" val="2081909870"/>
                    </a:ext>
                  </a:extLst>
                </a:gridCol>
                <a:gridCol w="1085101">
                  <a:extLst>
                    <a:ext uri="{9D8B030D-6E8A-4147-A177-3AD203B41FA5}">
                      <a16:colId xmlns:a16="http://schemas.microsoft.com/office/drawing/2014/main" val="2852464920"/>
                    </a:ext>
                  </a:extLst>
                </a:gridCol>
                <a:gridCol w="1085101">
                  <a:extLst>
                    <a:ext uri="{9D8B030D-6E8A-4147-A177-3AD203B41FA5}">
                      <a16:colId xmlns:a16="http://schemas.microsoft.com/office/drawing/2014/main" val="434664354"/>
                    </a:ext>
                  </a:extLst>
                </a:gridCol>
              </a:tblGrid>
              <a:tr h="37024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Percent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356035"/>
                  </a:ext>
                </a:extLst>
              </a:tr>
              <a:tr h="9213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Very ineffective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Mostly ineffective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Mostly effective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Very effective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53803113"/>
                  </a:ext>
                </a:extLst>
              </a:tr>
              <a:tr h="19198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</a:rPr>
                        <a:t>How effective is the current policy or protocol at your practice in protecting doctors from over prescribing Rx pain killers? (n=747)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1.7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8.0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53.4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36.8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076252"/>
                  </a:ext>
                </a:extLst>
              </a:tr>
              <a:tr h="15324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How effective is the current policy or protocol at your practice in preventing patients from abusing Rx pain killers? (n=746)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3.2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15.5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57.8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23.5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6332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077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Characteristics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305800" cy="4297363"/>
          </a:xfrm>
        </p:spPr>
        <p:txBody>
          <a:bodyPr/>
          <a:lstStyle/>
          <a:p>
            <a:r>
              <a:rPr lang="en-US" dirty="0"/>
              <a:t>Every county was represented </a:t>
            </a:r>
          </a:p>
          <a:p>
            <a:r>
              <a:rPr lang="en-US" dirty="0"/>
              <a:t>46.3% practiced in Bernalillo County</a:t>
            </a:r>
          </a:p>
          <a:p>
            <a:r>
              <a:rPr lang="en-US" dirty="0"/>
              <a:t>Average number of years in practice 18.9 years</a:t>
            </a:r>
          </a:p>
          <a:p>
            <a:r>
              <a:rPr lang="en-US" dirty="0"/>
              <a:t>85.8% report providing opioids and/or benzodiazepines</a:t>
            </a:r>
          </a:p>
          <a:p>
            <a:r>
              <a:rPr lang="en-US" dirty="0"/>
              <a:t>84% report being required to use the PMP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937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686800" cy="1053860"/>
          </a:xfrm>
        </p:spPr>
        <p:txBody>
          <a:bodyPr/>
          <a:lstStyle/>
          <a:p>
            <a:pPr algn="ctr"/>
            <a:r>
              <a:rPr lang="en-US" dirty="0"/>
              <a:t>Medical Practice of Responders</a:t>
            </a:r>
            <a:br>
              <a:rPr lang="en-US" dirty="0"/>
            </a:br>
            <a:r>
              <a:rPr lang="en-US" dirty="0"/>
              <a:t>(n= 1649)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CA59A55-4E10-485B-B789-B3D60BB4D9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8587764"/>
              </p:ext>
            </p:extLst>
          </p:nvPr>
        </p:nvGraphicFramePr>
        <p:xfrm>
          <a:off x="0" y="1600200"/>
          <a:ext cx="9144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5587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Gender of Respondents  (n= 1646)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57BAD47-8D8B-4E66-B7CD-6A86E7AFA5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5563780"/>
              </p:ext>
            </p:extLst>
          </p:nvPr>
        </p:nvGraphicFramePr>
        <p:xfrm>
          <a:off x="0" y="1600200"/>
          <a:ext cx="9144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8103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To what extent are you worried about the over prescribing of opioids to patients in general? (n= 1155)</a:t>
            </a:r>
            <a:endParaRPr lang="en-US" sz="24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D1817BE-13C7-45D6-95E5-3B0C31C8A4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2197831"/>
              </p:ext>
            </p:extLst>
          </p:nvPr>
        </p:nvGraphicFramePr>
        <p:xfrm>
          <a:off x="0" y="1524000"/>
          <a:ext cx="9144000" cy="4878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222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During an average work week, about how often are you asked to address a patient's pain management concerns? (n=1151)</a:t>
            </a:r>
            <a:endParaRPr lang="en-US" sz="24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7EA1A8E-1E3B-4A3C-81F5-85A4120225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0299781"/>
              </p:ext>
            </p:extLst>
          </p:nvPr>
        </p:nvGraphicFramePr>
        <p:xfrm>
          <a:off x="0" y="1531620"/>
          <a:ext cx="9144000" cy="4869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3457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 to Treating Pain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663002"/>
              </p:ext>
            </p:extLst>
          </p:nvPr>
        </p:nvGraphicFramePr>
        <p:xfrm>
          <a:off x="0" y="1524000"/>
          <a:ext cx="9144000" cy="4952999"/>
        </p:xfrm>
        <a:graphic>
          <a:graphicData uri="http://schemas.openxmlformats.org/drawingml/2006/table">
            <a:tbl>
              <a:tblPr firstRow="1" firstCol="1" bandRow="1">
                <a:tableStyleId>{327F97BB-C833-4FB7-BDE5-3F7075034690}</a:tableStyleId>
              </a:tblPr>
              <a:tblGrid>
                <a:gridCol w="3236805">
                  <a:extLst>
                    <a:ext uri="{9D8B030D-6E8A-4147-A177-3AD203B41FA5}">
                      <a16:colId xmlns:a16="http://schemas.microsoft.com/office/drawing/2014/main" val="455278600"/>
                    </a:ext>
                  </a:extLst>
                </a:gridCol>
                <a:gridCol w="1631650">
                  <a:extLst>
                    <a:ext uri="{9D8B030D-6E8A-4147-A177-3AD203B41FA5}">
                      <a16:colId xmlns:a16="http://schemas.microsoft.com/office/drawing/2014/main" val="3782105997"/>
                    </a:ext>
                  </a:extLst>
                </a:gridCol>
                <a:gridCol w="1631650">
                  <a:extLst>
                    <a:ext uri="{9D8B030D-6E8A-4147-A177-3AD203B41FA5}">
                      <a16:colId xmlns:a16="http://schemas.microsoft.com/office/drawing/2014/main" val="2924838973"/>
                    </a:ext>
                  </a:extLst>
                </a:gridCol>
                <a:gridCol w="1631650">
                  <a:extLst>
                    <a:ext uri="{9D8B030D-6E8A-4147-A177-3AD203B41FA5}">
                      <a16:colId xmlns:a16="http://schemas.microsoft.com/office/drawing/2014/main" val="1302296402"/>
                    </a:ext>
                  </a:extLst>
                </a:gridCol>
                <a:gridCol w="1012245">
                  <a:extLst>
                    <a:ext uri="{9D8B030D-6E8A-4147-A177-3AD203B41FA5}">
                      <a16:colId xmlns:a16="http://schemas.microsoft.com/office/drawing/2014/main" val="134364342"/>
                    </a:ext>
                  </a:extLst>
                </a:gridCol>
              </a:tblGrid>
              <a:tr h="31535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Prescriber Approaches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Percent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866406"/>
                  </a:ext>
                </a:extLst>
              </a:tr>
              <a:tr h="6453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Very unlikely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Somewhat unlikely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Somewhat likely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Very likely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3549509"/>
                  </a:ext>
                </a:extLst>
              </a:tr>
              <a:tr h="16103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If a patient presents with pain concerns, how likely are you to suggest an over-the-counter pain medication such as ibuprofen or acetaminophen as the first option? (n=1149)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5.0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2.5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11.7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</a:rPr>
                        <a:t>80.9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2047374"/>
                  </a:ext>
                </a:extLst>
              </a:tr>
              <a:tr h="10735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If a patient presents with pain concerns, how likely are you to prescribe an opioid painkiller as the first option? (n=1144)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</a:rPr>
                        <a:t>71.4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20.2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5.5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2.9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6063191"/>
                  </a:ext>
                </a:extLst>
              </a:tr>
              <a:tr h="13083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If a patient presents with pain concerns, how likely are you to suggest alternative pain management (i.e., physical therapy) before prescribing opioids? (n=1143)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7.2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7.7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18.5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</a:rPr>
                        <a:t>66.6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08965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442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ever prescribe methadone for pain? (n= 1142)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A57D58B-D93C-40A1-9FDC-DF2FFD5503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9431601"/>
              </p:ext>
            </p:extLst>
          </p:nvPr>
        </p:nvGraphicFramePr>
        <p:xfrm>
          <a:off x="0" y="1600200"/>
          <a:ext cx="9144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3396943"/>
      </p:ext>
    </p:extLst>
  </p:cSld>
  <p:clrMapOvr>
    <a:masterClrMapping/>
  </p:clrMapOvr>
</p:sld>
</file>

<file path=ppt/theme/theme1.xml><?xml version="1.0" encoding="utf-8"?>
<a:theme xmlns:a="http://schemas.openxmlformats.org/drawingml/2006/main" name="PIRE_CEO_BOD_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29975D92999542AA1E40E6D181D85C" ma:contentTypeVersion="10" ma:contentTypeDescription="Create a new document." ma:contentTypeScope="" ma:versionID="3902966bdba43b5de1c69cc094f87b90">
  <xsd:schema xmlns:xsd="http://www.w3.org/2001/XMLSchema" xmlns:xs="http://www.w3.org/2001/XMLSchema" xmlns:p="http://schemas.microsoft.com/office/2006/metadata/properties" xmlns:ns2="084b108d-46a9-4cc0-92a1-7c03ca0eefcc" xmlns:ns3="6b36141a-6da3-4a64-9710-f6d5c8aceef6" targetNamespace="http://schemas.microsoft.com/office/2006/metadata/properties" ma:root="true" ma:fieldsID="a9ba9edf6e1d30a4685fa15e8d06617a" ns2:_="" ns3:_="">
    <xsd:import namespace="084b108d-46a9-4cc0-92a1-7c03ca0eefcc"/>
    <xsd:import namespace="6b36141a-6da3-4a64-9710-f6d5c8aceef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4b108d-46a9-4cc0-92a1-7c03ca0eefc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36141a-6da3-4a64-9710-f6d5c8acee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CEDC108-9FD2-44A9-970D-7EC6ABAD8E96}"/>
</file>

<file path=customXml/itemProps2.xml><?xml version="1.0" encoding="utf-8"?>
<ds:datastoreItem xmlns:ds="http://schemas.openxmlformats.org/officeDocument/2006/customXml" ds:itemID="{06DA4013-2CAC-491B-A6B1-04AD3A3078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4F8CD1-1C46-4525-8D9E-E7588BC17C30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084b108d-46a9-4cc0-92a1-7c03ca0eefcc"/>
    <ds:schemaRef ds:uri="http://purl.org/dc/dcmitype/"/>
    <ds:schemaRef ds:uri="http://www.w3.org/XML/1998/namespace"/>
    <ds:schemaRef ds:uri="http://schemas.openxmlformats.org/package/2006/metadata/core-properties"/>
    <ds:schemaRef ds:uri="6b36141a-6da3-4a64-9710-f6d5c8aceef6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PIRE_CEO_BOD_slides</Template>
  <TotalTime>3317</TotalTime>
  <Words>1055</Words>
  <Application>Microsoft Office PowerPoint</Application>
  <PresentationFormat>On-screen Show (4:3)</PresentationFormat>
  <Paragraphs>199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Cambria</vt:lpstr>
      <vt:lpstr>Times New Roman</vt:lpstr>
      <vt:lpstr>PIRE_CEO_BOD_slides</vt:lpstr>
      <vt:lpstr>2017 Opioid Prescriber Survey Preliminary Results</vt:lpstr>
      <vt:lpstr>Methods </vt:lpstr>
      <vt:lpstr>Sample Characteristics</vt:lpstr>
      <vt:lpstr>Medical Practice of Responders (n= 1649)</vt:lpstr>
      <vt:lpstr>Gender of Respondents  (n= 1646)</vt:lpstr>
      <vt:lpstr>To what extent are you worried about the over prescribing of opioids to patients in general? (n= 1155)</vt:lpstr>
      <vt:lpstr>During an average work week, about how often are you asked to address a patient's pain management concerns? (n=1151)</vt:lpstr>
      <vt:lpstr>Approaches to Treating Pain</vt:lpstr>
      <vt:lpstr>Do you ever prescribe methadone for pain? (n= 1142)</vt:lpstr>
      <vt:lpstr>In the context of your practice, when first prescribing opioids to a patient, how often do you…</vt:lpstr>
      <vt:lpstr>In general, to what extent are you concerned about the abuse of opioids in your patients? (n= 1113)</vt:lpstr>
      <vt:lpstr>When prescribing opioids, how likely are you personally to talk to your patients about the following (n=1096)</vt:lpstr>
      <vt:lpstr>Percent of Prescribers who have Others educate</vt:lpstr>
      <vt:lpstr>To what extent are you aware of the new regulations regarding use of the PMP in New Mexico that went into effect in January 2017 (SB 263)? (n= 1095)</vt:lpstr>
      <vt:lpstr>To what extent are you compliant with the new regulations regarding use of the PMP in New Mexico that went into effect in January 2017 (SB 263)? (n= 1066)</vt:lpstr>
      <vt:lpstr>Have your prescribing practices changed over the last 12 months? (n=1093)</vt:lpstr>
      <vt:lpstr>Do you think about/discuss an exit strategy when starting a patient on an opioid?</vt:lpstr>
      <vt:lpstr>When discontinuing a patient's long-term opioid prescription (i.e., over 30 days), how likely are you to discuss an exit strategy with the patient? (n= 1092)</vt:lpstr>
      <vt:lpstr>Would you like further education on effective exit strategies? (n= 1087)</vt:lpstr>
      <vt:lpstr>Does your practice have a current policy or protocol for prescribing prescription painkillers to patients? (n= 1111)</vt:lpstr>
      <vt:lpstr>In your opinion, how well do you adhere to the policy or protocol? (n= 748)</vt:lpstr>
      <vt:lpstr>Effectiveness of Opioid Prescribing Policies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CEO Report to the Board</dc:title>
  <dc:creator>Bernard E. Murphy</dc:creator>
  <cp:lastModifiedBy>Martha Waller</cp:lastModifiedBy>
  <cp:revision>38</cp:revision>
  <cp:lastPrinted>2012-11-26T18:32:36Z</cp:lastPrinted>
  <dcterms:created xsi:type="dcterms:W3CDTF">2012-11-24T19:23:14Z</dcterms:created>
  <dcterms:modified xsi:type="dcterms:W3CDTF">2017-08-29T00:53:34Z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0x0101003529975D92999542AA1E40E6D181D85C</vt:lpwstr>
  </property>
</Properties>
</file>