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sldIdLst>
    <p:sldId id="256" r:id="rId2"/>
    <p:sldId id="262" r:id="rId3"/>
    <p:sldId id="257" r:id="rId4"/>
    <p:sldId id="258" r:id="rId5"/>
    <p:sldId id="272" r:id="rId6"/>
    <p:sldId id="273" r:id="rId7"/>
    <p:sldId id="259" r:id="rId8"/>
    <p:sldId id="260" r:id="rId9"/>
    <p:sldId id="265" r:id="rId10"/>
    <p:sldId id="264" r:id="rId11"/>
    <p:sldId id="268" r:id="rId12"/>
    <p:sldId id="263" r:id="rId13"/>
    <p:sldId id="271" r:id="rId14"/>
    <p:sldId id="269" r:id="rId15"/>
    <p:sldId id="266" r:id="rId16"/>
    <p:sldId id="267" r:id="rId17"/>
    <p:sldId id="270" r:id="rId18"/>
    <p:sldId id="274"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iz Lilliott" initials="LL"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4" d="100"/>
          <a:sy n="74" d="100"/>
        </p:scale>
        <p:origin x="-58" y="6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3-08-02T14:02:58.544" idx="1">
    <p:pos x="5460" y="844"/>
    <p:text>aren't we doing a training on the new protocol/collection strategy? </p:tex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Rectangle 10"/>
          <p:cNvSpPr/>
          <p:nvPr/>
        </p:nvSpPr>
        <p:spPr>
          <a:xfrm>
            <a:off x="0" y="0"/>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 name="Subtitle 2"/>
          <p:cNvSpPr>
            <a:spLocks noGrp="1"/>
          </p:cNvSpPr>
          <p:nvPr>
            <p:ph type="subTitle" idx="1"/>
          </p:nvPr>
        </p:nvSpPr>
        <p:spPr>
          <a:xfrm>
            <a:off x="3743323" y="3721473"/>
            <a:ext cx="5120640" cy="1581150"/>
          </a:xfrm>
        </p:spPr>
        <p:txBody>
          <a:bodyPr>
            <a:normAutofit/>
          </a:bodyPr>
          <a:lstStyle>
            <a:lvl1pPr marL="0" indent="0" algn="l">
              <a:buNone/>
              <a:defRPr sz="2400" b="0" i="0" cap="none" spc="12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bg2"/>
                </a:solidFill>
              </a:defRPr>
            </a:lvl1pPr>
          </a:lstStyle>
          <a:p>
            <a:fld id="{A5A6A3CB-9784-4CE8-8173-B6A75B33E399}" type="datetimeFigureOut">
              <a:rPr lang="en-US" smtClean="0"/>
              <a:t>8/20/2013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91475" y="6429375"/>
            <a:ext cx="876300" cy="292100"/>
          </a:xfrm>
        </p:spPr>
        <p:txBody>
          <a:bodyPr/>
          <a:lstStyle/>
          <a:p>
            <a:fld id="{8851F8CB-7CDF-40C3-A846-790570183FA9}" type="slidenum">
              <a:rPr lang="en-US" smtClean="0"/>
              <a:t>‹#›</a:t>
            </a:fld>
            <a:endParaRPr lang="en-US"/>
          </a:p>
        </p:txBody>
      </p:sp>
      <p:sp>
        <p:nvSpPr>
          <p:cNvPr id="9"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Title 9"/>
          <p:cNvSpPr>
            <a:spLocks noGrp="1"/>
          </p:cNvSpPr>
          <p:nvPr>
            <p:ph type="title"/>
          </p:nvPr>
        </p:nvSpPr>
        <p:spPr>
          <a:xfrm>
            <a:off x="3739896" y="1417320"/>
            <a:ext cx="5120640" cy="2304288"/>
          </a:xfrm>
        </p:spPr>
        <p:txBody>
          <a:bodyPr>
            <a:normAutofit/>
          </a:bodyPr>
          <a:lstStyle>
            <a:lvl1pPr>
              <a:defRPr sz="4000" cap="all" baseline="0"/>
            </a:lvl1pPr>
          </a:lstStyle>
          <a:p>
            <a:r>
              <a:rPr lang="en-US" smtClean="0"/>
              <a:t>Click to edit Master title style</a:t>
            </a:r>
            <a:endParaRPr lang="en-US" dirty="0"/>
          </a:p>
        </p:txBody>
      </p:sp>
      <p:sp>
        <p:nvSpPr>
          <p:cNvPr id="13"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A6A3CB-9784-4CE8-8173-B6A75B33E399}" type="datetimeFigureOut">
              <a:rPr lang="en-US" smtClean="0"/>
              <a:t>8/20/2013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51F8CB-7CDF-40C3-A846-790570183FA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A6A3CB-9784-4CE8-8173-B6A75B33E399}" type="datetimeFigureOut">
              <a:rPr lang="en-US" smtClean="0"/>
              <a:t>8/20/2013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51F8CB-7CDF-40C3-A846-790570183FA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Freeform 8"/>
          <p:cNvSpPr>
            <a:spLocks noChangeAspect="1" noEditPoints="1"/>
          </p:cNvSpPr>
          <p:nvPr/>
        </p:nvSpPr>
        <p:spPr bwMode="auto">
          <a:xfrm>
            <a:off x="5489634" y="0"/>
            <a:ext cx="3393768" cy="6858000"/>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2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 name="Date Placeholder 3"/>
          <p:cNvSpPr>
            <a:spLocks noGrp="1"/>
          </p:cNvSpPr>
          <p:nvPr>
            <p:ph type="dt" sz="half" idx="10"/>
          </p:nvPr>
        </p:nvSpPr>
        <p:spPr/>
        <p:txBody>
          <a:bodyPr/>
          <a:lstStyle/>
          <a:p>
            <a:fld id="{A5A6A3CB-9784-4CE8-8173-B6A75B33E399}" type="datetimeFigureOut">
              <a:rPr lang="en-US" smtClean="0"/>
              <a:t>8/20/2013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51F8CB-7CDF-40C3-A846-790570183FA9}" type="slidenum">
              <a:rPr lang="en-US" smtClean="0"/>
              <a:t>‹#›</a:t>
            </a:fld>
            <a:endParaRPr lang="en-US"/>
          </a:p>
        </p:txBody>
      </p:sp>
      <p:sp>
        <p:nvSpPr>
          <p:cNvPr id="25" name="Title Placeholder 1"/>
          <p:cNvSpPr>
            <a:spLocks noGrp="1"/>
          </p:cNvSpPr>
          <p:nvPr>
            <p:ph type="title"/>
          </p:nvPr>
        </p:nvSpPr>
        <p:spPr>
          <a:xfrm>
            <a:off x="276225" y="228600"/>
            <a:ext cx="8591550" cy="1066801"/>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1" name="Content Placeholder 30"/>
          <p:cNvSpPr>
            <a:spLocks noGrp="1"/>
          </p:cNvSpPr>
          <p:nvPr>
            <p:ph sz="quarter" idx="13"/>
          </p:nvPr>
        </p:nvSpPr>
        <p:spPr>
          <a:xfrm>
            <a:off x="274320" y="1298448"/>
            <a:ext cx="8595360" cy="4937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lvl1pPr>
              <a:defRPr>
                <a:solidFill>
                  <a:schemeClr val="bg2"/>
                </a:solidFill>
              </a:defRPr>
            </a:lvl1pPr>
          </a:lstStyle>
          <a:p>
            <a:fld id="{A5A6A3CB-9784-4CE8-8173-B6A75B33E399}" type="datetimeFigureOut">
              <a:rPr lang="en-US" smtClean="0"/>
              <a:t>8/20/2013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51F8CB-7CDF-40C3-A846-790570183FA9}" type="slidenum">
              <a:rPr lang="en-US" smtClean="0"/>
              <a:t>‹#›</a:t>
            </a:fld>
            <a:endParaRPr lang="en-US"/>
          </a:p>
        </p:txBody>
      </p:sp>
      <p:sp>
        <p:nvSpPr>
          <p:cNvPr id="15" name="Subtitle 2"/>
          <p:cNvSpPr>
            <a:spLocks noGrp="1"/>
          </p:cNvSpPr>
          <p:nvPr>
            <p:ph type="subTitle" idx="1"/>
          </p:nvPr>
        </p:nvSpPr>
        <p:spPr>
          <a:xfrm>
            <a:off x="3743324" y="1400174"/>
            <a:ext cx="5120640" cy="1476375"/>
          </a:xfrm>
        </p:spPr>
        <p:txBody>
          <a:bodyPr anchor="b" anchorCtr="0">
            <a:normAutofit/>
          </a:bodyPr>
          <a:lstStyle>
            <a:lvl1pPr marL="0" indent="0" algn="l">
              <a:buNone/>
              <a:defRPr sz="2400" b="0" i="0" cap="none" spc="12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Freeform 7"/>
          <p:cNvSpPr>
            <a:spLocks noChangeAspect="1" noEditPoints="1"/>
          </p:cNvSpPr>
          <p:nvPr/>
        </p:nvSpPr>
        <p:spPr bwMode="auto">
          <a:xfrm>
            <a:off x="34289" y="136641"/>
            <a:ext cx="3326149" cy="6721359"/>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Title 11"/>
          <p:cNvSpPr>
            <a:spLocks noGrp="1"/>
          </p:cNvSpPr>
          <p:nvPr>
            <p:ph type="title"/>
          </p:nvPr>
        </p:nvSpPr>
        <p:spPr>
          <a:xfrm>
            <a:off x="3733800" y="2895599"/>
            <a:ext cx="5129543" cy="2667001"/>
          </a:xfrm>
        </p:spPr>
        <p:txBody>
          <a:bodyPr anchor="t">
            <a:normAutofit/>
          </a:bodyPr>
          <a:lstStyle>
            <a:lvl1pPr>
              <a:defRPr kumimoji="0" lang="en-US" sz="4000" b="0" i="0" u="none" strike="noStrike" kern="1200" cap="all" spc="0" normalizeH="0" baseline="0" noProof="0" dirty="0" smtClean="0">
                <a:ln>
                  <a:noFill/>
                </a:ln>
                <a:solidFill>
                  <a:schemeClr val="tx2"/>
                </a:solidFill>
                <a:effectLst/>
                <a:uLnTx/>
                <a:uFillTx/>
                <a:latin typeface="+mj-lt"/>
                <a:ea typeface="+mj-ea"/>
                <a:cs typeface="Tunga" pitchFamily="2"/>
              </a:defRPr>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A5A6A3CB-9784-4CE8-8173-B6A75B33E399}" type="datetimeFigureOut">
              <a:rPr lang="en-US" smtClean="0"/>
              <a:t>8/20/2013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51F8CB-7CDF-40C3-A846-790570183FA9}" type="slidenum">
              <a:rPr lang="en-US" smtClean="0"/>
              <a:t>‹#›</a:t>
            </a:fld>
            <a:endParaRPr lang="en-US"/>
          </a:p>
        </p:txBody>
      </p:sp>
      <p:sp>
        <p:nvSpPr>
          <p:cNvPr id="9"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12" name="Content Placeholder 11"/>
          <p:cNvSpPr>
            <a:spLocks noGrp="1"/>
          </p:cNvSpPr>
          <p:nvPr>
            <p:ph sz="quarter" idx="13"/>
          </p:nvPr>
        </p:nvSpPr>
        <p:spPr>
          <a:xfrm>
            <a:off x="276225" y="1298448"/>
            <a:ext cx="4251960" cy="4937760"/>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1"/>
          <p:cNvSpPr>
            <a:spLocks noGrp="1"/>
          </p:cNvSpPr>
          <p:nvPr>
            <p:ph sz="quarter" idx="14"/>
          </p:nvPr>
        </p:nvSpPr>
        <p:spPr>
          <a:xfrm>
            <a:off x="4615815" y="1298448"/>
            <a:ext cx="4251960" cy="4937760"/>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A5A6A3CB-9784-4CE8-8173-B6A75B33E399}" type="datetimeFigureOut">
              <a:rPr lang="en-US" smtClean="0"/>
              <a:t>8/20/2013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851F8CB-7CDF-40C3-A846-790570183FA9}" type="slidenum">
              <a:rPr lang="en-US" smtClean="0"/>
              <a:t>‹#›</a:t>
            </a:fld>
            <a:endParaRPr lang="en-US"/>
          </a:p>
        </p:txBody>
      </p:sp>
      <p:sp>
        <p:nvSpPr>
          <p:cNvPr id="12"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14" name="Content Placeholder 11"/>
          <p:cNvSpPr>
            <a:spLocks noGrp="1"/>
          </p:cNvSpPr>
          <p:nvPr>
            <p:ph sz="quarter" idx="13"/>
          </p:nvPr>
        </p:nvSpPr>
        <p:spPr>
          <a:xfrm>
            <a:off x="276225" y="1810512"/>
            <a:ext cx="4251960" cy="4425696"/>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11"/>
          <p:cNvSpPr>
            <a:spLocks noGrp="1"/>
          </p:cNvSpPr>
          <p:nvPr>
            <p:ph sz="quarter" idx="14"/>
          </p:nvPr>
        </p:nvSpPr>
        <p:spPr>
          <a:xfrm>
            <a:off x="4615815" y="1810512"/>
            <a:ext cx="4251960" cy="4425696"/>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0" name="Text Placeholder 3"/>
          <p:cNvSpPr>
            <a:spLocks noGrp="1"/>
          </p:cNvSpPr>
          <p:nvPr>
            <p:ph type="body" sz="half" idx="2"/>
          </p:nvPr>
        </p:nvSpPr>
        <p:spPr>
          <a:xfrm>
            <a:off x="276225" y="1298448"/>
            <a:ext cx="4248150" cy="509587"/>
          </a:xfrm>
        </p:spPr>
        <p:txBody>
          <a:bodyPr anchor="ctr">
            <a:normAutofit/>
          </a:bodyPr>
          <a:lstStyle>
            <a:lvl1pPr marL="0" indent="0" algn="l">
              <a:buNone/>
              <a:defRPr sz="2000" b="0" i="0" spc="0" baseline="0">
                <a:solidFill>
                  <a:schemeClr val="tx2"/>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1" name="Text Placeholder 3"/>
          <p:cNvSpPr>
            <a:spLocks noGrp="1"/>
          </p:cNvSpPr>
          <p:nvPr>
            <p:ph type="body" sz="half" idx="15"/>
          </p:nvPr>
        </p:nvSpPr>
        <p:spPr>
          <a:xfrm>
            <a:off x="4615815" y="1298448"/>
            <a:ext cx="4248150" cy="509587"/>
          </a:xfrm>
        </p:spPr>
        <p:txBody>
          <a:bodyPr anchor="ctr">
            <a:normAutofit/>
          </a:bodyPr>
          <a:lstStyle>
            <a:lvl1pPr marL="0" indent="0">
              <a:buNone/>
              <a:defRPr sz="2000" b="0" i="0" spc="0" baseline="0">
                <a:solidFill>
                  <a:schemeClr val="tx2"/>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tx2"/>
                </a:solidFill>
              </a:defRPr>
            </a:lvl1pPr>
          </a:lstStyle>
          <a:p>
            <a:fld id="{A5A6A3CB-9784-4CE8-8173-B6A75B33E399}" type="datetimeFigureOut">
              <a:rPr lang="en-US" smtClean="0"/>
              <a:t>8/20/2013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851F8CB-7CDF-40C3-A846-790570183FA9}" type="slidenum">
              <a:rPr lang="en-US" smtClean="0"/>
              <a:t>‹#›</a:t>
            </a:fld>
            <a:endParaRPr lang="en-US"/>
          </a:p>
        </p:txBody>
      </p:sp>
      <p:sp>
        <p:nvSpPr>
          <p:cNvPr id="17"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A6A3CB-9784-4CE8-8173-B6A75B33E399}" type="datetimeFigureOut">
              <a:rPr lang="en-US" smtClean="0"/>
              <a:t>8/20/2013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851F8CB-7CDF-40C3-A846-790570183FA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1"/>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lvl1pPr>
              <a:defRPr>
                <a:solidFill>
                  <a:schemeClr val="bg2"/>
                </a:solidFill>
              </a:defRPr>
            </a:lvl1pPr>
          </a:lstStyle>
          <a:p>
            <a:fld id="{A5A6A3CB-9784-4CE8-8173-B6A75B33E399}" type="datetimeFigureOut">
              <a:rPr lang="en-US" smtClean="0"/>
              <a:t>8/20/2013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51F8CB-7CDF-40C3-A846-790570183FA9}" type="slidenum">
              <a:rPr lang="en-US" smtClean="0"/>
              <a:t>‹#›</a:t>
            </a:fld>
            <a:endParaRPr lang="en-US"/>
          </a:p>
        </p:txBody>
      </p:sp>
      <p:sp>
        <p:nvSpPr>
          <p:cNvPr id="9" name="Title Placeholder 1"/>
          <p:cNvSpPr>
            <a:spLocks noGrp="1"/>
          </p:cNvSpPr>
          <p:nvPr>
            <p:ph type="title"/>
          </p:nvPr>
        </p:nvSpPr>
        <p:spPr>
          <a:xfrm>
            <a:off x="276225" y="228601"/>
            <a:ext cx="2834640" cy="1298448"/>
          </a:xfrm>
          <a:prstGeom prst="rect">
            <a:avLst/>
          </a:prstGeom>
        </p:spPr>
        <p:txBody>
          <a:bodyPr vert="horz" lIns="91440" tIns="45720" rIns="91440" bIns="45720" rtlCol="0" anchor="b" anchorCtr="0">
            <a:normAutofit/>
          </a:bodyPr>
          <a:lstStyle>
            <a:lvl1pPr>
              <a:defRPr sz="2400">
                <a:solidFill>
                  <a:schemeClr val="bg2"/>
                </a:solidFill>
              </a:defRPr>
            </a:lvl1pPr>
          </a:lstStyle>
          <a:p>
            <a:r>
              <a:rPr lang="en-US" smtClean="0"/>
              <a:t>Click to edit Master title style</a:t>
            </a:r>
            <a:endParaRPr lang="en-US" dirty="0"/>
          </a:p>
        </p:txBody>
      </p:sp>
      <p:sp>
        <p:nvSpPr>
          <p:cNvPr id="10" name="Content Placeholder 11"/>
          <p:cNvSpPr>
            <a:spLocks noGrp="1"/>
          </p:cNvSpPr>
          <p:nvPr>
            <p:ph sz="quarter" idx="14"/>
          </p:nvPr>
        </p:nvSpPr>
        <p:spPr>
          <a:xfrm>
            <a:off x="3775935" y="533400"/>
            <a:ext cx="5063266" cy="5702808"/>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3"/>
          <p:cNvSpPr>
            <a:spLocks noGrp="1"/>
          </p:cNvSpPr>
          <p:nvPr>
            <p:ph type="body" sz="half" idx="2"/>
          </p:nvPr>
        </p:nvSpPr>
        <p:spPr>
          <a:xfrm>
            <a:off x="276224" y="1539240"/>
            <a:ext cx="2834640" cy="4709160"/>
          </a:xfrm>
        </p:spPr>
        <p:txBody>
          <a:bodyPr>
            <a:normAutofit/>
          </a:bodyPr>
          <a:lstStyle>
            <a:lvl1pPr marL="0" indent="0">
              <a:buNone/>
              <a:defRPr lang="en-US" sz="1600" b="0" i="0" kern="1200" cap="none" spc="30" baseline="0" dirty="0" smtClean="0">
                <a:solidFill>
                  <a:schemeClr val="bg2"/>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600"/>
              </a:spcBef>
              <a:spcAft>
                <a:spcPts val="0"/>
              </a:spcAft>
              <a:buClr>
                <a:schemeClr val="accent1"/>
              </a:buClr>
              <a:buFont typeface="Arial" pitchFamily="34" charset="0"/>
              <a:buNone/>
            </a:pPr>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3" name="Rectangle 12"/>
          <p:cNvSpPr/>
          <p:nvPr/>
        </p:nvSpPr>
        <p:spPr>
          <a:xfrm>
            <a:off x="0" y="-1"/>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3409950" y="0"/>
            <a:ext cx="5734050" cy="6858000"/>
          </a:xfrm>
        </p:spPr>
        <p:txBody>
          <a:bodyPr anchor="ctr" anchorCtr="0"/>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5" name="Date Placeholder 4"/>
          <p:cNvSpPr>
            <a:spLocks noGrp="1"/>
          </p:cNvSpPr>
          <p:nvPr>
            <p:ph type="dt" sz="half" idx="10"/>
          </p:nvPr>
        </p:nvSpPr>
        <p:spPr/>
        <p:txBody>
          <a:bodyPr/>
          <a:lstStyle>
            <a:lvl1pPr>
              <a:defRPr>
                <a:solidFill>
                  <a:schemeClr val="bg2"/>
                </a:solidFill>
              </a:defRPr>
            </a:lvl1pPr>
          </a:lstStyle>
          <a:p>
            <a:fld id="{A5A6A3CB-9784-4CE8-8173-B6A75B33E399}" type="datetimeFigureOut">
              <a:rPr lang="en-US" smtClean="0"/>
              <a:t>8/20/2013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51F8CB-7CDF-40C3-A846-790570183FA9}" type="slidenum">
              <a:rPr lang="en-US" smtClean="0"/>
              <a:t>‹#›</a:t>
            </a:fld>
            <a:endParaRPr lang="en-US"/>
          </a:p>
        </p:txBody>
      </p:sp>
      <p:sp>
        <p:nvSpPr>
          <p:cNvPr id="21" name="Title Placeholder 1"/>
          <p:cNvSpPr>
            <a:spLocks noGrp="1"/>
          </p:cNvSpPr>
          <p:nvPr>
            <p:ph type="title"/>
          </p:nvPr>
        </p:nvSpPr>
        <p:spPr>
          <a:xfrm>
            <a:off x="276224" y="228600"/>
            <a:ext cx="2834640" cy="1295399"/>
          </a:xfrm>
          <a:prstGeom prst="rect">
            <a:avLst/>
          </a:prstGeom>
        </p:spPr>
        <p:txBody>
          <a:bodyPr vert="horz" lIns="91440" tIns="45720" rIns="91440" bIns="45720" rtlCol="0" anchor="b" anchorCtr="0">
            <a:normAutofit/>
          </a:bodyPr>
          <a:lstStyle>
            <a:lvl1pPr>
              <a:defRPr sz="2400">
                <a:solidFill>
                  <a:schemeClr val="bg2"/>
                </a:solidFill>
              </a:defRPr>
            </a:lvl1pPr>
          </a:lstStyle>
          <a:p>
            <a:r>
              <a:rPr lang="en-US" smtClean="0"/>
              <a:t>Click to edit Master title style</a:t>
            </a:r>
            <a:endParaRPr lang="en-US" dirty="0"/>
          </a:p>
        </p:txBody>
      </p:sp>
      <p:sp>
        <p:nvSpPr>
          <p:cNvPr id="25" name="Text Placeholder 24"/>
          <p:cNvSpPr>
            <a:spLocks noGrp="1"/>
          </p:cNvSpPr>
          <p:nvPr>
            <p:ph type="body" sz="quarter" idx="13"/>
          </p:nvPr>
        </p:nvSpPr>
        <p:spPr>
          <a:xfrm>
            <a:off x="274320" y="1536192"/>
            <a:ext cx="2834640" cy="4712208"/>
          </a:xfrm>
        </p:spPr>
        <p:txBody>
          <a:bodyPr>
            <a:normAutofit/>
          </a:bodyPr>
          <a:lstStyle>
            <a:lvl1pPr marL="0" indent="0">
              <a:buNone/>
              <a:defRPr sz="1600">
                <a:solidFill>
                  <a:schemeClr val="bg2"/>
                </a:solidFill>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76225" y="1295400"/>
            <a:ext cx="8591550" cy="49339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76225" y="6429375"/>
            <a:ext cx="2133600" cy="292100"/>
          </a:xfrm>
          <a:prstGeom prst="rect">
            <a:avLst/>
          </a:prstGeom>
        </p:spPr>
        <p:txBody>
          <a:bodyPr vert="horz" lIns="91440" tIns="45720" rIns="91440" bIns="45720" rtlCol="0" anchor="ctr">
            <a:normAutofit/>
          </a:bodyPr>
          <a:lstStyle>
            <a:lvl1pPr algn="l">
              <a:defRPr sz="1050" b="1">
                <a:solidFill>
                  <a:schemeClr val="tx2"/>
                </a:solidFill>
              </a:defRPr>
            </a:lvl1pPr>
          </a:lstStyle>
          <a:p>
            <a:fld id="{A5A6A3CB-9784-4CE8-8173-B6A75B33E399}" type="datetimeFigureOut">
              <a:rPr lang="en-US" smtClean="0"/>
              <a:t>8/20/2013</a:t>
            </a:fld>
            <a:endParaRPr lang="en-US"/>
          </a:p>
        </p:txBody>
      </p:sp>
      <p:sp>
        <p:nvSpPr>
          <p:cNvPr id="5" name="Footer Placeholder 4"/>
          <p:cNvSpPr>
            <a:spLocks noGrp="1"/>
          </p:cNvSpPr>
          <p:nvPr>
            <p:ph type="ftr" sz="quarter" idx="3"/>
          </p:nvPr>
        </p:nvSpPr>
        <p:spPr>
          <a:xfrm>
            <a:off x="3743324" y="6429375"/>
            <a:ext cx="4086225" cy="292100"/>
          </a:xfrm>
          <a:prstGeom prst="rect">
            <a:avLst/>
          </a:prstGeom>
        </p:spPr>
        <p:txBody>
          <a:bodyPr vert="horz" lIns="91440" tIns="45720" rIns="91440" bIns="45720" rtlCol="0" anchor="ctr">
            <a:normAutofit/>
          </a:bodyPr>
          <a:lstStyle>
            <a:lvl1pPr algn="l">
              <a:defRPr sz="1050" b="1">
                <a:solidFill>
                  <a:schemeClr val="tx2"/>
                </a:solidFill>
              </a:defRPr>
            </a:lvl1pPr>
          </a:lstStyle>
          <a:p>
            <a:endParaRPr lang="en-US"/>
          </a:p>
        </p:txBody>
      </p:sp>
      <p:sp>
        <p:nvSpPr>
          <p:cNvPr id="6" name="Slide Number Placeholder 5"/>
          <p:cNvSpPr>
            <a:spLocks noGrp="1"/>
          </p:cNvSpPr>
          <p:nvPr>
            <p:ph type="sldNum" sz="quarter" idx="4"/>
          </p:nvPr>
        </p:nvSpPr>
        <p:spPr>
          <a:xfrm>
            <a:off x="7991475" y="6429375"/>
            <a:ext cx="876300" cy="292100"/>
          </a:xfrm>
          <a:prstGeom prst="rect">
            <a:avLst/>
          </a:prstGeom>
        </p:spPr>
        <p:txBody>
          <a:bodyPr vert="horz" lIns="91440" tIns="45720" rIns="91440" bIns="45720" rtlCol="0" anchor="ctr">
            <a:normAutofit/>
          </a:bodyPr>
          <a:lstStyle>
            <a:lvl1pPr algn="r">
              <a:defRPr sz="1600" b="1">
                <a:solidFill>
                  <a:schemeClr val="tx2"/>
                </a:solidFill>
              </a:defRPr>
            </a:lvl1pPr>
          </a:lstStyle>
          <a:p>
            <a:fld id="{8851F8CB-7CDF-40C3-A846-790570183FA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defTabSz="914400" rtl="0" eaLnBrk="1" latinLnBrk="0" hangingPunct="1">
        <a:spcBef>
          <a:spcPts val="400"/>
        </a:spcBef>
        <a:buNone/>
        <a:defRPr sz="3600" b="0" kern="1200" cap="none" spc="0" baseline="0">
          <a:solidFill>
            <a:schemeClr val="tx2"/>
          </a:solidFill>
          <a:latin typeface="+mj-lt"/>
          <a:ea typeface="+mj-ea"/>
          <a:cs typeface="Tunga" pitchFamily="2"/>
        </a:defRPr>
      </a:lvl1pPr>
    </p:titleStyle>
    <p:bodyStyle>
      <a:lvl1pPr marL="171450" indent="-173736" algn="l" defTabSz="914400" rtl="0" eaLnBrk="1" latinLnBrk="0" hangingPunct="1">
        <a:spcBef>
          <a:spcPts val="600"/>
        </a:spcBef>
        <a:spcAft>
          <a:spcPts val="0"/>
        </a:spcAft>
        <a:buClr>
          <a:schemeClr val="accent1"/>
        </a:buClr>
        <a:buFont typeface="Arial" pitchFamily="34" charset="0"/>
        <a:buChar char="•"/>
        <a:defRPr sz="2200" b="0" i="0" kern="1200" cap="none" spc="30" baseline="0">
          <a:solidFill>
            <a:schemeClr val="tx2"/>
          </a:solidFill>
          <a:latin typeface="+mn-lt"/>
          <a:ea typeface="+mn-ea"/>
          <a:cs typeface="Tahoma" pitchFamily="34" charset="0"/>
        </a:defRPr>
      </a:lvl1pPr>
      <a:lvl2pPr marL="344488" indent="-173736" algn="l" defTabSz="914400" rtl="0" eaLnBrk="1" latinLnBrk="0" hangingPunct="1">
        <a:spcBef>
          <a:spcPts val="600"/>
        </a:spcBef>
        <a:buClr>
          <a:schemeClr val="accent1"/>
        </a:buClr>
        <a:buFont typeface="Arial" pitchFamily="34" charset="0"/>
        <a:buChar char="•"/>
        <a:defRPr sz="2000" kern="1200">
          <a:solidFill>
            <a:schemeClr val="tx2"/>
          </a:solidFill>
          <a:latin typeface="+mn-lt"/>
          <a:ea typeface="+mn-ea"/>
          <a:cs typeface="Tahoma" pitchFamily="34" charset="0"/>
        </a:defRPr>
      </a:lvl2pPr>
      <a:lvl3pPr marL="515938" indent="-173736" algn="l" defTabSz="914400" rtl="0" eaLnBrk="1" latinLnBrk="0" hangingPunct="1">
        <a:spcBef>
          <a:spcPts val="600"/>
        </a:spcBef>
        <a:buClr>
          <a:schemeClr val="accent1"/>
        </a:buClr>
        <a:buFont typeface="Arial" pitchFamily="34" charset="0"/>
        <a:buChar char="•"/>
        <a:defRPr sz="1800" kern="1200">
          <a:solidFill>
            <a:schemeClr val="tx2"/>
          </a:solidFill>
          <a:latin typeface="+mn-lt"/>
          <a:ea typeface="+mn-ea"/>
          <a:cs typeface="Tahoma" pitchFamily="34" charset="0"/>
        </a:defRPr>
      </a:lvl3pPr>
      <a:lvl4pPr marL="688975" indent="-173736" algn="l" defTabSz="914400" rtl="0" eaLnBrk="1" latinLnBrk="0" hangingPunct="1">
        <a:spcBef>
          <a:spcPts val="600"/>
        </a:spcBef>
        <a:buClr>
          <a:schemeClr val="accent1"/>
        </a:buClr>
        <a:buFont typeface="Arial" pitchFamily="34" charset="0"/>
        <a:buChar char="•"/>
        <a:defRPr sz="1600" kern="1200">
          <a:solidFill>
            <a:schemeClr val="tx2"/>
          </a:solidFill>
          <a:latin typeface="+mn-lt"/>
          <a:ea typeface="+mn-ea"/>
          <a:cs typeface="Tahoma" pitchFamily="34" charset="0"/>
        </a:defRPr>
      </a:lvl4pPr>
      <a:lvl5pPr marL="860425" indent="-173736" algn="l" defTabSz="914400" rtl="0" eaLnBrk="1" latinLnBrk="0" hangingPunct="1">
        <a:spcBef>
          <a:spcPts val="600"/>
        </a:spcBef>
        <a:buClr>
          <a:schemeClr val="accent1"/>
        </a:buClr>
        <a:buFont typeface="Arial" pitchFamily="34" charset="0"/>
        <a:buChar char="•"/>
        <a:defRPr sz="1600" kern="1200" baseline="0">
          <a:solidFill>
            <a:schemeClr val="tx2"/>
          </a:solidFill>
          <a:latin typeface="+mn-lt"/>
          <a:ea typeface="+mn-ea"/>
          <a:cs typeface="Tahoma" pitchFamily="34" charset="0"/>
        </a:defRPr>
      </a:lvl5pPr>
      <a:lvl6pPr marL="105156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123444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141732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8pPr>
      <a:lvl9pPr marL="160020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429000" y="3721473"/>
            <a:ext cx="5715000" cy="1581150"/>
          </a:xfrm>
        </p:spPr>
        <p:txBody>
          <a:bodyPr>
            <a:normAutofit fontScale="92500" lnSpcReduction="10000"/>
          </a:bodyPr>
          <a:lstStyle/>
          <a:p>
            <a:pPr algn="ctr"/>
            <a:r>
              <a:rPr lang="en-US" dirty="0" smtClean="0"/>
              <a:t>What’s happening and what to expect</a:t>
            </a:r>
          </a:p>
          <a:p>
            <a:pPr algn="ctr"/>
            <a:endParaRPr lang="en-US" dirty="0"/>
          </a:p>
          <a:p>
            <a:pPr algn="ctr"/>
            <a:r>
              <a:rPr lang="en-US" dirty="0" smtClean="0">
                <a:solidFill>
                  <a:srgbClr val="002060"/>
                </a:solidFill>
              </a:rPr>
              <a:t>OSAP Recipient Meeting</a:t>
            </a:r>
          </a:p>
          <a:p>
            <a:pPr algn="ctr"/>
            <a:r>
              <a:rPr lang="en-US" dirty="0" smtClean="0">
                <a:solidFill>
                  <a:srgbClr val="002060"/>
                </a:solidFill>
              </a:rPr>
              <a:t>August 27, 2013</a:t>
            </a:r>
            <a:endParaRPr lang="en-US" dirty="0">
              <a:solidFill>
                <a:srgbClr val="002060"/>
              </a:solidFill>
            </a:endParaRPr>
          </a:p>
        </p:txBody>
      </p:sp>
      <p:sp>
        <p:nvSpPr>
          <p:cNvPr id="2" name="Title 1"/>
          <p:cNvSpPr>
            <a:spLocks noGrp="1"/>
          </p:cNvSpPr>
          <p:nvPr>
            <p:ph type="title"/>
          </p:nvPr>
        </p:nvSpPr>
        <p:spPr/>
        <p:txBody>
          <a:bodyPr>
            <a:normAutofit fontScale="90000"/>
          </a:bodyPr>
          <a:lstStyle/>
          <a:p>
            <a:r>
              <a:rPr lang="en-US" dirty="0" smtClean="0"/>
              <a:t>The New Mexico Community Survey Fiscal Year 2014</a:t>
            </a:r>
            <a:br>
              <a:rPr lang="en-US" dirty="0" smtClean="0"/>
            </a:br>
            <a:endParaRPr lang="en-US" dirty="0"/>
          </a:p>
        </p:txBody>
      </p:sp>
    </p:spTree>
    <p:extLst>
      <p:ext uri="{BB962C8B-B14F-4D97-AF65-F5344CB8AC3E}">
        <p14:creationId xmlns:p14="http://schemas.microsoft.com/office/powerpoint/2010/main" val="27939250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Timeline for the NMCS</a:t>
            </a:r>
            <a:endParaRPr lang="en-US" dirty="0"/>
          </a:p>
        </p:txBody>
      </p:sp>
      <p:sp>
        <p:nvSpPr>
          <p:cNvPr id="3" name="Content Placeholder 2"/>
          <p:cNvSpPr>
            <a:spLocks noGrp="1"/>
          </p:cNvSpPr>
          <p:nvPr>
            <p:ph sz="quarter" idx="13"/>
          </p:nvPr>
        </p:nvSpPr>
        <p:spPr>
          <a:xfrm>
            <a:off x="274320" y="1298448"/>
            <a:ext cx="8595360" cy="5330952"/>
          </a:xfrm>
        </p:spPr>
        <p:txBody>
          <a:bodyPr>
            <a:normAutofit/>
          </a:bodyPr>
          <a:lstStyle/>
          <a:p>
            <a:r>
              <a:rPr lang="en-US" sz="2800" dirty="0" smtClean="0">
                <a:solidFill>
                  <a:srgbClr val="002060"/>
                </a:solidFill>
              </a:rPr>
              <a:t>September 27</a:t>
            </a:r>
            <a:r>
              <a:rPr lang="en-US" sz="2800" baseline="30000" dirty="0" smtClean="0">
                <a:solidFill>
                  <a:srgbClr val="002060"/>
                </a:solidFill>
              </a:rPr>
              <a:t>th</a:t>
            </a:r>
            <a:r>
              <a:rPr lang="en-US" sz="2800" dirty="0" smtClean="0">
                <a:solidFill>
                  <a:srgbClr val="002060"/>
                </a:solidFill>
              </a:rPr>
              <a:t> </a:t>
            </a:r>
            <a:r>
              <a:rPr lang="en-US" sz="2800" dirty="0" smtClean="0"/>
              <a:t>– first round of invitations will be mailed (First 250 respondents will be mailed gas cards soon after.)</a:t>
            </a:r>
          </a:p>
          <a:p>
            <a:r>
              <a:rPr lang="en-US" sz="2800" dirty="0" smtClean="0">
                <a:solidFill>
                  <a:srgbClr val="002060"/>
                </a:solidFill>
              </a:rPr>
              <a:t>October 25</a:t>
            </a:r>
            <a:r>
              <a:rPr lang="en-US" sz="2800" baseline="30000" dirty="0" smtClean="0">
                <a:solidFill>
                  <a:srgbClr val="002060"/>
                </a:solidFill>
              </a:rPr>
              <a:t>th</a:t>
            </a:r>
            <a:r>
              <a:rPr lang="en-US" sz="2800" dirty="0" smtClean="0">
                <a:solidFill>
                  <a:srgbClr val="002060"/>
                </a:solidFill>
              </a:rPr>
              <a:t> </a:t>
            </a:r>
            <a:r>
              <a:rPr lang="en-US" sz="2800" dirty="0" smtClean="0"/>
              <a:t>– reminder invitations will be mailed</a:t>
            </a:r>
          </a:p>
          <a:p>
            <a:r>
              <a:rPr lang="en-US" sz="2800" dirty="0" smtClean="0">
                <a:solidFill>
                  <a:srgbClr val="002060"/>
                </a:solidFill>
              </a:rPr>
              <a:t>November 22</a:t>
            </a:r>
            <a:r>
              <a:rPr lang="en-US" sz="2800" baseline="30000" dirty="0" smtClean="0">
                <a:solidFill>
                  <a:srgbClr val="002060"/>
                </a:solidFill>
              </a:rPr>
              <a:t>nd</a:t>
            </a:r>
            <a:r>
              <a:rPr lang="en-US" sz="2800" dirty="0" smtClean="0">
                <a:solidFill>
                  <a:srgbClr val="002060"/>
                </a:solidFill>
              </a:rPr>
              <a:t> </a:t>
            </a:r>
            <a:r>
              <a:rPr lang="en-US" sz="2800" dirty="0" smtClean="0"/>
              <a:t>– Survey closes</a:t>
            </a:r>
          </a:p>
          <a:p>
            <a:r>
              <a:rPr lang="en-US" sz="2800" dirty="0" smtClean="0">
                <a:solidFill>
                  <a:srgbClr val="002060"/>
                </a:solidFill>
              </a:rPr>
              <a:t>December 6</a:t>
            </a:r>
            <a:r>
              <a:rPr lang="en-US" sz="2800" baseline="30000" dirty="0" smtClean="0">
                <a:solidFill>
                  <a:srgbClr val="002060"/>
                </a:solidFill>
              </a:rPr>
              <a:t>th</a:t>
            </a:r>
            <a:r>
              <a:rPr lang="en-US" sz="2800" dirty="0" smtClean="0">
                <a:solidFill>
                  <a:srgbClr val="002060"/>
                </a:solidFill>
              </a:rPr>
              <a:t> </a:t>
            </a:r>
            <a:r>
              <a:rPr lang="en-US" sz="2800" dirty="0" smtClean="0"/>
              <a:t>– All additional IDs (after initial 250) will be provided to MVD</a:t>
            </a:r>
          </a:p>
          <a:p>
            <a:r>
              <a:rPr lang="en-US" sz="2800" dirty="0" smtClean="0">
                <a:solidFill>
                  <a:srgbClr val="002060"/>
                </a:solidFill>
              </a:rPr>
              <a:t>December 13</a:t>
            </a:r>
            <a:r>
              <a:rPr lang="en-US" sz="2800" baseline="30000" dirty="0" smtClean="0">
                <a:solidFill>
                  <a:srgbClr val="002060"/>
                </a:solidFill>
              </a:rPr>
              <a:t>th</a:t>
            </a:r>
            <a:r>
              <a:rPr lang="en-US" sz="2800" dirty="0" smtClean="0">
                <a:solidFill>
                  <a:srgbClr val="002060"/>
                </a:solidFill>
              </a:rPr>
              <a:t> </a:t>
            </a:r>
            <a:r>
              <a:rPr lang="en-US" sz="2800" dirty="0" smtClean="0"/>
              <a:t>– 250 respondents will be mailed gas cards</a:t>
            </a:r>
            <a:endParaRPr lang="en-US" sz="2800" dirty="0"/>
          </a:p>
        </p:txBody>
      </p:sp>
    </p:spTree>
    <p:extLst>
      <p:ext uri="{BB962C8B-B14F-4D97-AF65-F5344CB8AC3E}">
        <p14:creationId xmlns:p14="http://schemas.microsoft.com/office/powerpoint/2010/main" val="25477950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Updates on survey itself: 	</a:t>
            </a:r>
            <a:endParaRPr lang="en-US" dirty="0"/>
          </a:p>
        </p:txBody>
      </p:sp>
      <p:sp>
        <p:nvSpPr>
          <p:cNvPr id="3" name="Content Placeholder 2"/>
          <p:cNvSpPr>
            <a:spLocks noGrp="1"/>
          </p:cNvSpPr>
          <p:nvPr>
            <p:ph sz="quarter" idx="13"/>
          </p:nvPr>
        </p:nvSpPr>
        <p:spPr>
          <a:xfrm>
            <a:off x="457200" y="1298448"/>
            <a:ext cx="8412480" cy="4937760"/>
          </a:xfrm>
        </p:spPr>
        <p:txBody>
          <a:bodyPr/>
          <a:lstStyle/>
          <a:p>
            <a:endParaRPr lang="en-US" dirty="0" smtClean="0"/>
          </a:p>
          <a:p>
            <a:r>
              <a:rPr lang="en-US" sz="2800" dirty="0" smtClean="0"/>
              <a:t>To </a:t>
            </a:r>
            <a:r>
              <a:rPr lang="en-US" sz="2800" dirty="0"/>
              <a:t>increase </a:t>
            </a:r>
            <a:r>
              <a:rPr lang="en-US" sz="2800" dirty="0" smtClean="0"/>
              <a:t>reporting, respondents are asked to identify age groups, not actual age</a:t>
            </a:r>
          </a:p>
          <a:p>
            <a:r>
              <a:rPr lang="en-US" sz="2800" dirty="0" smtClean="0"/>
              <a:t>LGBTQ status (YRRS will also have 2 new questions this year!) </a:t>
            </a:r>
          </a:p>
          <a:p>
            <a:r>
              <a:rPr lang="en-US" sz="2800" dirty="0" smtClean="0"/>
              <a:t>Education level (proxy for socioeconomic status)</a:t>
            </a:r>
          </a:p>
          <a:p>
            <a:r>
              <a:rPr lang="en-US" sz="2800" dirty="0" smtClean="0"/>
              <a:t>Slight changes to Rx drug and mental health questions</a:t>
            </a:r>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9457482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 may still need and/or want to…</a:t>
            </a:r>
            <a:endParaRPr lang="en-US" dirty="0"/>
          </a:p>
        </p:txBody>
      </p:sp>
      <p:sp>
        <p:nvSpPr>
          <p:cNvPr id="3" name="Content Placeholder 2"/>
          <p:cNvSpPr>
            <a:spLocks noGrp="1"/>
          </p:cNvSpPr>
          <p:nvPr>
            <p:ph sz="quarter" idx="13"/>
          </p:nvPr>
        </p:nvSpPr>
        <p:spPr>
          <a:xfrm>
            <a:off x="274320" y="1298448"/>
            <a:ext cx="8595360" cy="5407152"/>
          </a:xfrm>
        </p:spPr>
        <p:txBody>
          <a:bodyPr>
            <a:normAutofit/>
          </a:bodyPr>
          <a:lstStyle/>
          <a:p>
            <a:r>
              <a:rPr lang="en-US" dirty="0" smtClean="0"/>
              <a:t>Collect your own Community Survey data targeting specific subpopulations, e.g., elderly, Native American </a:t>
            </a:r>
          </a:p>
          <a:p>
            <a:pPr lvl="1"/>
            <a:r>
              <a:rPr lang="en-US" dirty="0" smtClean="0">
                <a:solidFill>
                  <a:srgbClr val="002060"/>
                </a:solidFill>
              </a:rPr>
              <a:t>We will continue to provide you with the data entry templates, the SPSS syntax needed to analyze the data you collect.   We will also provide you the data collected on-line.</a:t>
            </a:r>
          </a:p>
          <a:p>
            <a:r>
              <a:rPr lang="en-US" dirty="0" smtClean="0"/>
              <a:t>Look at the new questions added and changes to several of the existing questions that you all provided feedback on last time around.</a:t>
            </a:r>
          </a:p>
          <a:p>
            <a:pPr lvl="1"/>
            <a:r>
              <a:rPr lang="en-US" dirty="0" smtClean="0">
                <a:solidFill>
                  <a:srgbClr val="002060"/>
                </a:solidFill>
              </a:rPr>
              <a:t>If you still need to collect additional community survey data, you may not want to ask all of the questions on the paper survey depending on what and who you are targeting and what your community partners’ needs are.</a:t>
            </a:r>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38886948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I know when I should collect data?</a:t>
            </a:r>
            <a:endParaRPr lang="en-US" dirty="0"/>
          </a:p>
        </p:txBody>
      </p:sp>
      <p:sp>
        <p:nvSpPr>
          <p:cNvPr id="3" name="Content Placeholder 2"/>
          <p:cNvSpPr>
            <a:spLocks noGrp="1"/>
          </p:cNvSpPr>
          <p:nvPr>
            <p:ph sz="quarter" idx="13"/>
          </p:nvPr>
        </p:nvSpPr>
        <p:spPr>
          <a:xfrm>
            <a:off x="274320" y="1298448"/>
            <a:ext cx="8595360" cy="5254752"/>
          </a:xfrm>
        </p:spPr>
        <p:txBody>
          <a:bodyPr>
            <a:normAutofit fontScale="92500" lnSpcReduction="20000"/>
          </a:bodyPr>
          <a:lstStyle/>
          <a:p>
            <a:r>
              <a:rPr lang="en-US" dirty="0" smtClean="0"/>
              <a:t>Review your evaluation plan and scope of work:  do you have objectives that can only be measured with the NMCS?  (</a:t>
            </a:r>
            <a:r>
              <a:rPr lang="en-US" dirty="0" err="1" smtClean="0"/>
              <a:t>eg</a:t>
            </a:r>
            <a:r>
              <a:rPr lang="en-US" dirty="0" smtClean="0"/>
              <a:t>., perception of risk?) </a:t>
            </a:r>
          </a:p>
          <a:p>
            <a:pPr marL="0" indent="0">
              <a:buNone/>
            </a:pPr>
            <a:r>
              <a:rPr lang="en-US" dirty="0" smtClean="0"/>
              <a:t>If so, you must adapt to how the NMCS is changing from spring to fall </a:t>
            </a:r>
          </a:p>
          <a:p>
            <a:pPr marL="0" indent="0">
              <a:buNone/>
            </a:pPr>
            <a:endParaRPr lang="en-US" dirty="0"/>
          </a:p>
          <a:p>
            <a:pPr marL="0" indent="0">
              <a:buNone/>
            </a:pPr>
            <a:r>
              <a:rPr lang="en-US" dirty="0" smtClean="0"/>
              <a:t>If you are a program that needs or wants to collect data from a specific subsample that the on-line NMCS does not target (18-45 by county) please plan to collect additional data this fall over the same 2 month period.   </a:t>
            </a:r>
          </a:p>
          <a:p>
            <a:pPr lvl="1"/>
            <a:r>
              <a:rPr lang="en-US" dirty="0" smtClean="0">
                <a:solidFill>
                  <a:srgbClr val="002060"/>
                </a:solidFill>
              </a:rPr>
              <a:t>These might include any communities that need data on adults 46 and older addressing youth access to alcohol or Rx drugs, small Native American communities for which county level data will be insufficient, at-risk sub-populations of interest for your coalitions such as LGBTQ, homeless, veterans, elders, etc.</a:t>
            </a:r>
          </a:p>
          <a:p>
            <a:r>
              <a:rPr lang="en-US" dirty="0" smtClean="0"/>
              <a:t>If you do not need to collect data for populations not targeted in the on-line NMCS, then wait until we know for sure whether the sample we have for your county is sufficient (December). </a:t>
            </a:r>
          </a:p>
          <a:p>
            <a:pPr lvl="1"/>
            <a:r>
              <a:rPr lang="en-US" dirty="0" smtClean="0"/>
              <a:t>If the sample is good, then just prepare to evaluate your programming using the NMCS on a fall-fall schedule. </a:t>
            </a:r>
          </a:p>
          <a:p>
            <a:pPr lvl="1"/>
            <a:r>
              <a:rPr lang="en-US" dirty="0" smtClean="0"/>
              <a:t>If the sample is not sufficient, prepare to collect additional surveys in the spring.  Communicate with PIRE to figure out the best way to proceed.</a:t>
            </a:r>
          </a:p>
        </p:txBody>
      </p:sp>
    </p:spTree>
    <p:extLst>
      <p:ext uri="{BB962C8B-B14F-4D97-AF65-F5344CB8AC3E}">
        <p14:creationId xmlns:p14="http://schemas.microsoft.com/office/powerpoint/2010/main" val="17672791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If you still require additional NMCS data : </a:t>
            </a:r>
            <a:endParaRPr lang="en-US" dirty="0"/>
          </a:p>
        </p:txBody>
      </p:sp>
      <p:sp>
        <p:nvSpPr>
          <p:cNvPr id="3" name="Content Placeholder 2"/>
          <p:cNvSpPr>
            <a:spLocks noGrp="1"/>
          </p:cNvSpPr>
          <p:nvPr>
            <p:ph sz="quarter" idx="13"/>
          </p:nvPr>
        </p:nvSpPr>
        <p:spPr>
          <a:xfrm>
            <a:off x="274320" y="1298448"/>
            <a:ext cx="8595360" cy="5254752"/>
          </a:xfrm>
        </p:spPr>
        <p:txBody>
          <a:bodyPr>
            <a:normAutofit/>
          </a:bodyPr>
          <a:lstStyle/>
          <a:p>
            <a:r>
              <a:rPr lang="en-US" dirty="0"/>
              <a:t>Revise your NMCS data collection </a:t>
            </a:r>
            <a:r>
              <a:rPr lang="en-US" dirty="0" smtClean="0"/>
              <a:t>protocols, using new Venue-based Time Space Sampling technique.  </a:t>
            </a:r>
          </a:p>
          <a:p>
            <a:pPr lvl="1"/>
            <a:r>
              <a:rPr lang="en-US" dirty="0" smtClean="0"/>
              <a:t>PIRE will provide an online training for this improved data collection technique in </a:t>
            </a:r>
            <a:r>
              <a:rPr lang="en-US" dirty="0"/>
              <a:t>e</a:t>
            </a:r>
            <a:r>
              <a:rPr lang="en-US" dirty="0" smtClean="0"/>
              <a:t>arly September. </a:t>
            </a:r>
            <a:endParaRPr lang="en-US" dirty="0"/>
          </a:p>
          <a:p>
            <a:r>
              <a:rPr lang="en-US" dirty="0" smtClean="0"/>
              <a:t>Continue using </a:t>
            </a:r>
            <a:r>
              <a:rPr lang="en-US" dirty="0"/>
              <a:t>a standardized data </a:t>
            </a:r>
            <a:r>
              <a:rPr lang="en-US" dirty="0" smtClean="0"/>
              <a:t>collection </a:t>
            </a:r>
            <a:r>
              <a:rPr lang="en-US" dirty="0"/>
              <a:t>methodology to improve </a:t>
            </a:r>
            <a:r>
              <a:rPr lang="en-US" dirty="0" smtClean="0"/>
              <a:t>multi-year comparisons of your data.  </a:t>
            </a:r>
          </a:p>
          <a:p>
            <a:r>
              <a:rPr lang="en-US" dirty="0" smtClean="0">
                <a:solidFill>
                  <a:schemeClr val="tx1"/>
                </a:solidFill>
              </a:rPr>
              <a:t>Everyone collecting surveys on your own will need to submit a protocol to PIRE </a:t>
            </a:r>
            <a:r>
              <a:rPr lang="en-US" u="sng" dirty="0" smtClean="0">
                <a:solidFill>
                  <a:schemeClr val="tx1"/>
                </a:solidFill>
              </a:rPr>
              <a:t>by September 25</a:t>
            </a:r>
            <a:r>
              <a:rPr lang="en-US" u="sng" baseline="30000" dirty="0" smtClean="0">
                <a:solidFill>
                  <a:schemeClr val="tx1"/>
                </a:solidFill>
              </a:rPr>
              <a:t>th</a:t>
            </a:r>
            <a:r>
              <a:rPr lang="en-US" u="sng" dirty="0" smtClean="0">
                <a:solidFill>
                  <a:schemeClr val="tx1"/>
                </a:solidFill>
              </a:rPr>
              <a:t> </a:t>
            </a:r>
            <a:r>
              <a:rPr lang="en-US" dirty="0" smtClean="0">
                <a:solidFill>
                  <a:schemeClr val="tx1"/>
                </a:solidFill>
              </a:rPr>
              <a:t>for fall collection.  </a:t>
            </a:r>
            <a:endParaRPr lang="en-US" dirty="0">
              <a:solidFill>
                <a:schemeClr val="tx1"/>
              </a:solidFill>
            </a:endParaRPr>
          </a:p>
          <a:p>
            <a:pPr lvl="1"/>
            <a:r>
              <a:rPr lang="en-US" dirty="0" smtClean="0">
                <a:solidFill>
                  <a:srgbClr val="002060"/>
                </a:solidFill>
              </a:rPr>
              <a:t>Those who require additional data collection for the spring can be addressed case by case, but a revised protocol will still be required.  </a:t>
            </a:r>
          </a:p>
          <a:p>
            <a:pPr lvl="1"/>
            <a:r>
              <a:rPr lang="en-US" dirty="0" smtClean="0">
                <a:solidFill>
                  <a:srgbClr val="002060"/>
                </a:solidFill>
              </a:rPr>
              <a:t>PIRE’s IRB will require that members of the SEOW review protocols </a:t>
            </a:r>
          </a:p>
          <a:p>
            <a:pPr lvl="1"/>
            <a:r>
              <a:rPr lang="en-US" dirty="0" smtClean="0">
                <a:solidFill>
                  <a:srgbClr val="002060"/>
                </a:solidFill>
              </a:rPr>
              <a:t>If inviting specific sub-populations to complete the survey online (for specific populations like universities) PIRE needs to also be informed early so that a separate database can be made available. </a:t>
            </a:r>
          </a:p>
          <a:p>
            <a:pPr marL="170752" lvl="1" indent="0">
              <a:buNone/>
            </a:pPr>
            <a:endParaRPr lang="en-US" dirty="0">
              <a:solidFill>
                <a:schemeClr val="tx1"/>
              </a:solidFill>
            </a:endParaRPr>
          </a:p>
          <a:p>
            <a:endParaRPr lang="en-US" dirty="0"/>
          </a:p>
        </p:txBody>
      </p:sp>
    </p:spTree>
    <p:extLst>
      <p:ext uri="{BB962C8B-B14F-4D97-AF65-F5344CB8AC3E}">
        <p14:creationId xmlns:p14="http://schemas.microsoft.com/office/powerpoint/2010/main" val="14596764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33400"/>
            <a:ext cx="8591550" cy="1066801"/>
          </a:xfrm>
        </p:spPr>
        <p:txBody>
          <a:bodyPr>
            <a:normAutofit/>
          </a:bodyPr>
          <a:lstStyle/>
          <a:p>
            <a:r>
              <a:rPr lang="en-US" dirty="0" smtClean="0"/>
              <a:t>Venue-Based Time-Space Sampling</a:t>
            </a:r>
            <a:endParaRPr lang="en-US" dirty="0"/>
          </a:p>
        </p:txBody>
      </p:sp>
      <p:sp>
        <p:nvSpPr>
          <p:cNvPr id="3" name="Content Placeholder 2"/>
          <p:cNvSpPr>
            <a:spLocks noGrp="1"/>
          </p:cNvSpPr>
          <p:nvPr>
            <p:ph sz="quarter" idx="13"/>
          </p:nvPr>
        </p:nvSpPr>
        <p:spPr>
          <a:xfrm>
            <a:off x="274320" y="1981200"/>
            <a:ext cx="8595360" cy="4724400"/>
          </a:xfrm>
        </p:spPr>
        <p:txBody>
          <a:bodyPr>
            <a:normAutofit lnSpcReduction="10000"/>
          </a:bodyPr>
          <a:lstStyle/>
          <a:p>
            <a:r>
              <a:rPr lang="en-US" dirty="0" smtClean="0"/>
              <a:t>Venue-Based TSS is a similar approach to what communities have been doing already when collecting community survey data, just more systematic with respect to selecting locations, times of day, etc.  </a:t>
            </a:r>
          </a:p>
          <a:p>
            <a:r>
              <a:rPr lang="en-US" dirty="0" smtClean="0"/>
              <a:t>By increasing the rigor of the data collection methodology, you increase integrity of the data and the data will be more comparable from year to year.</a:t>
            </a:r>
          </a:p>
          <a:p>
            <a:r>
              <a:rPr lang="en-US" dirty="0" smtClean="0"/>
              <a:t>Everyone planning to submit a September data collection protocol should attend the </a:t>
            </a:r>
            <a:r>
              <a:rPr lang="en-US" dirty="0"/>
              <a:t>S</a:t>
            </a:r>
            <a:r>
              <a:rPr lang="en-US" dirty="0" smtClean="0"/>
              <a:t>eptember webinar.  It is only recommended to the other prevention programs, but learning about this technique will strengthen your local data collection methodology, especially if you or your community partners wish to collect similar data in the future. We will repeat the training in the spring for those who require additional survey data collection.  </a:t>
            </a:r>
          </a:p>
          <a:p>
            <a:endParaRPr lang="en-US" dirty="0"/>
          </a:p>
        </p:txBody>
      </p:sp>
    </p:spTree>
    <p:extLst>
      <p:ext uri="{BB962C8B-B14F-4D97-AF65-F5344CB8AC3E}">
        <p14:creationId xmlns:p14="http://schemas.microsoft.com/office/powerpoint/2010/main" val="23627205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225" y="228601"/>
            <a:ext cx="8591550" cy="762000"/>
          </a:xfrm>
        </p:spPr>
        <p:txBody>
          <a:bodyPr>
            <a:normAutofit fontScale="90000"/>
          </a:bodyPr>
          <a:lstStyle/>
          <a:p>
            <a:r>
              <a:rPr lang="en-US" dirty="0" smtClean="0"/>
              <a:t/>
            </a:r>
            <a:br>
              <a:rPr lang="en-US" dirty="0" smtClean="0"/>
            </a:br>
            <a:r>
              <a:rPr lang="en-US" dirty="0" smtClean="0"/>
              <a:t>Comments &amp; Questions</a:t>
            </a:r>
            <a:endParaRPr lang="en-US" dirty="0"/>
          </a:p>
        </p:txBody>
      </p:sp>
      <p:sp>
        <p:nvSpPr>
          <p:cNvPr id="3" name="Content Placeholder 2"/>
          <p:cNvSpPr>
            <a:spLocks noGrp="1"/>
          </p:cNvSpPr>
          <p:nvPr>
            <p:ph sz="quarter" idx="13"/>
          </p:nvPr>
        </p:nvSpPr>
        <p:spPr>
          <a:xfrm>
            <a:off x="274320" y="1219200"/>
            <a:ext cx="8595360" cy="5257800"/>
          </a:xfrm>
        </p:spPr>
        <p:txBody>
          <a:bodyPr>
            <a:normAutofit fontScale="92500" lnSpcReduction="20000"/>
          </a:bodyPr>
          <a:lstStyle/>
          <a:p>
            <a:r>
              <a:rPr lang="en-US" sz="2600" dirty="0" smtClean="0"/>
              <a:t>Huge thanks to Raul Alvarez a the MVD!!!</a:t>
            </a:r>
          </a:p>
          <a:p>
            <a:endParaRPr lang="en-US" sz="2600" dirty="0"/>
          </a:p>
          <a:p>
            <a:r>
              <a:rPr lang="en-US" sz="2600" dirty="0" smtClean="0"/>
              <a:t>How do I know if I need to do the community survey myself?  </a:t>
            </a:r>
          </a:p>
          <a:p>
            <a:pPr marL="515938" lvl="1" indent="-342900"/>
            <a:r>
              <a:rPr lang="en-US" sz="2100" dirty="0" smtClean="0">
                <a:solidFill>
                  <a:srgbClr val="002060"/>
                </a:solidFill>
              </a:rPr>
              <a:t>You only need to do it yourself if the MVD-CS data is insufficient in order to evaluate your programming</a:t>
            </a:r>
            <a:r>
              <a:rPr lang="en-US" sz="2400" dirty="0" smtClean="0">
                <a:solidFill>
                  <a:srgbClr val="002060"/>
                </a:solidFill>
              </a:rPr>
              <a:t>.  </a:t>
            </a:r>
          </a:p>
          <a:p>
            <a:pPr lvl="2"/>
            <a:r>
              <a:rPr lang="en-US" sz="2200" i="1" dirty="0" smtClean="0">
                <a:solidFill>
                  <a:srgbClr val="002060"/>
                </a:solidFill>
              </a:rPr>
              <a:t>Review your  objectives and evaluation plan:  some objectives require community survey data to measure change.  </a:t>
            </a:r>
          </a:p>
          <a:p>
            <a:pPr lvl="2"/>
            <a:r>
              <a:rPr lang="en-US" sz="2200" i="1" dirty="0" smtClean="0">
                <a:solidFill>
                  <a:srgbClr val="002060"/>
                </a:solidFill>
              </a:rPr>
              <a:t>Results should be available by county and even zip code.  However, for some sub/populations the representation may be inadequate to create reliable estimates.</a:t>
            </a:r>
            <a:r>
              <a:rPr lang="en-US" sz="2200" i="1" dirty="0" smtClean="0"/>
              <a:t>  </a:t>
            </a:r>
          </a:p>
          <a:p>
            <a:pPr marL="0" indent="0">
              <a:buNone/>
            </a:pPr>
            <a:endParaRPr lang="en-US" sz="2600" dirty="0"/>
          </a:p>
          <a:p>
            <a:r>
              <a:rPr lang="en-US" sz="2600" dirty="0" smtClean="0"/>
              <a:t>So what do we do if we find that the sample isn’t good enough in my community in order to meet our evaluation needs? </a:t>
            </a:r>
          </a:p>
          <a:p>
            <a:pPr lvl="1"/>
            <a:r>
              <a:rPr lang="en-US" sz="2200" dirty="0" smtClean="0">
                <a:solidFill>
                  <a:srgbClr val="002060"/>
                </a:solidFill>
              </a:rPr>
              <a:t>Since this is the first year, we recommend that as soon as we have a good idea about your sample,  you try an abbreviated survey in the spring.</a:t>
            </a:r>
          </a:p>
          <a:p>
            <a:pPr lvl="1"/>
            <a:endParaRPr lang="en-US" dirty="0"/>
          </a:p>
        </p:txBody>
      </p:sp>
    </p:spTree>
    <p:extLst>
      <p:ext uri="{BB962C8B-B14F-4D97-AF65-F5344CB8AC3E}">
        <p14:creationId xmlns:p14="http://schemas.microsoft.com/office/powerpoint/2010/main" val="37690154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anticipated questions (and answers)</a:t>
            </a:r>
            <a:endParaRPr lang="en-US" dirty="0"/>
          </a:p>
        </p:txBody>
      </p:sp>
      <p:sp>
        <p:nvSpPr>
          <p:cNvPr id="3" name="Content Placeholder 2"/>
          <p:cNvSpPr>
            <a:spLocks noGrp="1"/>
          </p:cNvSpPr>
          <p:nvPr>
            <p:ph sz="quarter" idx="13"/>
          </p:nvPr>
        </p:nvSpPr>
        <p:spPr>
          <a:xfrm>
            <a:off x="381000" y="1298448"/>
            <a:ext cx="8305800" cy="5330952"/>
          </a:xfrm>
        </p:spPr>
        <p:txBody>
          <a:bodyPr>
            <a:normAutofit fontScale="92500" lnSpcReduction="10000"/>
          </a:bodyPr>
          <a:lstStyle/>
          <a:p>
            <a:pPr marL="0" indent="0">
              <a:buNone/>
            </a:pPr>
            <a:endParaRPr lang="en-US" sz="2600" dirty="0"/>
          </a:p>
          <a:p>
            <a:r>
              <a:rPr lang="en-US" sz="2600" dirty="0"/>
              <a:t>If we already know that we will have to do paper and pencil surveys, should we do them in the fall in order to make the results match with the broader </a:t>
            </a:r>
            <a:r>
              <a:rPr lang="en-US" sz="2600" dirty="0" smtClean="0"/>
              <a:t>CS,  or </a:t>
            </a:r>
            <a:r>
              <a:rPr lang="en-US" sz="2600" dirty="0"/>
              <a:t>in the spring as we’ve done in the past?  </a:t>
            </a:r>
          </a:p>
          <a:p>
            <a:pPr lvl="1"/>
            <a:r>
              <a:rPr lang="en-US" sz="2200" dirty="0">
                <a:solidFill>
                  <a:srgbClr val="002060"/>
                </a:solidFill>
              </a:rPr>
              <a:t>We would recommend that you do them in the fall if at all possible so that time matches.  </a:t>
            </a:r>
          </a:p>
          <a:p>
            <a:endParaRPr lang="en-US" sz="2600" dirty="0"/>
          </a:p>
          <a:p>
            <a:r>
              <a:rPr lang="en-US" sz="2600" dirty="0"/>
              <a:t>Will we get results already analyzed for us, or will we have to do that ourselves? </a:t>
            </a:r>
          </a:p>
          <a:p>
            <a:pPr lvl="1"/>
            <a:r>
              <a:rPr lang="en-US" sz="2200" dirty="0">
                <a:solidFill>
                  <a:srgbClr val="002060"/>
                </a:solidFill>
              </a:rPr>
              <a:t>You will receive the raw data to analyze according to your needs (for specific subpopulations for example).  </a:t>
            </a:r>
          </a:p>
          <a:p>
            <a:pPr lvl="1"/>
            <a:r>
              <a:rPr lang="en-US" sz="2200" dirty="0">
                <a:solidFill>
                  <a:srgbClr val="002060"/>
                </a:solidFill>
              </a:rPr>
              <a:t>You will be provided syntax and data entry templates as in the past.</a:t>
            </a:r>
          </a:p>
          <a:p>
            <a:pPr lvl="1"/>
            <a:r>
              <a:rPr lang="en-US" sz="2200" dirty="0">
                <a:solidFill>
                  <a:srgbClr val="002060"/>
                </a:solidFill>
              </a:rPr>
              <a:t>However, basic </a:t>
            </a:r>
            <a:r>
              <a:rPr lang="en-US" sz="2200" dirty="0" smtClean="0">
                <a:solidFill>
                  <a:srgbClr val="002060"/>
                </a:solidFill>
              </a:rPr>
              <a:t>frequency results will </a:t>
            </a:r>
            <a:r>
              <a:rPr lang="en-US" sz="2200" dirty="0">
                <a:solidFill>
                  <a:srgbClr val="002060"/>
                </a:solidFill>
              </a:rPr>
              <a:t>eventually be available by county and accessible to everyone.    </a:t>
            </a:r>
          </a:p>
          <a:p>
            <a:endParaRPr lang="en-US" dirty="0"/>
          </a:p>
        </p:txBody>
      </p:sp>
    </p:spTree>
    <p:extLst>
      <p:ext uri="{BB962C8B-B14F-4D97-AF65-F5344CB8AC3E}">
        <p14:creationId xmlns:p14="http://schemas.microsoft.com/office/powerpoint/2010/main" val="2404305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Questions, Comments, Concerns?</a:t>
            </a:r>
            <a:endParaRPr lang="en-US" dirty="0"/>
          </a:p>
        </p:txBody>
      </p:sp>
      <p:sp>
        <p:nvSpPr>
          <p:cNvPr id="3" name="Content Placeholder 2"/>
          <p:cNvSpPr>
            <a:spLocks noGrp="1"/>
          </p:cNvSpPr>
          <p:nvPr>
            <p:ph sz="quarter" idx="13"/>
          </p:nvPr>
        </p:nvSpPr>
        <p:spPr/>
        <p:txBody>
          <a:bodyPr/>
          <a:lstStyle/>
          <a:p>
            <a:endParaRPr lang="en-US" dirty="0"/>
          </a:p>
        </p:txBody>
      </p:sp>
    </p:spTree>
    <p:extLst>
      <p:ext uri="{BB962C8B-B14F-4D97-AF65-F5344CB8AC3E}">
        <p14:creationId xmlns:p14="http://schemas.microsoft.com/office/powerpoint/2010/main" val="26301207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Current NM Community Survey Data Collection Limitations</a:t>
            </a:r>
            <a:endParaRPr lang="en-US" dirty="0"/>
          </a:p>
        </p:txBody>
      </p:sp>
      <p:sp>
        <p:nvSpPr>
          <p:cNvPr id="3" name="Content Placeholder 2"/>
          <p:cNvSpPr>
            <a:spLocks noGrp="1"/>
          </p:cNvSpPr>
          <p:nvPr>
            <p:ph sz="quarter" idx="13"/>
          </p:nvPr>
        </p:nvSpPr>
        <p:spPr>
          <a:xfrm>
            <a:off x="274320" y="1524000"/>
            <a:ext cx="8595360" cy="4712208"/>
          </a:xfrm>
        </p:spPr>
        <p:txBody>
          <a:bodyPr/>
          <a:lstStyle/>
          <a:p>
            <a:r>
              <a:rPr lang="en-US" sz="2800" dirty="0" smtClean="0"/>
              <a:t>Convenience </a:t>
            </a:r>
            <a:r>
              <a:rPr lang="en-US" sz="2800" dirty="0"/>
              <a:t>s</a:t>
            </a:r>
            <a:r>
              <a:rPr lang="en-US" sz="2800" dirty="0" smtClean="0"/>
              <a:t>ample not random</a:t>
            </a:r>
          </a:p>
          <a:p>
            <a:r>
              <a:rPr lang="en-US" sz="2800" dirty="0" smtClean="0"/>
              <a:t>Hard to reach young adults in particular</a:t>
            </a:r>
          </a:p>
          <a:p>
            <a:r>
              <a:rPr lang="en-US" sz="2800" dirty="0" smtClean="0"/>
              <a:t>Males are less likely to participate; perhaps less likely to be asked to participate? </a:t>
            </a:r>
          </a:p>
          <a:p>
            <a:r>
              <a:rPr lang="en-US" sz="2800" dirty="0" smtClean="0"/>
              <a:t>Cannot collect data in all 33 counties </a:t>
            </a:r>
          </a:p>
          <a:p>
            <a:r>
              <a:rPr lang="en-US" sz="2800" dirty="0" smtClean="0"/>
              <a:t>Not quite as anonymous as we might prefer</a:t>
            </a:r>
          </a:p>
          <a:p>
            <a:endParaRPr lang="en-US" dirty="0" smtClean="0"/>
          </a:p>
          <a:p>
            <a:pPr marL="0" indent="0">
              <a:buNone/>
            </a:pPr>
            <a:endParaRPr lang="en-US" dirty="0" smtClean="0"/>
          </a:p>
          <a:p>
            <a:endParaRPr lang="en-US" dirty="0"/>
          </a:p>
        </p:txBody>
      </p:sp>
    </p:spTree>
    <p:extLst>
      <p:ext uri="{BB962C8B-B14F-4D97-AF65-F5344CB8AC3E}">
        <p14:creationId xmlns:p14="http://schemas.microsoft.com/office/powerpoint/2010/main" val="40394250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“NEW DEAL”</a:t>
            </a:r>
            <a:endParaRPr lang="en-US" dirty="0"/>
          </a:p>
        </p:txBody>
      </p:sp>
      <p:sp>
        <p:nvSpPr>
          <p:cNvPr id="3" name="Content Placeholder 2"/>
          <p:cNvSpPr>
            <a:spLocks noGrp="1"/>
          </p:cNvSpPr>
          <p:nvPr>
            <p:ph sz="quarter" idx="13"/>
          </p:nvPr>
        </p:nvSpPr>
        <p:spPr>
          <a:xfrm>
            <a:off x="457200" y="1600200"/>
            <a:ext cx="8229600" cy="4953000"/>
          </a:xfrm>
        </p:spPr>
        <p:txBody>
          <a:bodyPr>
            <a:normAutofit lnSpcReduction="10000"/>
          </a:bodyPr>
          <a:lstStyle/>
          <a:p>
            <a:r>
              <a:rPr lang="en-US" dirty="0" smtClean="0"/>
              <a:t>The NM MVD has agreed to assist us with selecting a random sample of licensed NM drivers.</a:t>
            </a:r>
          </a:p>
          <a:p>
            <a:r>
              <a:rPr lang="en-US" dirty="0" smtClean="0"/>
              <a:t>18 to 25 year olds *(target population for the PFS-II)</a:t>
            </a:r>
          </a:p>
          <a:p>
            <a:r>
              <a:rPr lang="en-US" dirty="0" smtClean="0"/>
              <a:t>26 to 45 year olds</a:t>
            </a:r>
          </a:p>
          <a:p>
            <a:r>
              <a:rPr lang="en-US" dirty="0" smtClean="0"/>
              <a:t>In </a:t>
            </a:r>
            <a:r>
              <a:rPr lang="en-US" i="1" dirty="0" smtClean="0"/>
              <a:t>every</a:t>
            </a:r>
            <a:r>
              <a:rPr lang="en-US" dirty="0" smtClean="0"/>
              <a:t> county </a:t>
            </a:r>
          </a:p>
          <a:p>
            <a:r>
              <a:rPr lang="en-US" dirty="0" smtClean="0"/>
              <a:t>Power analyses (based on 2010 U.S. Census data) determined the # of 18 to 25 year olds and 26-45 year olds to sample within each county (Total N = 25,000)</a:t>
            </a:r>
          </a:p>
          <a:p>
            <a:r>
              <a:rPr lang="en-US" dirty="0" smtClean="0"/>
              <a:t>The MVD will draw the samples for us, getting names, mailing addresses, &amp; unique identifying numbers </a:t>
            </a:r>
          </a:p>
          <a:p>
            <a:r>
              <a:rPr lang="en-US" dirty="0" smtClean="0"/>
              <a:t>Through their contractor, they will print &amp; mail invitation cards to the entire sample. </a:t>
            </a:r>
          </a:p>
          <a:p>
            <a:r>
              <a:rPr lang="en-US" dirty="0" smtClean="0"/>
              <a:t>The card will invite people to take an on-line survey.</a:t>
            </a:r>
            <a:endParaRPr lang="en-US" dirty="0"/>
          </a:p>
        </p:txBody>
      </p:sp>
    </p:spTree>
    <p:extLst>
      <p:ext uri="{BB962C8B-B14F-4D97-AF65-F5344CB8AC3E}">
        <p14:creationId xmlns:p14="http://schemas.microsoft.com/office/powerpoint/2010/main" val="32161718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Invitation</a:t>
            </a:r>
            <a:endParaRPr lang="en-US" dirty="0"/>
          </a:p>
        </p:txBody>
      </p:sp>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295296"/>
            <a:ext cx="8001000" cy="53376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672202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 y="385763"/>
            <a:ext cx="9086850" cy="6086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75612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592" y="685800"/>
            <a:ext cx="8938186" cy="59628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893367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will it work?</a:t>
            </a:r>
            <a:endParaRPr lang="en-US" dirty="0"/>
          </a:p>
        </p:txBody>
      </p:sp>
      <p:sp>
        <p:nvSpPr>
          <p:cNvPr id="3" name="Content Placeholder 2"/>
          <p:cNvSpPr>
            <a:spLocks noGrp="1"/>
          </p:cNvSpPr>
          <p:nvPr>
            <p:ph sz="quarter" idx="13"/>
          </p:nvPr>
        </p:nvSpPr>
        <p:spPr/>
        <p:txBody>
          <a:bodyPr/>
          <a:lstStyle/>
          <a:p>
            <a:r>
              <a:rPr lang="en-US" sz="2400" dirty="0" smtClean="0"/>
              <a:t>Everyone in the sample will be sent the initial invitation.</a:t>
            </a:r>
          </a:p>
          <a:p>
            <a:r>
              <a:rPr lang="en-US" sz="2400" dirty="0" smtClean="0"/>
              <a:t>The first 250 to complete will automatically receive a $20 gas card.</a:t>
            </a:r>
          </a:p>
          <a:p>
            <a:r>
              <a:rPr lang="en-US" sz="2400" dirty="0" smtClean="0"/>
              <a:t>Another 250 will be randomly selected at the end of the survey to receive a $20 gas card.</a:t>
            </a:r>
          </a:p>
          <a:p>
            <a:r>
              <a:rPr lang="en-US" sz="2400" dirty="0" smtClean="0"/>
              <a:t>Non-respondents only will be sent a reminder invitation 1 month after the first card.</a:t>
            </a:r>
          </a:p>
          <a:p>
            <a:r>
              <a:rPr lang="en-US" sz="2400" dirty="0" smtClean="0"/>
              <a:t>The survey will close after 2 months and gas cards will be mailed from the MVD contractor.</a:t>
            </a:r>
          </a:p>
          <a:p>
            <a:endParaRPr lang="en-US" dirty="0"/>
          </a:p>
        </p:txBody>
      </p:sp>
    </p:spTree>
    <p:extLst>
      <p:ext uri="{BB962C8B-B14F-4D97-AF65-F5344CB8AC3E}">
        <p14:creationId xmlns:p14="http://schemas.microsoft.com/office/powerpoint/2010/main" val="17018026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Advantages</a:t>
            </a:r>
            <a:endParaRPr lang="en-US" dirty="0"/>
          </a:p>
        </p:txBody>
      </p:sp>
      <p:sp>
        <p:nvSpPr>
          <p:cNvPr id="3" name="Content Placeholder 2"/>
          <p:cNvSpPr>
            <a:spLocks noGrp="1"/>
          </p:cNvSpPr>
          <p:nvPr>
            <p:ph sz="quarter" idx="13"/>
          </p:nvPr>
        </p:nvSpPr>
        <p:spPr>
          <a:xfrm>
            <a:off x="274320" y="1298448"/>
            <a:ext cx="8595360" cy="5483352"/>
          </a:xfrm>
        </p:spPr>
        <p:txBody>
          <a:bodyPr>
            <a:normAutofit/>
          </a:bodyPr>
          <a:lstStyle/>
          <a:p>
            <a:pPr lvl="1"/>
            <a:r>
              <a:rPr lang="en-US" sz="2400" dirty="0" smtClean="0"/>
              <a:t>Truly a random sample of 18 to 45 year old licensed drivers</a:t>
            </a:r>
          </a:p>
          <a:p>
            <a:pPr lvl="1"/>
            <a:r>
              <a:rPr lang="en-US" sz="2400" dirty="0" smtClean="0"/>
              <a:t>Truly anonymous.  At no time will PIRE have names and addresses.  Only unique IDs and at no time will the MVD have any respondent data.</a:t>
            </a:r>
          </a:p>
          <a:p>
            <a:pPr lvl="1"/>
            <a:r>
              <a:rPr lang="en-US" sz="2400" dirty="0" smtClean="0"/>
              <a:t>Every county in NM will be represented </a:t>
            </a:r>
          </a:p>
          <a:p>
            <a:pPr lvl="1"/>
            <a:r>
              <a:rPr lang="en-US" sz="2400" dirty="0" smtClean="0"/>
              <a:t>Data will not need to be entered by communities</a:t>
            </a:r>
          </a:p>
          <a:p>
            <a:pPr lvl="1"/>
            <a:r>
              <a:rPr lang="en-US" sz="2400" dirty="0" smtClean="0"/>
              <a:t>If successful, cost-effective and less labor intensive</a:t>
            </a:r>
          </a:p>
          <a:p>
            <a:pPr lvl="1"/>
            <a:r>
              <a:rPr lang="en-US" sz="2400" dirty="0" smtClean="0"/>
              <a:t>We’ll have county and zip code data so it’s feasible we can explore smaller geographic areas</a:t>
            </a:r>
          </a:p>
          <a:p>
            <a:pPr lvl="1"/>
            <a:r>
              <a:rPr lang="en-US" sz="2400" dirty="0" smtClean="0"/>
              <a:t>Quick turnaround of data</a:t>
            </a:r>
          </a:p>
          <a:p>
            <a:pPr lvl="1"/>
            <a:r>
              <a:rPr lang="en-US" sz="2400" dirty="0" smtClean="0"/>
              <a:t>Actual baseline data for the PFS II counties and comparison counties</a:t>
            </a:r>
          </a:p>
          <a:p>
            <a:pPr lvl="1"/>
            <a:endParaRPr lang="en-US" sz="2400" dirty="0" smtClean="0"/>
          </a:p>
          <a:p>
            <a:endParaRPr lang="en-US" dirty="0" smtClean="0"/>
          </a:p>
          <a:p>
            <a:pPr lvl="1"/>
            <a:endParaRPr lang="en-US" dirty="0" smtClean="0"/>
          </a:p>
          <a:p>
            <a:pPr lvl="1"/>
            <a:endParaRPr lang="en-US" dirty="0"/>
          </a:p>
        </p:txBody>
      </p:sp>
    </p:spTree>
    <p:extLst>
      <p:ext uri="{BB962C8B-B14F-4D97-AF65-F5344CB8AC3E}">
        <p14:creationId xmlns:p14="http://schemas.microsoft.com/office/powerpoint/2010/main" val="14207060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Disadvantages</a:t>
            </a:r>
          </a:p>
        </p:txBody>
      </p:sp>
      <p:sp>
        <p:nvSpPr>
          <p:cNvPr id="3" name="Content Placeholder 2"/>
          <p:cNvSpPr>
            <a:spLocks noGrp="1"/>
          </p:cNvSpPr>
          <p:nvPr>
            <p:ph sz="quarter" idx="13"/>
          </p:nvPr>
        </p:nvSpPr>
        <p:spPr/>
        <p:txBody>
          <a:bodyPr>
            <a:normAutofit/>
          </a:bodyPr>
          <a:lstStyle/>
          <a:p>
            <a:pPr lvl="1"/>
            <a:r>
              <a:rPr lang="en-US" sz="2800" dirty="0"/>
              <a:t>Only targets ages that are most likely to have access to internet services</a:t>
            </a:r>
          </a:p>
          <a:p>
            <a:pPr lvl="1"/>
            <a:r>
              <a:rPr lang="en-US" sz="2800" dirty="0"/>
              <a:t>Not all addresses will be good ones</a:t>
            </a:r>
          </a:p>
          <a:p>
            <a:pPr lvl="1"/>
            <a:r>
              <a:rPr lang="en-US" sz="2800" dirty="0"/>
              <a:t>We have no idea what the response rate will actually end up being; no one has ever done </a:t>
            </a:r>
            <a:r>
              <a:rPr lang="en-US" sz="2800" dirty="0" smtClean="0"/>
              <a:t>this</a:t>
            </a:r>
          </a:p>
          <a:p>
            <a:pPr lvl="1"/>
            <a:r>
              <a:rPr lang="en-US" sz="2800" dirty="0" smtClean="0"/>
              <a:t>New timing of the survey (fall vs. spring) may throw off CBP’s</a:t>
            </a:r>
            <a:endParaRPr lang="en-US" sz="2800" dirty="0"/>
          </a:p>
          <a:p>
            <a:endParaRPr lang="en-US" sz="2800" dirty="0"/>
          </a:p>
        </p:txBody>
      </p:sp>
    </p:spTree>
    <p:extLst>
      <p:ext uri="{BB962C8B-B14F-4D97-AF65-F5344CB8AC3E}">
        <p14:creationId xmlns:p14="http://schemas.microsoft.com/office/powerpoint/2010/main" val="400871685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ho">
  <a:themeElements>
    <a:clrScheme name="SOHO">
      <a:dk1>
        <a:srgbClr val="2E2224"/>
      </a:dk1>
      <a:lt1>
        <a:sysClr val="window" lastClr="FFFFFF"/>
      </a:lt1>
      <a:dk2>
        <a:srgbClr val="48231E"/>
      </a:dk2>
      <a:lt2>
        <a:srgbClr val="CBD8DD"/>
      </a:lt2>
      <a:accent1>
        <a:srgbClr val="61625E"/>
      </a:accent1>
      <a:accent2>
        <a:srgbClr val="964D2C"/>
      </a:accent2>
      <a:accent3>
        <a:srgbClr val="66553E"/>
      </a:accent3>
      <a:accent4>
        <a:srgbClr val="848058"/>
      </a:accent4>
      <a:accent5>
        <a:srgbClr val="AFA14B"/>
      </a:accent5>
      <a:accent6>
        <a:srgbClr val="AD7D4D"/>
      </a:accent6>
      <a:hlink>
        <a:srgbClr val="FFDE66"/>
      </a:hlink>
      <a:folHlink>
        <a:srgbClr val="C0AEBC"/>
      </a:folHlink>
    </a:clrScheme>
    <a:fontScheme name="SOHO">
      <a:majorFont>
        <a:latin typeface="Candara"/>
        <a:ea typeface=""/>
        <a:cs typeface=""/>
        <a:font script="Jpan" typeface="ＭＳ Ｐゴシック"/>
        <a:font script="Hang" typeface="HY견명조"/>
        <a:font script="Hans" typeface="华文新魏"/>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ＭＳ Ｐゴシック"/>
        <a:font script="Hang" typeface="HY견명조"/>
        <a:font script="Hans" typeface="华文楷体"/>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HO">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7000"/>
                <a:satMod val="150000"/>
              </a:schemeClr>
            </a:gs>
            <a:gs pos="30000">
              <a:schemeClr val="phClr">
                <a:shade val="94000"/>
                <a:satMod val="130000"/>
              </a:schemeClr>
            </a:gs>
            <a:gs pos="45000">
              <a:schemeClr val="phClr">
                <a:shade val="100000"/>
                <a:satMod val="120000"/>
              </a:schemeClr>
            </a:gs>
            <a:gs pos="55000">
              <a:schemeClr val="phClr">
                <a:shade val="100000"/>
                <a:satMod val="118000"/>
              </a:schemeClr>
            </a:gs>
            <a:gs pos="73000">
              <a:schemeClr val="phClr">
                <a:shade val="94000"/>
                <a:satMod val="130000"/>
              </a:schemeClr>
            </a:gs>
            <a:gs pos="100000">
              <a:schemeClr val="phClr">
                <a:shade val="67000"/>
                <a:satMod val="15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2700000" algn="br" rotWithShape="0">
              <a:srgbClr val="000000">
                <a:alpha val="40000"/>
              </a:srgbClr>
            </a:outerShdw>
          </a:effectLst>
        </a:effectStyle>
        <a:effectStyle>
          <a:effectLst>
            <a:outerShdw blurRad="50800" dist="38100" dir="2700000" algn="br" rotWithShape="0">
              <a:srgbClr val="000000">
                <a:alpha val="40000"/>
              </a:srgbClr>
            </a:outerShdw>
          </a:effectLst>
        </a:effectStyle>
        <a:effectStyle>
          <a:effectLst>
            <a:outerShdw blurRad="50800" dist="38100" dir="2700000" algn="br" rotWithShape="0">
              <a:srgbClr val="000000">
                <a:alpha val="40000"/>
              </a:srgbClr>
            </a:outerShdw>
          </a:effectLst>
          <a:scene3d>
            <a:camera prst="orthographicFront">
              <a:rot lat="0" lon="0" rev="0"/>
            </a:camera>
            <a:lightRig rig="threePt" dir="t">
              <a:rot lat="0" lon="0" rev="2700000"/>
            </a:lightRig>
          </a:scene3d>
          <a:sp3d contourW="19050">
            <a:bevelT w="31750" h="38100"/>
            <a:contourClr>
              <a:schemeClr val="phClr">
                <a:shade val="15000"/>
                <a:satMod val="110000"/>
              </a:schemeClr>
            </a:contourClr>
          </a:sp3d>
        </a:effectStyle>
      </a:effectStyleLst>
      <a:bgFillStyleLst>
        <a:solidFill>
          <a:schemeClr val="phClr"/>
        </a:solidFill>
        <a:gradFill rotWithShape="1">
          <a:gsLst>
            <a:gs pos="0">
              <a:schemeClr val="phClr">
                <a:tint val="64000"/>
                <a:satMod val="210000"/>
              </a:schemeClr>
            </a:gs>
            <a:gs pos="40000">
              <a:schemeClr val="phClr">
                <a:tint val="72000"/>
                <a:shade val="99000"/>
                <a:satMod val="200000"/>
              </a:schemeClr>
            </a:gs>
            <a:gs pos="100000">
              <a:schemeClr val="phClr">
                <a:tint val="100000"/>
                <a:shade val="30000"/>
                <a:alpha val="100000"/>
                <a:satMod val="175000"/>
                <a:lumMod val="100000"/>
              </a:schemeClr>
            </a:gs>
          </a:gsLst>
          <a:path path="circle">
            <a:fillToRect l="50000" t="-80000" r="50000" b="180000"/>
          </a:path>
        </a:gradFill>
        <a:blipFill rotWithShape="1">
          <a:blip xmlns:r="http://schemas.openxmlformats.org/officeDocument/2006/relationships" r:embed="rId1">
            <a:duotone>
              <a:schemeClr val="phClr">
                <a:tint val="86000"/>
                <a:alpha val="90000"/>
              </a:schemeClr>
              <a:schemeClr val="phClr">
                <a:shade val="49000"/>
                <a:sat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TC101790493[[fn=SOHO]]</Template>
  <TotalTime>793</TotalTime>
  <Words>1474</Words>
  <Application>Microsoft Office PowerPoint</Application>
  <PresentationFormat>On-screen Show (4:3)</PresentationFormat>
  <Paragraphs>106</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Soho</vt:lpstr>
      <vt:lpstr>The New Mexico Community Survey Fiscal Year 2014 </vt:lpstr>
      <vt:lpstr>Current NM Community Survey Data Collection Limitations</vt:lpstr>
      <vt:lpstr>The “NEW DEAL”</vt:lpstr>
      <vt:lpstr>The Invitation</vt:lpstr>
      <vt:lpstr>PowerPoint Presentation</vt:lpstr>
      <vt:lpstr>PowerPoint Presentation</vt:lpstr>
      <vt:lpstr>How will it work?</vt:lpstr>
      <vt:lpstr>Advantages</vt:lpstr>
      <vt:lpstr>Disadvantages</vt:lpstr>
      <vt:lpstr>Timeline for the NMCS</vt:lpstr>
      <vt:lpstr>Updates on survey itself:  </vt:lpstr>
      <vt:lpstr>You may still need and/or want to…</vt:lpstr>
      <vt:lpstr>How do I know when I should collect data?</vt:lpstr>
      <vt:lpstr>If you still require additional NMCS data : </vt:lpstr>
      <vt:lpstr>Venue-Based Time-Space Sampling</vt:lpstr>
      <vt:lpstr> Comments &amp; Questions</vt:lpstr>
      <vt:lpstr>More anticipated questions (and answers)</vt:lpstr>
      <vt:lpstr>Other Questions, Comments, Concerns?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New Mexico Community Survey Fiscal Year 2014</dc:title>
  <dc:creator>Martha Waller</dc:creator>
  <cp:lastModifiedBy>Martha Waller</cp:lastModifiedBy>
  <cp:revision>37</cp:revision>
  <dcterms:created xsi:type="dcterms:W3CDTF">2013-07-30T19:57:59Z</dcterms:created>
  <dcterms:modified xsi:type="dcterms:W3CDTF">2013-08-20T17:23:24Z</dcterms:modified>
</cp:coreProperties>
</file>