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24"/>
  </p:notesMasterIdLst>
  <p:handoutMasterIdLst>
    <p:handoutMasterId r:id="rId25"/>
  </p:handoutMasterIdLst>
  <p:sldIdLst>
    <p:sldId id="292" r:id="rId2"/>
    <p:sldId id="294" r:id="rId3"/>
    <p:sldId id="293" r:id="rId4"/>
    <p:sldId id="295" r:id="rId5"/>
    <p:sldId id="296" r:id="rId6"/>
    <p:sldId id="284" r:id="rId7"/>
    <p:sldId id="275" r:id="rId8"/>
    <p:sldId id="261" r:id="rId9"/>
    <p:sldId id="291" r:id="rId10"/>
    <p:sldId id="285" r:id="rId11"/>
    <p:sldId id="289" r:id="rId12"/>
    <p:sldId id="286" r:id="rId13"/>
    <p:sldId id="280" r:id="rId14"/>
    <p:sldId id="281" r:id="rId15"/>
    <p:sldId id="282" r:id="rId16"/>
    <p:sldId id="274" r:id="rId17"/>
    <p:sldId id="287" r:id="rId18"/>
    <p:sldId id="290" r:id="rId19"/>
    <p:sldId id="298" r:id="rId20"/>
    <p:sldId id="279" r:id="rId21"/>
    <p:sldId id="270" r:id="rId22"/>
    <p:sldId id="297" r:id="rId23"/>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66"/>
    <a:srgbClr val="00759E"/>
    <a:srgbClr val="717171"/>
    <a:srgbClr val="646464"/>
    <a:srgbClr val="FFFFFF"/>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5309" autoAdjust="0"/>
  </p:normalViewPr>
  <p:slideViewPr>
    <p:cSldViewPr>
      <p:cViewPr varScale="1">
        <p:scale>
          <a:sx n="63" d="100"/>
          <a:sy n="63" d="100"/>
        </p:scale>
        <p:origin x="-1302" y="-96"/>
      </p:cViewPr>
      <p:guideLst>
        <p:guide orient="horz" pos="2160"/>
        <p:guide pos="2880"/>
      </p:guideLst>
    </p:cSldViewPr>
  </p:slideViewPr>
  <p:outlineViewPr>
    <p:cViewPr>
      <p:scale>
        <a:sx n="33" d="100"/>
        <a:sy n="33" d="100"/>
      </p:scale>
      <p:origin x="0" y="1470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4" d="100"/>
          <a:sy n="54" d="100"/>
        </p:scale>
        <p:origin x="-2472" y="86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E85D2A-D874-4789-BE8E-7BDCA8415FB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1A80A373-5FA3-425F-B138-301A3B691307}">
      <dgm:prSet phldrT="[Text]"/>
      <dgm:spPr>
        <a:solidFill>
          <a:srgbClr val="666666"/>
        </a:solidFill>
        <a:ln>
          <a:noFill/>
        </a:ln>
      </dgm:spPr>
      <dgm:t>
        <a:bodyPr/>
        <a:lstStyle/>
        <a:p>
          <a:r>
            <a:rPr lang="en-US" dirty="0" smtClean="0"/>
            <a:t>Governor</a:t>
          </a:r>
          <a:endParaRPr lang="en-US" dirty="0"/>
        </a:p>
      </dgm:t>
    </dgm:pt>
    <dgm:pt modelId="{F909DA07-09C6-41B8-999A-B4FA55C646E0}" type="parTrans" cxnId="{DB474934-7086-461F-8CF7-2197E8E45DD8}">
      <dgm:prSet/>
      <dgm:spPr/>
      <dgm:t>
        <a:bodyPr/>
        <a:lstStyle/>
        <a:p>
          <a:endParaRPr lang="en-US"/>
        </a:p>
      </dgm:t>
    </dgm:pt>
    <dgm:pt modelId="{A3A12338-2A1D-4F15-A78A-AFCBE17F595D}" type="sibTrans" cxnId="{DB474934-7086-461F-8CF7-2197E8E45DD8}">
      <dgm:prSet/>
      <dgm:spPr/>
      <dgm:t>
        <a:bodyPr/>
        <a:lstStyle/>
        <a:p>
          <a:endParaRPr lang="en-US"/>
        </a:p>
      </dgm:t>
    </dgm:pt>
    <dgm:pt modelId="{4F5D433A-5CF3-494A-9FB2-3ACFA66CBAD1}">
      <dgm:prSet phldrT="[Text]"/>
      <dgm:spPr>
        <a:solidFill>
          <a:srgbClr val="666666"/>
        </a:solidFill>
        <a:ln>
          <a:noFill/>
        </a:ln>
      </dgm:spPr>
      <dgm:t>
        <a:bodyPr/>
        <a:lstStyle/>
        <a:p>
          <a:r>
            <a:rPr lang="en-US" dirty="0" smtClean="0"/>
            <a:t>RLD Superintendent</a:t>
          </a:r>
          <a:endParaRPr lang="en-US" dirty="0"/>
        </a:p>
      </dgm:t>
    </dgm:pt>
    <dgm:pt modelId="{05072B45-F73C-4027-B075-7C47A54B1DD9}" type="parTrans" cxnId="{8DDBE2FA-F3B4-4C76-9D36-8A67BF150CB3}">
      <dgm:prSet/>
      <dgm:spPr/>
      <dgm:t>
        <a:bodyPr/>
        <a:lstStyle/>
        <a:p>
          <a:endParaRPr lang="en-US"/>
        </a:p>
      </dgm:t>
    </dgm:pt>
    <dgm:pt modelId="{725147B2-7AF8-4606-AFA5-62E78EF7D84D}" type="sibTrans" cxnId="{8DDBE2FA-F3B4-4C76-9D36-8A67BF150CB3}">
      <dgm:prSet/>
      <dgm:spPr/>
      <dgm:t>
        <a:bodyPr/>
        <a:lstStyle/>
        <a:p>
          <a:endParaRPr lang="en-US"/>
        </a:p>
      </dgm:t>
    </dgm:pt>
    <dgm:pt modelId="{68D79674-4B5B-488D-8FF6-242D58DAA3B1}">
      <dgm:prSet phldrT="[Text]"/>
      <dgm:spPr>
        <a:solidFill>
          <a:srgbClr val="666666"/>
        </a:solidFill>
        <a:ln>
          <a:noFill/>
        </a:ln>
      </dgm:spPr>
      <dgm:t>
        <a:bodyPr/>
        <a:lstStyle/>
        <a:p>
          <a:r>
            <a:rPr lang="en-US" dirty="0" err="1" smtClean="0"/>
            <a:t>AGD</a:t>
          </a:r>
          <a:r>
            <a:rPr lang="en-US" dirty="0" smtClean="0"/>
            <a:t> Director</a:t>
          </a:r>
          <a:endParaRPr lang="en-US" dirty="0"/>
        </a:p>
      </dgm:t>
    </dgm:pt>
    <dgm:pt modelId="{61463DD9-CA2F-40C0-985A-57A2A8857B24}" type="parTrans" cxnId="{54C03272-DA28-4973-B569-4A83E4AB51C5}">
      <dgm:prSet/>
      <dgm:spPr/>
      <dgm:t>
        <a:bodyPr/>
        <a:lstStyle/>
        <a:p>
          <a:endParaRPr lang="en-US"/>
        </a:p>
      </dgm:t>
    </dgm:pt>
    <dgm:pt modelId="{0BD52CDB-7F5E-415F-A93B-D295979E55FE}" type="sibTrans" cxnId="{54C03272-DA28-4973-B569-4A83E4AB51C5}">
      <dgm:prSet/>
      <dgm:spPr/>
      <dgm:t>
        <a:bodyPr/>
        <a:lstStyle/>
        <a:p>
          <a:endParaRPr lang="en-US"/>
        </a:p>
      </dgm:t>
    </dgm:pt>
    <dgm:pt modelId="{B72CB325-CE26-4276-920B-ADC4E5637AE5}" type="pres">
      <dgm:prSet presAssocID="{B1E85D2A-D874-4789-BE8E-7BDCA8415FBD}" presName="linear" presStyleCnt="0">
        <dgm:presLayoutVars>
          <dgm:dir/>
          <dgm:animLvl val="lvl"/>
          <dgm:resizeHandles val="exact"/>
        </dgm:presLayoutVars>
      </dgm:prSet>
      <dgm:spPr/>
      <dgm:t>
        <a:bodyPr/>
        <a:lstStyle/>
        <a:p>
          <a:endParaRPr lang="en-US"/>
        </a:p>
      </dgm:t>
    </dgm:pt>
    <dgm:pt modelId="{53F5AC47-5862-4385-A4BF-A66B76BEC2A6}" type="pres">
      <dgm:prSet presAssocID="{1A80A373-5FA3-425F-B138-301A3B691307}" presName="parentLin" presStyleCnt="0"/>
      <dgm:spPr/>
      <dgm:t>
        <a:bodyPr/>
        <a:lstStyle/>
        <a:p>
          <a:endParaRPr lang="en-US"/>
        </a:p>
      </dgm:t>
    </dgm:pt>
    <dgm:pt modelId="{5D1F4710-E9F5-49BD-8751-7AD508A48786}" type="pres">
      <dgm:prSet presAssocID="{1A80A373-5FA3-425F-B138-301A3B691307}" presName="parentLeftMargin" presStyleLbl="node1" presStyleIdx="0" presStyleCnt="3"/>
      <dgm:spPr/>
      <dgm:t>
        <a:bodyPr/>
        <a:lstStyle/>
        <a:p>
          <a:endParaRPr lang="en-US"/>
        </a:p>
      </dgm:t>
    </dgm:pt>
    <dgm:pt modelId="{64EF8F90-1E85-4E03-ADC5-832EFA6CDA6E}" type="pres">
      <dgm:prSet presAssocID="{1A80A373-5FA3-425F-B138-301A3B691307}" presName="parentText" presStyleLbl="node1" presStyleIdx="0" presStyleCnt="3">
        <dgm:presLayoutVars>
          <dgm:chMax val="0"/>
          <dgm:bulletEnabled val="1"/>
        </dgm:presLayoutVars>
      </dgm:prSet>
      <dgm:spPr/>
      <dgm:t>
        <a:bodyPr/>
        <a:lstStyle/>
        <a:p>
          <a:endParaRPr lang="en-US"/>
        </a:p>
      </dgm:t>
    </dgm:pt>
    <dgm:pt modelId="{2047C0EB-0CB1-495B-952A-353A4B5B58CD}" type="pres">
      <dgm:prSet presAssocID="{1A80A373-5FA3-425F-B138-301A3B691307}" presName="negativeSpace" presStyleCnt="0"/>
      <dgm:spPr/>
      <dgm:t>
        <a:bodyPr/>
        <a:lstStyle/>
        <a:p>
          <a:endParaRPr lang="en-US"/>
        </a:p>
      </dgm:t>
    </dgm:pt>
    <dgm:pt modelId="{CC001FD7-F8B1-47C1-A763-04B451061B0B}" type="pres">
      <dgm:prSet presAssocID="{1A80A373-5FA3-425F-B138-301A3B691307}" presName="childText" presStyleLbl="conFgAcc1" presStyleIdx="0" presStyleCnt="3">
        <dgm:presLayoutVars>
          <dgm:bulletEnabled val="1"/>
        </dgm:presLayoutVars>
      </dgm:prSet>
      <dgm:spPr>
        <a:ln>
          <a:solidFill>
            <a:srgbClr val="666666"/>
          </a:solidFill>
        </a:ln>
      </dgm:spPr>
      <dgm:t>
        <a:bodyPr/>
        <a:lstStyle/>
        <a:p>
          <a:endParaRPr lang="en-US"/>
        </a:p>
      </dgm:t>
    </dgm:pt>
    <dgm:pt modelId="{8E599B20-3AFF-4578-B016-C76B2CC636BF}" type="pres">
      <dgm:prSet presAssocID="{A3A12338-2A1D-4F15-A78A-AFCBE17F595D}" presName="spaceBetweenRectangles" presStyleCnt="0"/>
      <dgm:spPr/>
      <dgm:t>
        <a:bodyPr/>
        <a:lstStyle/>
        <a:p>
          <a:endParaRPr lang="en-US"/>
        </a:p>
      </dgm:t>
    </dgm:pt>
    <dgm:pt modelId="{CACE6D7B-4493-43A7-8D32-438315C2BA3B}" type="pres">
      <dgm:prSet presAssocID="{4F5D433A-5CF3-494A-9FB2-3ACFA66CBAD1}" presName="parentLin" presStyleCnt="0"/>
      <dgm:spPr/>
      <dgm:t>
        <a:bodyPr/>
        <a:lstStyle/>
        <a:p>
          <a:endParaRPr lang="en-US"/>
        </a:p>
      </dgm:t>
    </dgm:pt>
    <dgm:pt modelId="{D3500033-D2EE-44B5-B445-87EB82A37218}" type="pres">
      <dgm:prSet presAssocID="{4F5D433A-5CF3-494A-9FB2-3ACFA66CBAD1}" presName="parentLeftMargin" presStyleLbl="node1" presStyleIdx="0" presStyleCnt="3"/>
      <dgm:spPr/>
      <dgm:t>
        <a:bodyPr/>
        <a:lstStyle/>
        <a:p>
          <a:endParaRPr lang="en-US"/>
        </a:p>
      </dgm:t>
    </dgm:pt>
    <dgm:pt modelId="{0C725FBA-FE5F-4A72-BD78-69DE8444BBAE}" type="pres">
      <dgm:prSet presAssocID="{4F5D433A-5CF3-494A-9FB2-3ACFA66CBAD1}" presName="parentText" presStyleLbl="node1" presStyleIdx="1" presStyleCnt="3">
        <dgm:presLayoutVars>
          <dgm:chMax val="0"/>
          <dgm:bulletEnabled val="1"/>
        </dgm:presLayoutVars>
      </dgm:prSet>
      <dgm:spPr/>
      <dgm:t>
        <a:bodyPr/>
        <a:lstStyle/>
        <a:p>
          <a:endParaRPr lang="en-US"/>
        </a:p>
      </dgm:t>
    </dgm:pt>
    <dgm:pt modelId="{A4BE99DB-B926-4F6B-B48F-B0792B3FAF21}" type="pres">
      <dgm:prSet presAssocID="{4F5D433A-5CF3-494A-9FB2-3ACFA66CBAD1}" presName="negativeSpace" presStyleCnt="0"/>
      <dgm:spPr/>
      <dgm:t>
        <a:bodyPr/>
        <a:lstStyle/>
        <a:p>
          <a:endParaRPr lang="en-US"/>
        </a:p>
      </dgm:t>
    </dgm:pt>
    <dgm:pt modelId="{5C6ECDB9-AFDD-4045-85DA-22278E638B8E}" type="pres">
      <dgm:prSet presAssocID="{4F5D433A-5CF3-494A-9FB2-3ACFA66CBAD1}" presName="childText" presStyleLbl="conFgAcc1" presStyleIdx="1" presStyleCnt="3">
        <dgm:presLayoutVars>
          <dgm:bulletEnabled val="1"/>
        </dgm:presLayoutVars>
      </dgm:prSet>
      <dgm:spPr>
        <a:ln>
          <a:solidFill>
            <a:srgbClr val="666666"/>
          </a:solidFill>
        </a:ln>
      </dgm:spPr>
      <dgm:t>
        <a:bodyPr/>
        <a:lstStyle/>
        <a:p>
          <a:endParaRPr lang="en-US"/>
        </a:p>
      </dgm:t>
    </dgm:pt>
    <dgm:pt modelId="{39122F44-0679-41CF-80C5-C507AFF73B2F}" type="pres">
      <dgm:prSet presAssocID="{725147B2-7AF8-4606-AFA5-62E78EF7D84D}" presName="spaceBetweenRectangles" presStyleCnt="0"/>
      <dgm:spPr/>
      <dgm:t>
        <a:bodyPr/>
        <a:lstStyle/>
        <a:p>
          <a:endParaRPr lang="en-US"/>
        </a:p>
      </dgm:t>
    </dgm:pt>
    <dgm:pt modelId="{55734BD6-5498-4646-8E11-B6F7BAAA74B4}" type="pres">
      <dgm:prSet presAssocID="{68D79674-4B5B-488D-8FF6-242D58DAA3B1}" presName="parentLin" presStyleCnt="0"/>
      <dgm:spPr/>
      <dgm:t>
        <a:bodyPr/>
        <a:lstStyle/>
        <a:p>
          <a:endParaRPr lang="en-US"/>
        </a:p>
      </dgm:t>
    </dgm:pt>
    <dgm:pt modelId="{C8069B05-D078-4698-990F-7283059E6DA0}" type="pres">
      <dgm:prSet presAssocID="{68D79674-4B5B-488D-8FF6-242D58DAA3B1}" presName="parentLeftMargin" presStyleLbl="node1" presStyleIdx="1" presStyleCnt="3"/>
      <dgm:spPr/>
      <dgm:t>
        <a:bodyPr/>
        <a:lstStyle/>
        <a:p>
          <a:endParaRPr lang="en-US"/>
        </a:p>
      </dgm:t>
    </dgm:pt>
    <dgm:pt modelId="{0E3206E8-D205-4807-8601-B13B599F0C40}" type="pres">
      <dgm:prSet presAssocID="{68D79674-4B5B-488D-8FF6-242D58DAA3B1}" presName="parentText" presStyleLbl="node1" presStyleIdx="2" presStyleCnt="3">
        <dgm:presLayoutVars>
          <dgm:chMax val="0"/>
          <dgm:bulletEnabled val="1"/>
        </dgm:presLayoutVars>
      </dgm:prSet>
      <dgm:spPr/>
      <dgm:t>
        <a:bodyPr/>
        <a:lstStyle/>
        <a:p>
          <a:endParaRPr lang="en-US"/>
        </a:p>
      </dgm:t>
    </dgm:pt>
    <dgm:pt modelId="{65F44D9E-4990-4187-BED8-809CF5B53729}" type="pres">
      <dgm:prSet presAssocID="{68D79674-4B5B-488D-8FF6-242D58DAA3B1}" presName="negativeSpace" presStyleCnt="0"/>
      <dgm:spPr/>
      <dgm:t>
        <a:bodyPr/>
        <a:lstStyle/>
        <a:p>
          <a:endParaRPr lang="en-US"/>
        </a:p>
      </dgm:t>
    </dgm:pt>
    <dgm:pt modelId="{577A3ECE-32B2-4590-A912-4641AD37B493}" type="pres">
      <dgm:prSet presAssocID="{68D79674-4B5B-488D-8FF6-242D58DAA3B1}" presName="childText" presStyleLbl="conFgAcc1" presStyleIdx="2" presStyleCnt="3">
        <dgm:presLayoutVars>
          <dgm:bulletEnabled val="1"/>
        </dgm:presLayoutVars>
      </dgm:prSet>
      <dgm:spPr>
        <a:ln>
          <a:solidFill>
            <a:srgbClr val="666666"/>
          </a:solidFill>
        </a:ln>
      </dgm:spPr>
      <dgm:t>
        <a:bodyPr/>
        <a:lstStyle/>
        <a:p>
          <a:endParaRPr lang="en-US"/>
        </a:p>
      </dgm:t>
    </dgm:pt>
  </dgm:ptLst>
  <dgm:cxnLst>
    <dgm:cxn modelId="{58650564-D539-4E30-9513-8AECA0138328}" type="presOf" srcId="{68D79674-4B5B-488D-8FF6-242D58DAA3B1}" destId="{0E3206E8-D205-4807-8601-B13B599F0C40}" srcOrd="1" destOrd="0" presId="urn:microsoft.com/office/officeart/2005/8/layout/list1"/>
    <dgm:cxn modelId="{02BADE17-15B0-42A5-A475-98832F02F60C}" type="presOf" srcId="{4F5D433A-5CF3-494A-9FB2-3ACFA66CBAD1}" destId="{D3500033-D2EE-44B5-B445-87EB82A37218}" srcOrd="0" destOrd="0" presId="urn:microsoft.com/office/officeart/2005/8/layout/list1"/>
    <dgm:cxn modelId="{BE65FAD4-9DB1-4E95-96C2-21F8A1420A74}" type="presOf" srcId="{4F5D433A-5CF3-494A-9FB2-3ACFA66CBAD1}" destId="{0C725FBA-FE5F-4A72-BD78-69DE8444BBAE}" srcOrd="1" destOrd="0" presId="urn:microsoft.com/office/officeart/2005/8/layout/list1"/>
    <dgm:cxn modelId="{8DDBE2FA-F3B4-4C76-9D36-8A67BF150CB3}" srcId="{B1E85D2A-D874-4789-BE8E-7BDCA8415FBD}" destId="{4F5D433A-5CF3-494A-9FB2-3ACFA66CBAD1}" srcOrd="1" destOrd="0" parTransId="{05072B45-F73C-4027-B075-7C47A54B1DD9}" sibTransId="{725147B2-7AF8-4606-AFA5-62E78EF7D84D}"/>
    <dgm:cxn modelId="{07A630EF-A885-4530-966A-76F1461B5904}" type="presOf" srcId="{1A80A373-5FA3-425F-B138-301A3B691307}" destId="{64EF8F90-1E85-4E03-ADC5-832EFA6CDA6E}" srcOrd="1" destOrd="0" presId="urn:microsoft.com/office/officeart/2005/8/layout/list1"/>
    <dgm:cxn modelId="{54C03272-DA28-4973-B569-4A83E4AB51C5}" srcId="{B1E85D2A-D874-4789-BE8E-7BDCA8415FBD}" destId="{68D79674-4B5B-488D-8FF6-242D58DAA3B1}" srcOrd="2" destOrd="0" parTransId="{61463DD9-CA2F-40C0-985A-57A2A8857B24}" sibTransId="{0BD52CDB-7F5E-415F-A93B-D295979E55FE}"/>
    <dgm:cxn modelId="{DB474934-7086-461F-8CF7-2197E8E45DD8}" srcId="{B1E85D2A-D874-4789-BE8E-7BDCA8415FBD}" destId="{1A80A373-5FA3-425F-B138-301A3B691307}" srcOrd="0" destOrd="0" parTransId="{F909DA07-09C6-41B8-999A-B4FA55C646E0}" sibTransId="{A3A12338-2A1D-4F15-A78A-AFCBE17F595D}"/>
    <dgm:cxn modelId="{3123F52B-8FED-4A10-B12D-B2FB844DD919}" type="presOf" srcId="{68D79674-4B5B-488D-8FF6-242D58DAA3B1}" destId="{C8069B05-D078-4698-990F-7283059E6DA0}" srcOrd="0" destOrd="0" presId="urn:microsoft.com/office/officeart/2005/8/layout/list1"/>
    <dgm:cxn modelId="{1A4547C3-346C-4693-9896-8EF72E527D54}" type="presOf" srcId="{1A80A373-5FA3-425F-B138-301A3B691307}" destId="{5D1F4710-E9F5-49BD-8751-7AD508A48786}" srcOrd="0" destOrd="0" presId="urn:microsoft.com/office/officeart/2005/8/layout/list1"/>
    <dgm:cxn modelId="{DF65C9E6-C15D-428A-BA92-2E109E5144B3}" type="presOf" srcId="{B1E85D2A-D874-4789-BE8E-7BDCA8415FBD}" destId="{B72CB325-CE26-4276-920B-ADC4E5637AE5}" srcOrd="0" destOrd="0" presId="urn:microsoft.com/office/officeart/2005/8/layout/list1"/>
    <dgm:cxn modelId="{383D311F-6399-400F-BEBD-EEFF210466C3}" type="presParOf" srcId="{B72CB325-CE26-4276-920B-ADC4E5637AE5}" destId="{53F5AC47-5862-4385-A4BF-A66B76BEC2A6}" srcOrd="0" destOrd="0" presId="urn:microsoft.com/office/officeart/2005/8/layout/list1"/>
    <dgm:cxn modelId="{8815C778-2716-4546-839A-622D40D97023}" type="presParOf" srcId="{53F5AC47-5862-4385-A4BF-A66B76BEC2A6}" destId="{5D1F4710-E9F5-49BD-8751-7AD508A48786}" srcOrd="0" destOrd="0" presId="urn:microsoft.com/office/officeart/2005/8/layout/list1"/>
    <dgm:cxn modelId="{E3975D52-3F3E-46C9-979F-9AF6B68FEB3D}" type="presParOf" srcId="{53F5AC47-5862-4385-A4BF-A66B76BEC2A6}" destId="{64EF8F90-1E85-4E03-ADC5-832EFA6CDA6E}" srcOrd="1" destOrd="0" presId="urn:microsoft.com/office/officeart/2005/8/layout/list1"/>
    <dgm:cxn modelId="{7EFEC0B9-BED9-4D6E-B5EE-C50AC9FD1C20}" type="presParOf" srcId="{B72CB325-CE26-4276-920B-ADC4E5637AE5}" destId="{2047C0EB-0CB1-495B-952A-353A4B5B58CD}" srcOrd="1" destOrd="0" presId="urn:microsoft.com/office/officeart/2005/8/layout/list1"/>
    <dgm:cxn modelId="{5F756A95-2F5B-4992-9C63-DF0FBFCEBF81}" type="presParOf" srcId="{B72CB325-CE26-4276-920B-ADC4E5637AE5}" destId="{CC001FD7-F8B1-47C1-A763-04B451061B0B}" srcOrd="2" destOrd="0" presId="urn:microsoft.com/office/officeart/2005/8/layout/list1"/>
    <dgm:cxn modelId="{752490C3-65BE-4E83-9C05-E8C80EB2957C}" type="presParOf" srcId="{B72CB325-CE26-4276-920B-ADC4E5637AE5}" destId="{8E599B20-3AFF-4578-B016-C76B2CC636BF}" srcOrd="3" destOrd="0" presId="urn:microsoft.com/office/officeart/2005/8/layout/list1"/>
    <dgm:cxn modelId="{C0F05F19-97C6-489D-ABF6-DB070656A9BD}" type="presParOf" srcId="{B72CB325-CE26-4276-920B-ADC4E5637AE5}" destId="{CACE6D7B-4493-43A7-8D32-438315C2BA3B}" srcOrd="4" destOrd="0" presId="urn:microsoft.com/office/officeart/2005/8/layout/list1"/>
    <dgm:cxn modelId="{4CFE4A68-CCD7-47CB-B66B-13411E4B91A5}" type="presParOf" srcId="{CACE6D7B-4493-43A7-8D32-438315C2BA3B}" destId="{D3500033-D2EE-44B5-B445-87EB82A37218}" srcOrd="0" destOrd="0" presId="urn:microsoft.com/office/officeart/2005/8/layout/list1"/>
    <dgm:cxn modelId="{53CE3817-F234-4390-9DDC-238389A9905D}" type="presParOf" srcId="{CACE6D7B-4493-43A7-8D32-438315C2BA3B}" destId="{0C725FBA-FE5F-4A72-BD78-69DE8444BBAE}" srcOrd="1" destOrd="0" presId="urn:microsoft.com/office/officeart/2005/8/layout/list1"/>
    <dgm:cxn modelId="{DB8162C7-F512-4E73-807D-AB99A7DD77F2}" type="presParOf" srcId="{B72CB325-CE26-4276-920B-ADC4E5637AE5}" destId="{A4BE99DB-B926-4F6B-B48F-B0792B3FAF21}" srcOrd="5" destOrd="0" presId="urn:microsoft.com/office/officeart/2005/8/layout/list1"/>
    <dgm:cxn modelId="{CB79DB1D-9598-45F3-A35B-CD07497347A0}" type="presParOf" srcId="{B72CB325-CE26-4276-920B-ADC4E5637AE5}" destId="{5C6ECDB9-AFDD-4045-85DA-22278E638B8E}" srcOrd="6" destOrd="0" presId="urn:microsoft.com/office/officeart/2005/8/layout/list1"/>
    <dgm:cxn modelId="{1FF70CE7-67C1-463E-8F20-1F59DAEF45CF}" type="presParOf" srcId="{B72CB325-CE26-4276-920B-ADC4E5637AE5}" destId="{39122F44-0679-41CF-80C5-C507AFF73B2F}" srcOrd="7" destOrd="0" presId="urn:microsoft.com/office/officeart/2005/8/layout/list1"/>
    <dgm:cxn modelId="{A6AFA96F-0DBC-44BF-B075-D14651B0A4F8}" type="presParOf" srcId="{B72CB325-CE26-4276-920B-ADC4E5637AE5}" destId="{55734BD6-5498-4646-8E11-B6F7BAAA74B4}" srcOrd="8" destOrd="0" presId="urn:microsoft.com/office/officeart/2005/8/layout/list1"/>
    <dgm:cxn modelId="{C3AA041B-034B-4DAF-8309-109C49483E9E}" type="presParOf" srcId="{55734BD6-5498-4646-8E11-B6F7BAAA74B4}" destId="{C8069B05-D078-4698-990F-7283059E6DA0}" srcOrd="0" destOrd="0" presId="urn:microsoft.com/office/officeart/2005/8/layout/list1"/>
    <dgm:cxn modelId="{65A69F5A-D8C0-4769-B5BC-A19303ED5510}" type="presParOf" srcId="{55734BD6-5498-4646-8E11-B6F7BAAA74B4}" destId="{0E3206E8-D205-4807-8601-B13B599F0C40}" srcOrd="1" destOrd="0" presId="urn:microsoft.com/office/officeart/2005/8/layout/list1"/>
    <dgm:cxn modelId="{9B416929-08F5-4139-A225-5BF8EDC7FF54}" type="presParOf" srcId="{B72CB325-CE26-4276-920B-ADC4E5637AE5}" destId="{65F44D9E-4990-4187-BED8-809CF5B53729}" srcOrd="9" destOrd="0" presId="urn:microsoft.com/office/officeart/2005/8/layout/list1"/>
    <dgm:cxn modelId="{B862E1AE-43F3-43AB-867B-F8293C1A7905}" type="presParOf" srcId="{B72CB325-CE26-4276-920B-ADC4E5637AE5}" destId="{577A3ECE-32B2-4590-A912-4641AD37B493}"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E85D2A-D874-4789-BE8E-7BDCA8415FB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1A80A373-5FA3-425F-B138-301A3B691307}">
      <dgm:prSet phldrT="[Text]"/>
      <dgm:spPr>
        <a:solidFill>
          <a:schemeClr val="bg1"/>
        </a:solidFill>
      </dgm:spPr>
      <dgm:t>
        <a:bodyPr/>
        <a:lstStyle/>
        <a:p>
          <a:r>
            <a:rPr lang="en-US" dirty="0" smtClean="0"/>
            <a:t>Governor</a:t>
          </a:r>
          <a:endParaRPr lang="en-US" dirty="0"/>
        </a:p>
      </dgm:t>
    </dgm:pt>
    <dgm:pt modelId="{F909DA07-09C6-41B8-999A-B4FA55C646E0}" type="parTrans" cxnId="{DB474934-7086-461F-8CF7-2197E8E45DD8}">
      <dgm:prSet/>
      <dgm:spPr/>
      <dgm:t>
        <a:bodyPr/>
        <a:lstStyle/>
        <a:p>
          <a:endParaRPr lang="en-US"/>
        </a:p>
      </dgm:t>
    </dgm:pt>
    <dgm:pt modelId="{A3A12338-2A1D-4F15-A78A-AFCBE17F595D}" type="sibTrans" cxnId="{DB474934-7086-461F-8CF7-2197E8E45DD8}">
      <dgm:prSet/>
      <dgm:spPr/>
      <dgm:t>
        <a:bodyPr/>
        <a:lstStyle/>
        <a:p>
          <a:endParaRPr lang="en-US"/>
        </a:p>
      </dgm:t>
    </dgm:pt>
    <dgm:pt modelId="{4F5D433A-5CF3-494A-9FB2-3ACFA66CBAD1}">
      <dgm:prSet phldrT="[Text]"/>
      <dgm:spPr>
        <a:solidFill>
          <a:schemeClr val="bg1"/>
        </a:solidFill>
        <a:ln>
          <a:solidFill>
            <a:schemeClr val="bg1"/>
          </a:solidFill>
        </a:ln>
      </dgm:spPr>
      <dgm:t>
        <a:bodyPr/>
        <a:lstStyle/>
        <a:p>
          <a:r>
            <a:rPr lang="en-US" dirty="0" smtClean="0"/>
            <a:t>RLD Superintendent</a:t>
          </a:r>
          <a:endParaRPr lang="en-US" dirty="0"/>
        </a:p>
      </dgm:t>
    </dgm:pt>
    <dgm:pt modelId="{05072B45-F73C-4027-B075-7C47A54B1DD9}" type="parTrans" cxnId="{8DDBE2FA-F3B4-4C76-9D36-8A67BF150CB3}">
      <dgm:prSet/>
      <dgm:spPr/>
      <dgm:t>
        <a:bodyPr/>
        <a:lstStyle/>
        <a:p>
          <a:endParaRPr lang="en-US"/>
        </a:p>
      </dgm:t>
    </dgm:pt>
    <dgm:pt modelId="{725147B2-7AF8-4606-AFA5-62E78EF7D84D}" type="sibTrans" cxnId="{8DDBE2FA-F3B4-4C76-9D36-8A67BF150CB3}">
      <dgm:prSet/>
      <dgm:spPr/>
      <dgm:t>
        <a:bodyPr/>
        <a:lstStyle/>
        <a:p>
          <a:endParaRPr lang="en-US"/>
        </a:p>
      </dgm:t>
    </dgm:pt>
    <dgm:pt modelId="{68D79674-4B5B-488D-8FF6-242D58DAA3B1}">
      <dgm:prSet phldrT="[Text]"/>
      <dgm:spPr>
        <a:solidFill>
          <a:srgbClr val="666666"/>
        </a:solidFill>
        <a:ln>
          <a:noFill/>
        </a:ln>
      </dgm:spPr>
      <dgm:t>
        <a:bodyPr/>
        <a:lstStyle/>
        <a:p>
          <a:r>
            <a:rPr lang="en-US" dirty="0" err="1" smtClean="0"/>
            <a:t>AGD</a:t>
          </a:r>
          <a:r>
            <a:rPr lang="en-US" dirty="0" smtClean="0"/>
            <a:t> Director</a:t>
          </a:r>
          <a:endParaRPr lang="en-US" dirty="0"/>
        </a:p>
      </dgm:t>
    </dgm:pt>
    <dgm:pt modelId="{61463DD9-CA2F-40C0-985A-57A2A8857B24}" type="parTrans" cxnId="{54C03272-DA28-4973-B569-4A83E4AB51C5}">
      <dgm:prSet/>
      <dgm:spPr/>
      <dgm:t>
        <a:bodyPr/>
        <a:lstStyle/>
        <a:p>
          <a:endParaRPr lang="en-US"/>
        </a:p>
      </dgm:t>
    </dgm:pt>
    <dgm:pt modelId="{0BD52CDB-7F5E-415F-A93B-D295979E55FE}" type="sibTrans" cxnId="{54C03272-DA28-4973-B569-4A83E4AB51C5}">
      <dgm:prSet/>
      <dgm:spPr/>
      <dgm:t>
        <a:bodyPr/>
        <a:lstStyle/>
        <a:p>
          <a:endParaRPr lang="en-US"/>
        </a:p>
      </dgm:t>
    </dgm:pt>
    <dgm:pt modelId="{B72CB325-CE26-4276-920B-ADC4E5637AE5}" type="pres">
      <dgm:prSet presAssocID="{B1E85D2A-D874-4789-BE8E-7BDCA8415FBD}" presName="linear" presStyleCnt="0">
        <dgm:presLayoutVars>
          <dgm:dir/>
          <dgm:animLvl val="lvl"/>
          <dgm:resizeHandles val="exact"/>
        </dgm:presLayoutVars>
      </dgm:prSet>
      <dgm:spPr/>
      <dgm:t>
        <a:bodyPr/>
        <a:lstStyle/>
        <a:p>
          <a:endParaRPr lang="en-US"/>
        </a:p>
      </dgm:t>
    </dgm:pt>
    <dgm:pt modelId="{53F5AC47-5862-4385-A4BF-A66B76BEC2A6}" type="pres">
      <dgm:prSet presAssocID="{1A80A373-5FA3-425F-B138-301A3B691307}" presName="parentLin" presStyleCnt="0"/>
      <dgm:spPr/>
    </dgm:pt>
    <dgm:pt modelId="{5D1F4710-E9F5-49BD-8751-7AD508A48786}" type="pres">
      <dgm:prSet presAssocID="{1A80A373-5FA3-425F-B138-301A3B691307}" presName="parentLeftMargin" presStyleLbl="node1" presStyleIdx="0" presStyleCnt="3"/>
      <dgm:spPr/>
      <dgm:t>
        <a:bodyPr/>
        <a:lstStyle/>
        <a:p>
          <a:endParaRPr lang="en-US"/>
        </a:p>
      </dgm:t>
    </dgm:pt>
    <dgm:pt modelId="{64EF8F90-1E85-4E03-ADC5-832EFA6CDA6E}" type="pres">
      <dgm:prSet presAssocID="{1A80A373-5FA3-425F-B138-301A3B691307}" presName="parentText" presStyleLbl="node1" presStyleIdx="0" presStyleCnt="3">
        <dgm:presLayoutVars>
          <dgm:chMax val="0"/>
          <dgm:bulletEnabled val="1"/>
        </dgm:presLayoutVars>
      </dgm:prSet>
      <dgm:spPr/>
      <dgm:t>
        <a:bodyPr/>
        <a:lstStyle/>
        <a:p>
          <a:endParaRPr lang="en-US"/>
        </a:p>
      </dgm:t>
    </dgm:pt>
    <dgm:pt modelId="{2047C0EB-0CB1-495B-952A-353A4B5B58CD}" type="pres">
      <dgm:prSet presAssocID="{1A80A373-5FA3-425F-B138-301A3B691307}" presName="negativeSpace" presStyleCnt="0"/>
      <dgm:spPr/>
    </dgm:pt>
    <dgm:pt modelId="{CC001FD7-F8B1-47C1-A763-04B451061B0B}" type="pres">
      <dgm:prSet presAssocID="{1A80A373-5FA3-425F-B138-301A3B691307}" presName="childText" presStyleLbl="conFgAcc1" presStyleIdx="0" presStyleCnt="3">
        <dgm:presLayoutVars>
          <dgm:bulletEnabled val="1"/>
        </dgm:presLayoutVars>
      </dgm:prSet>
      <dgm:spPr>
        <a:ln>
          <a:solidFill>
            <a:schemeClr val="bg1"/>
          </a:solidFill>
        </a:ln>
      </dgm:spPr>
      <dgm:t>
        <a:bodyPr/>
        <a:lstStyle/>
        <a:p>
          <a:endParaRPr lang="en-US"/>
        </a:p>
      </dgm:t>
    </dgm:pt>
    <dgm:pt modelId="{8E599B20-3AFF-4578-B016-C76B2CC636BF}" type="pres">
      <dgm:prSet presAssocID="{A3A12338-2A1D-4F15-A78A-AFCBE17F595D}" presName="spaceBetweenRectangles" presStyleCnt="0"/>
      <dgm:spPr/>
    </dgm:pt>
    <dgm:pt modelId="{CACE6D7B-4493-43A7-8D32-438315C2BA3B}" type="pres">
      <dgm:prSet presAssocID="{4F5D433A-5CF3-494A-9FB2-3ACFA66CBAD1}" presName="parentLin" presStyleCnt="0"/>
      <dgm:spPr/>
    </dgm:pt>
    <dgm:pt modelId="{D3500033-D2EE-44B5-B445-87EB82A37218}" type="pres">
      <dgm:prSet presAssocID="{4F5D433A-5CF3-494A-9FB2-3ACFA66CBAD1}" presName="parentLeftMargin" presStyleLbl="node1" presStyleIdx="0" presStyleCnt="3"/>
      <dgm:spPr/>
      <dgm:t>
        <a:bodyPr/>
        <a:lstStyle/>
        <a:p>
          <a:endParaRPr lang="en-US"/>
        </a:p>
      </dgm:t>
    </dgm:pt>
    <dgm:pt modelId="{0C725FBA-FE5F-4A72-BD78-69DE8444BBAE}" type="pres">
      <dgm:prSet presAssocID="{4F5D433A-5CF3-494A-9FB2-3ACFA66CBAD1}" presName="parentText" presStyleLbl="node1" presStyleIdx="1" presStyleCnt="3">
        <dgm:presLayoutVars>
          <dgm:chMax val="0"/>
          <dgm:bulletEnabled val="1"/>
        </dgm:presLayoutVars>
      </dgm:prSet>
      <dgm:spPr/>
      <dgm:t>
        <a:bodyPr/>
        <a:lstStyle/>
        <a:p>
          <a:endParaRPr lang="en-US"/>
        </a:p>
      </dgm:t>
    </dgm:pt>
    <dgm:pt modelId="{A4BE99DB-B926-4F6B-B48F-B0792B3FAF21}" type="pres">
      <dgm:prSet presAssocID="{4F5D433A-5CF3-494A-9FB2-3ACFA66CBAD1}" presName="negativeSpace" presStyleCnt="0"/>
      <dgm:spPr/>
    </dgm:pt>
    <dgm:pt modelId="{5C6ECDB9-AFDD-4045-85DA-22278E638B8E}" type="pres">
      <dgm:prSet presAssocID="{4F5D433A-5CF3-494A-9FB2-3ACFA66CBAD1}" presName="childText" presStyleLbl="conFgAcc1" presStyleIdx="1" presStyleCnt="3">
        <dgm:presLayoutVars>
          <dgm:bulletEnabled val="1"/>
        </dgm:presLayoutVars>
      </dgm:prSet>
      <dgm:spPr>
        <a:ln>
          <a:solidFill>
            <a:schemeClr val="bg1"/>
          </a:solidFill>
        </a:ln>
      </dgm:spPr>
      <dgm:t>
        <a:bodyPr/>
        <a:lstStyle/>
        <a:p>
          <a:endParaRPr lang="en-US"/>
        </a:p>
      </dgm:t>
    </dgm:pt>
    <dgm:pt modelId="{39122F44-0679-41CF-80C5-C507AFF73B2F}" type="pres">
      <dgm:prSet presAssocID="{725147B2-7AF8-4606-AFA5-62E78EF7D84D}" presName="spaceBetweenRectangles" presStyleCnt="0"/>
      <dgm:spPr/>
    </dgm:pt>
    <dgm:pt modelId="{55734BD6-5498-4646-8E11-B6F7BAAA74B4}" type="pres">
      <dgm:prSet presAssocID="{68D79674-4B5B-488D-8FF6-242D58DAA3B1}" presName="parentLin" presStyleCnt="0"/>
      <dgm:spPr/>
    </dgm:pt>
    <dgm:pt modelId="{C8069B05-D078-4698-990F-7283059E6DA0}" type="pres">
      <dgm:prSet presAssocID="{68D79674-4B5B-488D-8FF6-242D58DAA3B1}" presName="parentLeftMargin" presStyleLbl="node1" presStyleIdx="1" presStyleCnt="3"/>
      <dgm:spPr/>
      <dgm:t>
        <a:bodyPr/>
        <a:lstStyle/>
        <a:p>
          <a:endParaRPr lang="en-US"/>
        </a:p>
      </dgm:t>
    </dgm:pt>
    <dgm:pt modelId="{0E3206E8-D205-4807-8601-B13B599F0C40}" type="pres">
      <dgm:prSet presAssocID="{68D79674-4B5B-488D-8FF6-242D58DAA3B1}" presName="parentText" presStyleLbl="node1" presStyleIdx="2" presStyleCnt="3">
        <dgm:presLayoutVars>
          <dgm:chMax val="0"/>
          <dgm:bulletEnabled val="1"/>
        </dgm:presLayoutVars>
      </dgm:prSet>
      <dgm:spPr/>
      <dgm:t>
        <a:bodyPr/>
        <a:lstStyle/>
        <a:p>
          <a:endParaRPr lang="en-US"/>
        </a:p>
      </dgm:t>
    </dgm:pt>
    <dgm:pt modelId="{65F44D9E-4990-4187-BED8-809CF5B53729}" type="pres">
      <dgm:prSet presAssocID="{68D79674-4B5B-488D-8FF6-242D58DAA3B1}" presName="negativeSpace" presStyleCnt="0"/>
      <dgm:spPr/>
    </dgm:pt>
    <dgm:pt modelId="{577A3ECE-32B2-4590-A912-4641AD37B493}" type="pres">
      <dgm:prSet presAssocID="{68D79674-4B5B-488D-8FF6-242D58DAA3B1}" presName="childText" presStyleLbl="conFgAcc1" presStyleIdx="2" presStyleCnt="3">
        <dgm:presLayoutVars>
          <dgm:bulletEnabled val="1"/>
        </dgm:presLayoutVars>
      </dgm:prSet>
      <dgm:spPr>
        <a:ln>
          <a:solidFill>
            <a:srgbClr val="666666"/>
          </a:solidFill>
        </a:ln>
      </dgm:spPr>
      <dgm:t>
        <a:bodyPr/>
        <a:lstStyle/>
        <a:p>
          <a:endParaRPr lang="en-US"/>
        </a:p>
      </dgm:t>
    </dgm:pt>
  </dgm:ptLst>
  <dgm:cxnLst>
    <dgm:cxn modelId="{9CB7FD05-4450-4118-AD32-A3A6603E5926}" type="presOf" srcId="{4F5D433A-5CF3-494A-9FB2-3ACFA66CBAD1}" destId="{0C725FBA-FE5F-4A72-BD78-69DE8444BBAE}" srcOrd="1" destOrd="0" presId="urn:microsoft.com/office/officeart/2005/8/layout/list1"/>
    <dgm:cxn modelId="{296E3081-8341-4F1E-A5E1-90021A62E07F}" type="presOf" srcId="{B1E85D2A-D874-4789-BE8E-7BDCA8415FBD}" destId="{B72CB325-CE26-4276-920B-ADC4E5637AE5}" srcOrd="0" destOrd="0" presId="urn:microsoft.com/office/officeart/2005/8/layout/list1"/>
    <dgm:cxn modelId="{8DDBE2FA-F3B4-4C76-9D36-8A67BF150CB3}" srcId="{B1E85D2A-D874-4789-BE8E-7BDCA8415FBD}" destId="{4F5D433A-5CF3-494A-9FB2-3ACFA66CBAD1}" srcOrd="1" destOrd="0" parTransId="{05072B45-F73C-4027-B075-7C47A54B1DD9}" sibTransId="{725147B2-7AF8-4606-AFA5-62E78EF7D84D}"/>
    <dgm:cxn modelId="{9B1BC9B3-829F-46F2-AA8B-FB7FDDFED163}" type="presOf" srcId="{68D79674-4B5B-488D-8FF6-242D58DAA3B1}" destId="{C8069B05-D078-4698-990F-7283059E6DA0}" srcOrd="0" destOrd="0" presId="urn:microsoft.com/office/officeart/2005/8/layout/list1"/>
    <dgm:cxn modelId="{54C03272-DA28-4973-B569-4A83E4AB51C5}" srcId="{B1E85D2A-D874-4789-BE8E-7BDCA8415FBD}" destId="{68D79674-4B5B-488D-8FF6-242D58DAA3B1}" srcOrd="2" destOrd="0" parTransId="{61463DD9-CA2F-40C0-985A-57A2A8857B24}" sibTransId="{0BD52CDB-7F5E-415F-A93B-D295979E55FE}"/>
    <dgm:cxn modelId="{21C069CF-AD97-4DB5-8138-DE0481C2B513}" type="presOf" srcId="{1A80A373-5FA3-425F-B138-301A3B691307}" destId="{5D1F4710-E9F5-49BD-8751-7AD508A48786}" srcOrd="0" destOrd="0" presId="urn:microsoft.com/office/officeart/2005/8/layout/list1"/>
    <dgm:cxn modelId="{DB474934-7086-461F-8CF7-2197E8E45DD8}" srcId="{B1E85D2A-D874-4789-BE8E-7BDCA8415FBD}" destId="{1A80A373-5FA3-425F-B138-301A3B691307}" srcOrd="0" destOrd="0" parTransId="{F909DA07-09C6-41B8-999A-B4FA55C646E0}" sibTransId="{A3A12338-2A1D-4F15-A78A-AFCBE17F595D}"/>
    <dgm:cxn modelId="{CE4A7166-566B-4C82-8046-D63FFD1EF9AE}" type="presOf" srcId="{4F5D433A-5CF3-494A-9FB2-3ACFA66CBAD1}" destId="{D3500033-D2EE-44B5-B445-87EB82A37218}" srcOrd="0" destOrd="0" presId="urn:microsoft.com/office/officeart/2005/8/layout/list1"/>
    <dgm:cxn modelId="{AB40ADA3-D82F-4688-BFA7-43A614184069}" type="presOf" srcId="{68D79674-4B5B-488D-8FF6-242D58DAA3B1}" destId="{0E3206E8-D205-4807-8601-B13B599F0C40}" srcOrd="1" destOrd="0" presId="urn:microsoft.com/office/officeart/2005/8/layout/list1"/>
    <dgm:cxn modelId="{B4189129-3394-4CB5-9FDB-44DF147D3279}" type="presOf" srcId="{1A80A373-5FA3-425F-B138-301A3B691307}" destId="{64EF8F90-1E85-4E03-ADC5-832EFA6CDA6E}" srcOrd="1" destOrd="0" presId="urn:microsoft.com/office/officeart/2005/8/layout/list1"/>
    <dgm:cxn modelId="{0421C6C8-4FF8-4310-A484-D0C48AA20D54}" type="presParOf" srcId="{B72CB325-CE26-4276-920B-ADC4E5637AE5}" destId="{53F5AC47-5862-4385-A4BF-A66B76BEC2A6}" srcOrd="0" destOrd="0" presId="urn:microsoft.com/office/officeart/2005/8/layout/list1"/>
    <dgm:cxn modelId="{3F5A0DE3-05C1-4086-97DA-8CA672C6EEAF}" type="presParOf" srcId="{53F5AC47-5862-4385-A4BF-A66B76BEC2A6}" destId="{5D1F4710-E9F5-49BD-8751-7AD508A48786}" srcOrd="0" destOrd="0" presId="urn:microsoft.com/office/officeart/2005/8/layout/list1"/>
    <dgm:cxn modelId="{46EC604A-06CE-4FD8-AAFB-DFDFB8604204}" type="presParOf" srcId="{53F5AC47-5862-4385-A4BF-A66B76BEC2A6}" destId="{64EF8F90-1E85-4E03-ADC5-832EFA6CDA6E}" srcOrd="1" destOrd="0" presId="urn:microsoft.com/office/officeart/2005/8/layout/list1"/>
    <dgm:cxn modelId="{67012B69-353A-4A81-9F2C-C0D9876363FA}" type="presParOf" srcId="{B72CB325-CE26-4276-920B-ADC4E5637AE5}" destId="{2047C0EB-0CB1-495B-952A-353A4B5B58CD}" srcOrd="1" destOrd="0" presId="urn:microsoft.com/office/officeart/2005/8/layout/list1"/>
    <dgm:cxn modelId="{1D54B24C-90FB-4980-8039-6B24559B5FC2}" type="presParOf" srcId="{B72CB325-CE26-4276-920B-ADC4E5637AE5}" destId="{CC001FD7-F8B1-47C1-A763-04B451061B0B}" srcOrd="2" destOrd="0" presId="urn:microsoft.com/office/officeart/2005/8/layout/list1"/>
    <dgm:cxn modelId="{248800B1-792F-4261-8DF6-7392535B1F95}" type="presParOf" srcId="{B72CB325-CE26-4276-920B-ADC4E5637AE5}" destId="{8E599B20-3AFF-4578-B016-C76B2CC636BF}" srcOrd="3" destOrd="0" presId="urn:microsoft.com/office/officeart/2005/8/layout/list1"/>
    <dgm:cxn modelId="{A414207F-FC6C-4347-AA87-21BC9988E925}" type="presParOf" srcId="{B72CB325-CE26-4276-920B-ADC4E5637AE5}" destId="{CACE6D7B-4493-43A7-8D32-438315C2BA3B}" srcOrd="4" destOrd="0" presId="urn:microsoft.com/office/officeart/2005/8/layout/list1"/>
    <dgm:cxn modelId="{CDB14964-E7A6-40E4-8E7D-45BEF8BF8CD0}" type="presParOf" srcId="{CACE6D7B-4493-43A7-8D32-438315C2BA3B}" destId="{D3500033-D2EE-44B5-B445-87EB82A37218}" srcOrd="0" destOrd="0" presId="urn:microsoft.com/office/officeart/2005/8/layout/list1"/>
    <dgm:cxn modelId="{0E5BDB57-DA93-453E-AE4A-B0E85E47D8CF}" type="presParOf" srcId="{CACE6D7B-4493-43A7-8D32-438315C2BA3B}" destId="{0C725FBA-FE5F-4A72-BD78-69DE8444BBAE}" srcOrd="1" destOrd="0" presId="urn:microsoft.com/office/officeart/2005/8/layout/list1"/>
    <dgm:cxn modelId="{17FF8A09-2774-452A-95B7-C97CE4ECE1F7}" type="presParOf" srcId="{B72CB325-CE26-4276-920B-ADC4E5637AE5}" destId="{A4BE99DB-B926-4F6B-B48F-B0792B3FAF21}" srcOrd="5" destOrd="0" presId="urn:microsoft.com/office/officeart/2005/8/layout/list1"/>
    <dgm:cxn modelId="{C49B6714-138C-4E3C-A806-6758AB10613C}" type="presParOf" srcId="{B72CB325-CE26-4276-920B-ADC4E5637AE5}" destId="{5C6ECDB9-AFDD-4045-85DA-22278E638B8E}" srcOrd="6" destOrd="0" presId="urn:microsoft.com/office/officeart/2005/8/layout/list1"/>
    <dgm:cxn modelId="{7B2008AE-7F59-4161-8756-E855A17A214F}" type="presParOf" srcId="{B72CB325-CE26-4276-920B-ADC4E5637AE5}" destId="{39122F44-0679-41CF-80C5-C507AFF73B2F}" srcOrd="7" destOrd="0" presId="urn:microsoft.com/office/officeart/2005/8/layout/list1"/>
    <dgm:cxn modelId="{98D39464-1E10-4F42-8FE5-4E0BF219F4C3}" type="presParOf" srcId="{B72CB325-CE26-4276-920B-ADC4E5637AE5}" destId="{55734BD6-5498-4646-8E11-B6F7BAAA74B4}" srcOrd="8" destOrd="0" presId="urn:microsoft.com/office/officeart/2005/8/layout/list1"/>
    <dgm:cxn modelId="{5A4535D2-6A5C-4829-919E-B8117333C49F}" type="presParOf" srcId="{55734BD6-5498-4646-8E11-B6F7BAAA74B4}" destId="{C8069B05-D078-4698-990F-7283059E6DA0}" srcOrd="0" destOrd="0" presId="urn:microsoft.com/office/officeart/2005/8/layout/list1"/>
    <dgm:cxn modelId="{DC248DE9-B53B-4FB0-9663-198E86FFE13A}" type="presParOf" srcId="{55734BD6-5498-4646-8E11-B6F7BAAA74B4}" destId="{0E3206E8-D205-4807-8601-B13B599F0C40}" srcOrd="1" destOrd="0" presId="urn:microsoft.com/office/officeart/2005/8/layout/list1"/>
    <dgm:cxn modelId="{EAE423BF-1A8D-4A93-A78C-06932B833D05}" type="presParOf" srcId="{B72CB325-CE26-4276-920B-ADC4E5637AE5}" destId="{65F44D9E-4990-4187-BED8-809CF5B53729}" srcOrd="9" destOrd="0" presId="urn:microsoft.com/office/officeart/2005/8/layout/list1"/>
    <dgm:cxn modelId="{E6B8A3DC-F41B-4B3D-A0AD-F7AAB259238E}" type="presParOf" srcId="{B72CB325-CE26-4276-920B-ADC4E5637AE5}" destId="{577A3ECE-32B2-4590-A912-4641AD37B493}"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1E85D2A-D874-4789-BE8E-7BDCA8415FB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1A80A373-5FA3-425F-B138-301A3B691307}">
      <dgm:prSet phldrT="[Text]"/>
      <dgm:spPr>
        <a:solidFill>
          <a:schemeClr val="bg1"/>
        </a:solidFill>
      </dgm:spPr>
      <dgm:t>
        <a:bodyPr/>
        <a:lstStyle/>
        <a:p>
          <a:r>
            <a:rPr lang="en-US" dirty="0" smtClean="0"/>
            <a:t>Governor</a:t>
          </a:r>
          <a:endParaRPr lang="en-US" dirty="0"/>
        </a:p>
      </dgm:t>
    </dgm:pt>
    <dgm:pt modelId="{F909DA07-09C6-41B8-999A-B4FA55C646E0}" type="parTrans" cxnId="{DB474934-7086-461F-8CF7-2197E8E45DD8}">
      <dgm:prSet/>
      <dgm:spPr/>
      <dgm:t>
        <a:bodyPr/>
        <a:lstStyle/>
        <a:p>
          <a:endParaRPr lang="en-US"/>
        </a:p>
      </dgm:t>
    </dgm:pt>
    <dgm:pt modelId="{A3A12338-2A1D-4F15-A78A-AFCBE17F595D}" type="sibTrans" cxnId="{DB474934-7086-461F-8CF7-2197E8E45DD8}">
      <dgm:prSet/>
      <dgm:spPr/>
      <dgm:t>
        <a:bodyPr/>
        <a:lstStyle/>
        <a:p>
          <a:endParaRPr lang="en-US"/>
        </a:p>
      </dgm:t>
    </dgm:pt>
    <dgm:pt modelId="{4F5D433A-5CF3-494A-9FB2-3ACFA66CBAD1}">
      <dgm:prSet phldrT="[Text]"/>
      <dgm:spPr>
        <a:solidFill>
          <a:srgbClr val="666666"/>
        </a:solidFill>
        <a:ln>
          <a:solidFill>
            <a:schemeClr val="bg1"/>
          </a:solidFill>
        </a:ln>
      </dgm:spPr>
      <dgm:t>
        <a:bodyPr/>
        <a:lstStyle/>
        <a:p>
          <a:r>
            <a:rPr lang="en-US" dirty="0" smtClean="0"/>
            <a:t>Statute (what to do)</a:t>
          </a:r>
          <a:endParaRPr lang="en-US" dirty="0"/>
        </a:p>
      </dgm:t>
    </dgm:pt>
    <dgm:pt modelId="{05072B45-F73C-4027-B075-7C47A54B1DD9}" type="parTrans" cxnId="{8DDBE2FA-F3B4-4C76-9D36-8A67BF150CB3}">
      <dgm:prSet/>
      <dgm:spPr/>
      <dgm:t>
        <a:bodyPr/>
        <a:lstStyle/>
        <a:p>
          <a:endParaRPr lang="en-US"/>
        </a:p>
      </dgm:t>
    </dgm:pt>
    <dgm:pt modelId="{725147B2-7AF8-4606-AFA5-62E78EF7D84D}" type="sibTrans" cxnId="{8DDBE2FA-F3B4-4C76-9D36-8A67BF150CB3}">
      <dgm:prSet/>
      <dgm:spPr/>
      <dgm:t>
        <a:bodyPr/>
        <a:lstStyle/>
        <a:p>
          <a:endParaRPr lang="en-US"/>
        </a:p>
      </dgm:t>
    </dgm:pt>
    <dgm:pt modelId="{68D79674-4B5B-488D-8FF6-242D58DAA3B1}">
      <dgm:prSet phldrT="[Text]"/>
      <dgm:spPr>
        <a:solidFill>
          <a:srgbClr val="666666"/>
        </a:solidFill>
      </dgm:spPr>
      <dgm:t>
        <a:bodyPr/>
        <a:lstStyle/>
        <a:p>
          <a:r>
            <a:rPr lang="en-US" dirty="0" smtClean="0"/>
            <a:t>Rules (how to do it)</a:t>
          </a:r>
          <a:endParaRPr lang="en-US" dirty="0"/>
        </a:p>
      </dgm:t>
    </dgm:pt>
    <dgm:pt modelId="{61463DD9-CA2F-40C0-985A-57A2A8857B24}" type="parTrans" cxnId="{54C03272-DA28-4973-B569-4A83E4AB51C5}">
      <dgm:prSet/>
      <dgm:spPr/>
      <dgm:t>
        <a:bodyPr/>
        <a:lstStyle/>
        <a:p>
          <a:endParaRPr lang="en-US"/>
        </a:p>
      </dgm:t>
    </dgm:pt>
    <dgm:pt modelId="{0BD52CDB-7F5E-415F-A93B-D295979E55FE}" type="sibTrans" cxnId="{54C03272-DA28-4973-B569-4A83E4AB51C5}">
      <dgm:prSet/>
      <dgm:spPr/>
      <dgm:t>
        <a:bodyPr/>
        <a:lstStyle/>
        <a:p>
          <a:endParaRPr lang="en-US"/>
        </a:p>
      </dgm:t>
    </dgm:pt>
    <dgm:pt modelId="{B72CB325-CE26-4276-920B-ADC4E5637AE5}" type="pres">
      <dgm:prSet presAssocID="{B1E85D2A-D874-4789-BE8E-7BDCA8415FBD}" presName="linear" presStyleCnt="0">
        <dgm:presLayoutVars>
          <dgm:dir/>
          <dgm:animLvl val="lvl"/>
          <dgm:resizeHandles val="exact"/>
        </dgm:presLayoutVars>
      </dgm:prSet>
      <dgm:spPr/>
      <dgm:t>
        <a:bodyPr/>
        <a:lstStyle/>
        <a:p>
          <a:endParaRPr lang="en-US"/>
        </a:p>
      </dgm:t>
    </dgm:pt>
    <dgm:pt modelId="{53F5AC47-5862-4385-A4BF-A66B76BEC2A6}" type="pres">
      <dgm:prSet presAssocID="{1A80A373-5FA3-425F-B138-301A3B691307}" presName="parentLin" presStyleCnt="0"/>
      <dgm:spPr/>
    </dgm:pt>
    <dgm:pt modelId="{5D1F4710-E9F5-49BD-8751-7AD508A48786}" type="pres">
      <dgm:prSet presAssocID="{1A80A373-5FA3-425F-B138-301A3B691307}" presName="parentLeftMargin" presStyleLbl="node1" presStyleIdx="0" presStyleCnt="3"/>
      <dgm:spPr/>
      <dgm:t>
        <a:bodyPr/>
        <a:lstStyle/>
        <a:p>
          <a:endParaRPr lang="en-US"/>
        </a:p>
      </dgm:t>
    </dgm:pt>
    <dgm:pt modelId="{64EF8F90-1E85-4E03-ADC5-832EFA6CDA6E}" type="pres">
      <dgm:prSet presAssocID="{1A80A373-5FA3-425F-B138-301A3B691307}" presName="parentText" presStyleLbl="node1" presStyleIdx="0" presStyleCnt="3">
        <dgm:presLayoutVars>
          <dgm:chMax val="0"/>
          <dgm:bulletEnabled val="1"/>
        </dgm:presLayoutVars>
      </dgm:prSet>
      <dgm:spPr/>
      <dgm:t>
        <a:bodyPr/>
        <a:lstStyle/>
        <a:p>
          <a:endParaRPr lang="en-US"/>
        </a:p>
      </dgm:t>
    </dgm:pt>
    <dgm:pt modelId="{2047C0EB-0CB1-495B-952A-353A4B5B58CD}" type="pres">
      <dgm:prSet presAssocID="{1A80A373-5FA3-425F-B138-301A3B691307}" presName="negativeSpace" presStyleCnt="0"/>
      <dgm:spPr/>
    </dgm:pt>
    <dgm:pt modelId="{CC001FD7-F8B1-47C1-A763-04B451061B0B}" type="pres">
      <dgm:prSet presAssocID="{1A80A373-5FA3-425F-B138-301A3B691307}" presName="childText" presStyleLbl="conFgAcc1" presStyleIdx="0" presStyleCnt="3">
        <dgm:presLayoutVars>
          <dgm:bulletEnabled val="1"/>
        </dgm:presLayoutVars>
      </dgm:prSet>
      <dgm:spPr>
        <a:ln>
          <a:solidFill>
            <a:schemeClr val="bg1"/>
          </a:solidFill>
        </a:ln>
      </dgm:spPr>
      <dgm:t>
        <a:bodyPr/>
        <a:lstStyle/>
        <a:p>
          <a:endParaRPr lang="en-US"/>
        </a:p>
      </dgm:t>
    </dgm:pt>
    <dgm:pt modelId="{8E599B20-3AFF-4578-B016-C76B2CC636BF}" type="pres">
      <dgm:prSet presAssocID="{A3A12338-2A1D-4F15-A78A-AFCBE17F595D}" presName="spaceBetweenRectangles" presStyleCnt="0"/>
      <dgm:spPr/>
    </dgm:pt>
    <dgm:pt modelId="{CACE6D7B-4493-43A7-8D32-438315C2BA3B}" type="pres">
      <dgm:prSet presAssocID="{4F5D433A-5CF3-494A-9FB2-3ACFA66CBAD1}" presName="parentLin" presStyleCnt="0"/>
      <dgm:spPr/>
    </dgm:pt>
    <dgm:pt modelId="{D3500033-D2EE-44B5-B445-87EB82A37218}" type="pres">
      <dgm:prSet presAssocID="{4F5D433A-5CF3-494A-9FB2-3ACFA66CBAD1}" presName="parentLeftMargin" presStyleLbl="node1" presStyleIdx="0" presStyleCnt="3"/>
      <dgm:spPr/>
      <dgm:t>
        <a:bodyPr/>
        <a:lstStyle/>
        <a:p>
          <a:endParaRPr lang="en-US"/>
        </a:p>
      </dgm:t>
    </dgm:pt>
    <dgm:pt modelId="{0C725FBA-FE5F-4A72-BD78-69DE8444BBAE}" type="pres">
      <dgm:prSet presAssocID="{4F5D433A-5CF3-494A-9FB2-3ACFA66CBAD1}" presName="parentText" presStyleLbl="node1" presStyleIdx="1" presStyleCnt="3">
        <dgm:presLayoutVars>
          <dgm:chMax val="0"/>
          <dgm:bulletEnabled val="1"/>
        </dgm:presLayoutVars>
      </dgm:prSet>
      <dgm:spPr/>
      <dgm:t>
        <a:bodyPr/>
        <a:lstStyle/>
        <a:p>
          <a:endParaRPr lang="en-US"/>
        </a:p>
      </dgm:t>
    </dgm:pt>
    <dgm:pt modelId="{A4BE99DB-B926-4F6B-B48F-B0792B3FAF21}" type="pres">
      <dgm:prSet presAssocID="{4F5D433A-5CF3-494A-9FB2-3ACFA66CBAD1}" presName="negativeSpace" presStyleCnt="0"/>
      <dgm:spPr/>
    </dgm:pt>
    <dgm:pt modelId="{5C6ECDB9-AFDD-4045-85DA-22278E638B8E}" type="pres">
      <dgm:prSet presAssocID="{4F5D433A-5CF3-494A-9FB2-3ACFA66CBAD1}" presName="childText" presStyleLbl="conFgAcc1" presStyleIdx="1" presStyleCnt="3">
        <dgm:presLayoutVars>
          <dgm:bulletEnabled val="1"/>
        </dgm:presLayoutVars>
      </dgm:prSet>
      <dgm:spPr>
        <a:ln>
          <a:solidFill>
            <a:srgbClr val="666666"/>
          </a:solidFill>
        </a:ln>
      </dgm:spPr>
      <dgm:t>
        <a:bodyPr/>
        <a:lstStyle/>
        <a:p>
          <a:endParaRPr lang="en-US"/>
        </a:p>
      </dgm:t>
    </dgm:pt>
    <dgm:pt modelId="{39122F44-0679-41CF-80C5-C507AFF73B2F}" type="pres">
      <dgm:prSet presAssocID="{725147B2-7AF8-4606-AFA5-62E78EF7D84D}" presName="spaceBetweenRectangles" presStyleCnt="0"/>
      <dgm:spPr/>
    </dgm:pt>
    <dgm:pt modelId="{55734BD6-5498-4646-8E11-B6F7BAAA74B4}" type="pres">
      <dgm:prSet presAssocID="{68D79674-4B5B-488D-8FF6-242D58DAA3B1}" presName="parentLin" presStyleCnt="0"/>
      <dgm:spPr/>
    </dgm:pt>
    <dgm:pt modelId="{C8069B05-D078-4698-990F-7283059E6DA0}" type="pres">
      <dgm:prSet presAssocID="{68D79674-4B5B-488D-8FF6-242D58DAA3B1}" presName="parentLeftMargin" presStyleLbl="node1" presStyleIdx="1" presStyleCnt="3"/>
      <dgm:spPr/>
      <dgm:t>
        <a:bodyPr/>
        <a:lstStyle/>
        <a:p>
          <a:endParaRPr lang="en-US"/>
        </a:p>
      </dgm:t>
    </dgm:pt>
    <dgm:pt modelId="{0E3206E8-D205-4807-8601-B13B599F0C40}" type="pres">
      <dgm:prSet presAssocID="{68D79674-4B5B-488D-8FF6-242D58DAA3B1}" presName="parentText" presStyleLbl="node1" presStyleIdx="2" presStyleCnt="3">
        <dgm:presLayoutVars>
          <dgm:chMax val="0"/>
          <dgm:bulletEnabled val="1"/>
        </dgm:presLayoutVars>
      </dgm:prSet>
      <dgm:spPr/>
      <dgm:t>
        <a:bodyPr/>
        <a:lstStyle/>
        <a:p>
          <a:endParaRPr lang="en-US"/>
        </a:p>
      </dgm:t>
    </dgm:pt>
    <dgm:pt modelId="{65F44D9E-4990-4187-BED8-809CF5B53729}" type="pres">
      <dgm:prSet presAssocID="{68D79674-4B5B-488D-8FF6-242D58DAA3B1}" presName="negativeSpace" presStyleCnt="0"/>
      <dgm:spPr/>
    </dgm:pt>
    <dgm:pt modelId="{577A3ECE-32B2-4590-A912-4641AD37B493}" type="pres">
      <dgm:prSet presAssocID="{68D79674-4B5B-488D-8FF6-242D58DAA3B1}" presName="childText" presStyleLbl="conFgAcc1" presStyleIdx="2" presStyleCnt="3">
        <dgm:presLayoutVars>
          <dgm:bulletEnabled val="1"/>
        </dgm:presLayoutVars>
      </dgm:prSet>
      <dgm:spPr>
        <a:ln>
          <a:solidFill>
            <a:srgbClr val="666666"/>
          </a:solidFill>
        </a:ln>
      </dgm:spPr>
      <dgm:t>
        <a:bodyPr/>
        <a:lstStyle/>
        <a:p>
          <a:endParaRPr lang="en-US"/>
        </a:p>
      </dgm:t>
    </dgm:pt>
  </dgm:ptLst>
  <dgm:cxnLst>
    <dgm:cxn modelId="{5665936E-52B7-4689-BC34-9D198D3B48BC}" type="presOf" srcId="{4F5D433A-5CF3-494A-9FB2-3ACFA66CBAD1}" destId="{0C725FBA-FE5F-4A72-BD78-69DE8444BBAE}" srcOrd="1" destOrd="0" presId="urn:microsoft.com/office/officeart/2005/8/layout/list1"/>
    <dgm:cxn modelId="{9DC7812E-712E-42DD-9629-1904B04EFDA8}" type="presOf" srcId="{4F5D433A-5CF3-494A-9FB2-3ACFA66CBAD1}" destId="{D3500033-D2EE-44B5-B445-87EB82A37218}" srcOrd="0" destOrd="0" presId="urn:microsoft.com/office/officeart/2005/8/layout/list1"/>
    <dgm:cxn modelId="{8DDBE2FA-F3B4-4C76-9D36-8A67BF150CB3}" srcId="{B1E85D2A-D874-4789-BE8E-7BDCA8415FBD}" destId="{4F5D433A-5CF3-494A-9FB2-3ACFA66CBAD1}" srcOrd="1" destOrd="0" parTransId="{05072B45-F73C-4027-B075-7C47A54B1DD9}" sibTransId="{725147B2-7AF8-4606-AFA5-62E78EF7D84D}"/>
    <dgm:cxn modelId="{8F4F256B-5966-48C0-B367-60ED284205D9}" type="presOf" srcId="{68D79674-4B5B-488D-8FF6-242D58DAA3B1}" destId="{0E3206E8-D205-4807-8601-B13B599F0C40}" srcOrd="1" destOrd="0" presId="urn:microsoft.com/office/officeart/2005/8/layout/list1"/>
    <dgm:cxn modelId="{F73A7063-5E44-4195-93BB-EF62F07B3049}" type="presOf" srcId="{1A80A373-5FA3-425F-B138-301A3B691307}" destId="{64EF8F90-1E85-4E03-ADC5-832EFA6CDA6E}" srcOrd="1" destOrd="0" presId="urn:microsoft.com/office/officeart/2005/8/layout/list1"/>
    <dgm:cxn modelId="{54C03272-DA28-4973-B569-4A83E4AB51C5}" srcId="{B1E85D2A-D874-4789-BE8E-7BDCA8415FBD}" destId="{68D79674-4B5B-488D-8FF6-242D58DAA3B1}" srcOrd="2" destOrd="0" parTransId="{61463DD9-CA2F-40C0-985A-57A2A8857B24}" sibTransId="{0BD52CDB-7F5E-415F-A93B-D295979E55FE}"/>
    <dgm:cxn modelId="{DB474934-7086-461F-8CF7-2197E8E45DD8}" srcId="{B1E85D2A-D874-4789-BE8E-7BDCA8415FBD}" destId="{1A80A373-5FA3-425F-B138-301A3B691307}" srcOrd="0" destOrd="0" parTransId="{F909DA07-09C6-41B8-999A-B4FA55C646E0}" sibTransId="{A3A12338-2A1D-4F15-A78A-AFCBE17F595D}"/>
    <dgm:cxn modelId="{814FC23D-1392-4B4E-9860-087F443CF9B3}" type="presOf" srcId="{1A80A373-5FA3-425F-B138-301A3B691307}" destId="{5D1F4710-E9F5-49BD-8751-7AD508A48786}" srcOrd="0" destOrd="0" presId="urn:microsoft.com/office/officeart/2005/8/layout/list1"/>
    <dgm:cxn modelId="{AD95BC7D-DA0A-4D5E-8A5B-3C3188EC9708}" type="presOf" srcId="{B1E85D2A-D874-4789-BE8E-7BDCA8415FBD}" destId="{B72CB325-CE26-4276-920B-ADC4E5637AE5}" srcOrd="0" destOrd="0" presId="urn:microsoft.com/office/officeart/2005/8/layout/list1"/>
    <dgm:cxn modelId="{AED749CA-6EDE-4B89-ACAE-6C6F676A5A06}" type="presOf" srcId="{68D79674-4B5B-488D-8FF6-242D58DAA3B1}" destId="{C8069B05-D078-4698-990F-7283059E6DA0}" srcOrd="0" destOrd="0" presId="urn:microsoft.com/office/officeart/2005/8/layout/list1"/>
    <dgm:cxn modelId="{4D7F785B-465F-4C60-9565-19B1B4D33F1B}" type="presParOf" srcId="{B72CB325-CE26-4276-920B-ADC4E5637AE5}" destId="{53F5AC47-5862-4385-A4BF-A66B76BEC2A6}" srcOrd="0" destOrd="0" presId="urn:microsoft.com/office/officeart/2005/8/layout/list1"/>
    <dgm:cxn modelId="{2188118D-17F7-45E7-9EDF-7D21C2CCD02C}" type="presParOf" srcId="{53F5AC47-5862-4385-A4BF-A66B76BEC2A6}" destId="{5D1F4710-E9F5-49BD-8751-7AD508A48786}" srcOrd="0" destOrd="0" presId="urn:microsoft.com/office/officeart/2005/8/layout/list1"/>
    <dgm:cxn modelId="{980083EF-EAFA-45BA-A5A7-7A19BEF090C7}" type="presParOf" srcId="{53F5AC47-5862-4385-A4BF-A66B76BEC2A6}" destId="{64EF8F90-1E85-4E03-ADC5-832EFA6CDA6E}" srcOrd="1" destOrd="0" presId="urn:microsoft.com/office/officeart/2005/8/layout/list1"/>
    <dgm:cxn modelId="{1A4A63CB-DA1E-40A4-A346-1F18485BE88C}" type="presParOf" srcId="{B72CB325-CE26-4276-920B-ADC4E5637AE5}" destId="{2047C0EB-0CB1-495B-952A-353A4B5B58CD}" srcOrd="1" destOrd="0" presId="urn:microsoft.com/office/officeart/2005/8/layout/list1"/>
    <dgm:cxn modelId="{7DDA43F7-94CE-4FAF-9D33-503B0360B78A}" type="presParOf" srcId="{B72CB325-CE26-4276-920B-ADC4E5637AE5}" destId="{CC001FD7-F8B1-47C1-A763-04B451061B0B}" srcOrd="2" destOrd="0" presId="urn:microsoft.com/office/officeart/2005/8/layout/list1"/>
    <dgm:cxn modelId="{988B863A-2A6B-4970-8422-B21D1A27AF9F}" type="presParOf" srcId="{B72CB325-CE26-4276-920B-ADC4E5637AE5}" destId="{8E599B20-3AFF-4578-B016-C76B2CC636BF}" srcOrd="3" destOrd="0" presId="urn:microsoft.com/office/officeart/2005/8/layout/list1"/>
    <dgm:cxn modelId="{57D31098-6871-4831-B2CA-B703CAC70355}" type="presParOf" srcId="{B72CB325-CE26-4276-920B-ADC4E5637AE5}" destId="{CACE6D7B-4493-43A7-8D32-438315C2BA3B}" srcOrd="4" destOrd="0" presId="urn:microsoft.com/office/officeart/2005/8/layout/list1"/>
    <dgm:cxn modelId="{E851F561-1B42-46AF-AECF-21105AD0F9FF}" type="presParOf" srcId="{CACE6D7B-4493-43A7-8D32-438315C2BA3B}" destId="{D3500033-D2EE-44B5-B445-87EB82A37218}" srcOrd="0" destOrd="0" presId="urn:microsoft.com/office/officeart/2005/8/layout/list1"/>
    <dgm:cxn modelId="{7D7FBF79-F0FB-46B6-8D24-EA7E4B63211F}" type="presParOf" srcId="{CACE6D7B-4493-43A7-8D32-438315C2BA3B}" destId="{0C725FBA-FE5F-4A72-BD78-69DE8444BBAE}" srcOrd="1" destOrd="0" presId="urn:microsoft.com/office/officeart/2005/8/layout/list1"/>
    <dgm:cxn modelId="{4C834B5D-2BBD-4558-9FA9-E50DB488428B}" type="presParOf" srcId="{B72CB325-CE26-4276-920B-ADC4E5637AE5}" destId="{A4BE99DB-B926-4F6B-B48F-B0792B3FAF21}" srcOrd="5" destOrd="0" presId="urn:microsoft.com/office/officeart/2005/8/layout/list1"/>
    <dgm:cxn modelId="{76351E47-0670-4ACF-9140-A50AB1168D4A}" type="presParOf" srcId="{B72CB325-CE26-4276-920B-ADC4E5637AE5}" destId="{5C6ECDB9-AFDD-4045-85DA-22278E638B8E}" srcOrd="6" destOrd="0" presId="urn:microsoft.com/office/officeart/2005/8/layout/list1"/>
    <dgm:cxn modelId="{D9B065F1-D161-4628-9637-5AF157261858}" type="presParOf" srcId="{B72CB325-CE26-4276-920B-ADC4E5637AE5}" destId="{39122F44-0679-41CF-80C5-C507AFF73B2F}" srcOrd="7" destOrd="0" presId="urn:microsoft.com/office/officeart/2005/8/layout/list1"/>
    <dgm:cxn modelId="{3D9D52A9-9D35-48F6-ABFB-5BDB54D343EB}" type="presParOf" srcId="{B72CB325-CE26-4276-920B-ADC4E5637AE5}" destId="{55734BD6-5498-4646-8E11-B6F7BAAA74B4}" srcOrd="8" destOrd="0" presId="urn:microsoft.com/office/officeart/2005/8/layout/list1"/>
    <dgm:cxn modelId="{FE7DCAD4-11EB-4CEA-8BA5-ED1C372B3134}" type="presParOf" srcId="{55734BD6-5498-4646-8E11-B6F7BAAA74B4}" destId="{C8069B05-D078-4698-990F-7283059E6DA0}" srcOrd="0" destOrd="0" presId="urn:microsoft.com/office/officeart/2005/8/layout/list1"/>
    <dgm:cxn modelId="{DDDAC100-1230-469C-A047-6C7510918993}" type="presParOf" srcId="{55734BD6-5498-4646-8E11-B6F7BAAA74B4}" destId="{0E3206E8-D205-4807-8601-B13B599F0C40}" srcOrd="1" destOrd="0" presId="urn:microsoft.com/office/officeart/2005/8/layout/list1"/>
    <dgm:cxn modelId="{4A2DE8A2-7467-45FE-89E0-05233EE353F7}" type="presParOf" srcId="{B72CB325-CE26-4276-920B-ADC4E5637AE5}" destId="{65F44D9E-4990-4187-BED8-809CF5B53729}" srcOrd="9" destOrd="0" presId="urn:microsoft.com/office/officeart/2005/8/layout/list1"/>
    <dgm:cxn modelId="{0905B478-074D-4D62-8219-A52903BE232C}" type="presParOf" srcId="{B72CB325-CE26-4276-920B-ADC4E5637AE5}" destId="{577A3ECE-32B2-4590-A912-4641AD37B493}"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001FD7-F8B1-47C1-A763-04B451061B0B}">
      <dsp:nvSpPr>
        <dsp:cNvPr id="0" name=""/>
        <dsp:cNvSpPr/>
      </dsp:nvSpPr>
      <dsp:spPr>
        <a:xfrm>
          <a:off x="0" y="543261"/>
          <a:ext cx="8229600" cy="856800"/>
        </a:xfrm>
        <a:prstGeom prst="rect">
          <a:avLst/>
        </a:prstGeom>
        <a:solidFill>
          <a:schemeClr val="lt1">
            <a:alpha val="90000"/>
            <a:hueOff val="0"/>
            <a:satOff val="0"/>
            <a:lumOff val="0"/>
            <a:alphaOff val="0"/>
          </a:schemeClr>
        </a:solidFill>
        <a:ln w="25400" cap="flat" cmpd="sng" algn="ctr">
          <a:solidFill>
            <a:srgbClr val="666666"/>
          </a:solidFill>
          <a:prstDash val="solid"/>
        </a:ln>
        <a:effectLst/>
      </dsp:spPr>
      <dsp:style>
        <a:lnRef idx="2">
          <a:scrgbClr r="0" g="0" b="0"/>
        </a:lnRef>
        <a:fillRef idx="1">
          <a:scrgbClr r="0" g="0" b="0"/>
        </a:fillRef>
        <a:effectRef idx="0">
          <a:scrgbClr r="0" g="0" b="0"/>
        </a:effectRef>
        <a:fontRef idx="minor"/>
      </dsp:style>
    </dsp:sp>
    <dsp:sp modelId="{64EF8F90-1E85-4E03-ADC5-832EFA6CDA6E}">
      <dsp:nvSpPr>
        <dsp:cNvPr id="0" name=""/>
        <dsp:cNvSpPr/>
      </dsp:nvSpPr>
      <dsp:spPr>
        <a:xfrm>
          <a:off x="411480" y="41421"/>
          <a:ext cx="5760720" cy="1003680"/>
        </a:xfrm>
        <a:prstGeom prst="roundRect">
          <a:avLst/>
        </a:prstGeom>
        <a:solidFill>
          <a:srgbClr val="666666"/>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511300">
            <a:lnSpc>
              <a:spcPct val="90000"/>
            </a:lnSpc>
            <a:spcBef>
              <a:spcPct val="0"/>
            </a:spcBef>
            <a:spcAft>
              <a:spcPct val="35000"/>
            </a:spcAft>
          </a:pPr>
          <a:r>
            <a:rPr lang="en-US" sz="3400" kern="1200" dirty="0" smtClean="0"/>
            <a:t>Governor</a:t>
          </a:r>
          <a:endParaRPr lang="en-US" sz="3400" kern="1200" dirty="0"/>
        </a:p>
      </dsp:txBody>
      <dsp:txXfrm>
        <a:off x="460476" y="90417"/>
        <a:ext cx="5662728" cy="905688"/>
      </dsp:txXfrm>
    </dsp:sp>
    <dsp:sp modelId="{5C6ECDB9-AFDD-4045-85DA-22278E638B8E}">
      <dsp:nvSpPr>
        <dsp:cNvPr id="0" name=""/>
        <dsp:cNvSpPr/>
      </dsp:nvSpPr>
      <dsp:spPr>
        <a:xfrm>
          <a:off x="0" y="2085501"/>
          <a:ext cx="8229600" cy="856800"/>
        </a:xfrm>
        <a:prstGeom prst="rect">
          <a:avLst/>
        </a:prstGeom>
        <a:solidFill>
          <a:schemeClr val="lt1">
            <a:alpha val="90000"/>
            <a:hueOff val="0"/>
            <a:satOff val="0"/>
            <a:lumOff val="0"/>
            <a:alphaOff val="0"/>
          </a:schemeClr>
        </a:solidFill>
        <a:ln w="25400" cap="flat" cmpd="sng" algn="ctr">
          <a:solidFill>
            <a:srgbClr val="666666"/>
          </a:solidFill>
          <a:prstDash val="solid"/>
        </a:ln>
        <a:effectLst/>
      </dsp:spPr>
      <dsp:style>
        <a:lnRef idx="2">
          <a:scrgbClr r="0" g="0" b="0"/>
        </a:lnRef>
        <a:fillRef idx="1">
          <a:scrgbClr r="0" g="0" b="0"/>
        </a:fillRef>
        <a:effectRef idx="0">
          <a:scrgbClr r="0" g="0" b="0"/>
        </a:effectRef>
        <a:fontRef idx="minor"/>
      </dsp:style>
    </dsp:sp>
    <dsp:sp modelId="{0C725FBA-FE5F-4A72-BD78-69DE8444BBAE}">
      <dsp:nvSpPr>
        <dsp:cNvPr id="0" name=""/>
        <dsp:cNvSpPr/>
      </dsp:nvSpPr>
      <dsp:spPr>
        <a:xfrm>
          <a:off x="411480" y="1583661"/>
          <a:ext cx="5760720" cy="1003680"/>
        </a:xfrm>
        <a:prstGeom prst="roundRect">
          <a:avLst/>
        </a:prstGeom>
        <a:solidFill>
          <a:srgbClr val="666666"/>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511300">
            <a:lnSpc>
              <a:spcPct val="90000"/>
            </a:lnSpc>
            <a:spcBef>
              <a:spcPct val="0"/>
            </a:spcBef>
            <a:spcAft>
              <a:spcPct val="35000"/>
            </a:spcAft>
          </a:pPr>
          <a:r>
            <a:rPr lang="en-US" sz="3400" kern="1200" dirty="0" smtClean="0"/>
            <a:t>RLD Superintendent</a:t>
          </a:r>
          <a:endParaRPr lang="en-US" sz="3400" kern="1200" dirty="0"/>
        </a:p>
      </dsp:txBody>
      <dsp:txXfrm>
        <a:off x="460476" y="1632657"/>
        <a:ext cx="5662728" cy="905688"/>
      </dsp:txXfrm>
    </dsp:sp>
    <dsp:sp modelId="{577A3ECE-32B2-4590-A912-4641AD37B493}">
      <dsp:nvSpPr>
        <dsp:cNvPr id="0" name=""/>
        <dsp:cNvSpPr/>
      </dsp:nvSpPr>
      <dsp:spPr>
        <a:xfrm>
          <a:off x="0" y="3627741"/>
          <a:ext cx="8229600" cy="856800"/>
        </a:xfrm>
        <a:prstGeom prst="rect">
          <a:avLst/>
        </a:prstGeom>
        <a:solidFill>
          <a:schemeClr val="lt1">
            <a:alpha val="90000"/>
            <a:hueOff val="0"/>
            <a:satOff val="0"/>
            <a:lumOff val="0"/>
            <a:alphaOff val="0"/>
          </a:schemeClr>
        </a:solidFill>
        <a:ln w="25400" cap="flat" cmpd="sng" algn="ctr">
          <a:solidFill>
            <a:srgbClr val="666666"/>
          </a:solidFill>
          <a:prstDash val="solid"/>
        </a:ln>
        <a:effectLst/>
      </dsp:spPr>
      <dsp:style>
        <a:lnRef idx="2">
          <a:scrgbClr r="0" g="0" b="0"/>
        </a:lnRef>
        <a:fillRef idx="1">
          <a:scrgbClr r="0" g="0" b="0"/>
        </a:fillRef>
        <a:effectRef idx="0">
          <a:scrgbClr r="0" g="0" b="0"/>
        </a:effectRef>
        <a:fontRef idx="minor"/>
      </dsp:style>
    </dsp:sp>
    <dsp:sp modelId="{0E3206E8-D205-4807-8601-B13B599F0C40}">
      <dsp:nvSpPr>
        <dsp:cNvPr id="0" name=""/>
        <dsp:cNvSpPr/>
      </dsp:nvSpPr>
      <dsp:spPr>
        <a:xfrm>
          <a:off x="411480" y="3125901"/>
          <a:ext cx="5760720" cy="1003680"/>
        </a:xfrm>
        <a:prstGeom prst="roundRect">
          <a:avLst/>
        </a:prstGeom>
        <a:solidFill>
          <a:srgbClr val="666666"/>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511300">
            <a:lnSpc>
              <a:spcPct val="90000"/>
            </a:lnSpc>
            <a:spcBef>
              <a:spcPct val="0"/>
            </a:spcBef>
            <a:spcAft>
              <a:spcPct val="35000"/>
            </a:spcAft>
          </a:pPr>
          <a:r>
            <a:rPr lang="en-US" sz="3400" kern="1200" dirty="0" err="1" smtClean="0"/>
            <a:t>AGD</a:t>
          </a:r>
          <a:r>
            <a:rPr lang="en-US" sz="3400" kern="1200" dirty="0" smtClean="0"/>
            <a:t> Director</a:t>
          </a:r>
          <a:endParaRPr lang="en-US" sz="3400" kern="1200" dirty="0"/>
        </a:p>
      </dsp:txBody>
      <dsp:txXfrm>
        <a:off x="460476" y="3174897"/>
        <a:ext cx="5662728" cy="9056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001FD7-F8B1-47C1-A763-04B451061B0B}">
      <dsp:nvSpPr>
        <dsp:cNvPr id="0" name=""/>
        <dsp:cNvSpPr/>
      </dsp:nvSpPr>
      <dsp:spPr>
        <a:xfrm>
          <a:off x="0" y="543261"/>
          <a:ext cx="8229600" cy="856800"/>
        </a:xfrm>
        <a:prstGeom prst="rect">
          <a:avLst/>
        </a:prstGeom>
        <a:solidFill>
          <a:schemeClr val="lt1">
            <a:alpha val="90000"/>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64EF8F90-1E85-4E03-ADC5-832EFA6CDA6E}">
      <dsp:nvSpPr>
        <dsp:cNvPr id="0" name=""/>
        <dsp:cNvSpPr/>
      </dsp:nvSpPr>
      <dsp:spPr>
        <a:xfrm>
          <a:off x="411480" y="41421"/>
          <a:ext cx="5760720" cy="1003680"/>
        </a:xfrm>
        <a:prstGeom prst="roundRect">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511300">
            <a:lnSpc>
              <a:spcPct val="90000"/>
            </a:lnSpc>
            <a:spcBef>
              <a:spcPct val="0"/>
            </a:spcBef>
            <a:spcAft>
              <a:spcPct val="35000"/>
            </a:spcAft>
          </a:pPr>
          <a:r>
            <a:rPr lang="en-US" sz="3400" kern="1200" dirty="0" smtClean="0"/>
            <a:t>Governor</a:t>
          </a:r>
          <a:endParaRPr lang="en-US" sz="3400" kern="1200" dirty="0"/>
        </a:p>
      </dsp:txBody>
      <dsp:txXfrm>
        <a:off x="460476" y="90417"/>
        <a:ext cx="5662728" cy="905688"/>
      </dsp:txXfrm>
    </dsp:sp>
    <dsp:sp modelId="{5C6ECDB9-AFDD-4045-85DA-22278E638B8E}">
      <dsp:nvSpPr>
        <dsp:cNvPr id="0" name=""/>
        <dsp:cNvSpPr/>
      </dsp:nvSpPr>
      <dsp:spPr>
        <a:xfrm>
          <a:off x="0" y="2085501"/>
          <a:ext cx="8229600" cy="856800"/>
        </a:xfrm>
        <a:prstGeom prst="rect">
          <a:avLst/>
        </a:prstGeom>
        <a:solidFill>
          <a:schemeClr val="lt1">
            <a:alpha val="90000"/>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0C725FBA-FE5F-4A72-BD78-69DE8444BBAE}">
      <dsp:nvSpPr>
        <dsp:cNvPr id="0" name=""/>
        <dsp:cNvSpPr/>
      </dsp:nvSpPr>
      <dsp:spPr>
        <a:xfrm>
          <a:off x="411480" y="1583661"/>
          <a:ext cx="5760720" cy="1003680"/>
        </a:xfrm>
        <a:prstGeom prst="roundRect">
          <a:avLst/>
        </a:prstGeom>
        <a:solidFill>
          <a:schemeClr val="bg1"/>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511300">
            <a:lnSpc>
              <a:spcPct val="90000"/>
            </a:lnSpc>
            <a:spcBef>
              <a:spcPct val="0"/>
            </a:spcBef>
            <a:spcAft>
              <a:spcPct val="35000"/>
            </a:spcAft>
          </a:pPr>
          <a:r>
            <a:rPr lang="en-US" sz="3400" kern="1200" dirty="0" smtClean="0"/>
            <a:t>RLD Superintendent</a:t>
          </a:r>
          <a:endParaRPr lang="en-US" sz="3400" kern="1200" dirty="0"/>
        </a:p>
      </dsp:txBody>
      <dsp:txXfrm>
        <a:off x="460476" y="1632657"/>
        <a:ext cx="5662728" cy="905688"/>
      </dsp:txXfrm>
    </dsp:sp>
    <dsp:sp modelId="{577A3ECE-32B2-4590-A912-4641AD37B493}">
      <dsp:nvSpPr>
        <dsp:cNvPr id="0" name=""/>
        <dsp:cNvSpPr/>
      </dsp:nvSpPr>
      <dsp:spPr>
        <a:xfrm>
          <a:off x="0" y="3627741"/>
          <a:ext cx="8229600" cy="856800"/>
        </a:xfrm>
        <a:prstGeom prst="rect">
          <a:avLst/>
        </a:prstGeom>
        <a:solidFill>
          <a:schemeClr val="lt1">
            <a:alpha val="90000"/>
            <a:hueOff val="0"/>
            <a:satOff val="0"/>
            <a:lumOff val="0"/>
            <a:alphaOff val="0"/>
          </a:schemeClr>
        </a:solidFill>
        <a:ln w="25400" cap="flat" cmpd="sng" algn="ctr">
          <a:solidFill>
            <a:srgbClr val="666666"/>
          </a:solidFill>
          <a:prstDash val="solid"/>
        </a:ln>
        <a:effectLst/>
      </dsp:spPr>
      <dsp:style>
        <a:lnRef idx="2">
          <a:scrgbClr r="0" g="0" b="0"/>
        </a:lnRef>
        <a:fillRef idx="1">
          <a:scrgbClr r="0" g="0" b="0"/>
        </a:fillRef>
        <a:effectRef idx="0">
          <a:scrgbClr r="0" g="0" b="0"/>
        </a:effectRef>
        <a:fontRef idx="minor"/>
      </dsp:style>
    </dsp:sp>
    <dsp:sp modelId="{0E3206E8-D205-4807-8601-B13B599F0C40}">
      <dsp:nvSpPr>
        <dsp:cNvPr id="0" name=""/>
        <dsp:cNvSpPr/>
      </dsp:nvSpPr>
      <dsp:spPr>
        <a:xfrm>
          <a:off x="411480" y="3125901"/>
          <a:ext cx="5760720" cy="1003680"/>
        </a:xfrm>
        <a:prstGeom prst="roundRect">
          <a:avLst/>
        </a:prstGeom>
        <a:solidFill>
          <a:srgbClr val="666666"/>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511300">
            <a:lnSpc>
              <a:spcPct val="90000"/>
            </a:lnSpc>
            <a:spcBef>
              <a:spcPct val="0"/>
            </a:spcBef>
            <a:spcAft>
              <a:spcPct val="35000"/>
            </a:spcAft>
          </a:pPr>
          <a:r>
            <a:rPr lang="en-US" sz="3400" kern="1200" dirty="0" err="1" smtClean="0"/>
            <a:t>AGD</a:t>
          </a:r>
          <a:r>
            <a:rPr lang="en-US" sz="3400" kern="1200" dirty="0" smtClean="0"/>
            <a:t> Director</a:t>
          </a:r>
          <a:endParaRPr lang="en-US" sz="3400" kern="1200" dirty="0"/>
        </a:p>
      </dsp:txBody>
      <dsp:txXfrm>
        <a:off x="460476" y="3174897"/>
        <a:ext cx="5662728" cy="9056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001FD7-F8B1-47C1-A763-04B451061B0B}">
      <dsp:nvSpPr>
        <dsp:cNvPr id="0" name=""/>
        <dsp:cNvSpPr/>
      </dsp:nvSpPr>
      <dsp:spPr>
        <a:xfrm>
          <a:off x="0" y="543261"/>
          <a:ext cx="8229600" cy="856800"/>
        </a:xfrm>
        <a:prstGeom prst="rect">
          <a:avLst/>
        </a:prstGeom>
        <a:solidFill>
          <a:schemeClr val="lt1">
            <a:alpha val="90000"/>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64EF8F90-1E85-4E03-ADC5-832EFA6CDA6E}">
      <dsp:nvSpPr>
        <dsp:cNvPr id="0" name=""/>
        <dsp:cNvSpPr/>
      </dsp:nvSpPr>
      <dsp:spPr>
        <a:xfrm>
          <a:off x="411480" y="41421"/>
          <a:ext cx="5760720" cy="1003680"/>
        </a:xfrm>
        <a:prstGeom prst="roundRect">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511300">
            <a:lnSpc>
              <a:spcPct val="90000"/>
            </a:lnSpc>
            <a:spcBef>
              <a:spcPct val="0"/>
            </a:spcBef>
            <a:spcAft>
              <a:spcPct val="35000"/>
            </a:spcAft>
          </a:pPr>
          <a:r>
            <a:rPr lang="en-US" sz="3400" kern="1200" dirty="0" smtClean="0"/>
            <a:t>Governor</a:t>
          </a:r>
          <a:endParaRPr lang="en-US" sz="3400" kern="1200" dirty="0"/>
        </a:p>
      </dsp:txBody>
      <dsp:txXfrm>
        <a:off x="460476" y="90417"/>
        <a:ext cx="5662728" cy="905688"/>
      </dsp:txXfrm>
    </dsp:sp>
    <dsp:sp modelId="{5C6ECDB9-AFDD-4045-85DA-22278E638B8E}">
      <dsp:nvSpPr>
        <dsp:cNvPr id="0" name=""/>
        <dsp:cNvSpPr/>
      </dsp:nvSpPr>
      <dsp:spPr>
        <a:xfrm>
          <a:off x="0" y="2085501"/>
          <a:ext cx="8229600" cy="856800"/>
        </a:xfrm>
        <a:prstGeom prst="rect">
          <a:avLst/>
        </a:prstGeom>
        <a:solidFill>
          <a:schemeClr val="lt1">
            <a:alpha val="90000"/>
            <a:hueOff val="0"/>
            <a:satOff val="0"/>
            <a:lumOff val="0"/>
            <a:alphaOff val="0"/>
          </a:schemeClr>
        </a:solidFill>
        <a:ln w="25400" cap="flat" cmpd="sng" algn="ctr">
          <a:solidFill>
            <a:srgbClr val="666666"/>
          </a:solidFill>
          <a:prstDash val="solid"/>
        </a:ln>
        <a:effectLst/>
      </dsp:spPr>
      <dsp:style>
        <a:lnRef idx="2">
          <a:scrgbClr r="0" g="0" b="0"/>
        </a:lnRef>
        <a:fillRef idx="1">
          <a:scrgbClr r="0" g="0" b="0"/>
        </a:fillRef>
        <a:effectRef idx="0">
          <a:scrgbClr r="0" g="0" b="0"/>
        </a:effectRef>
        <a:fontRef idx="minor"/>
      </dsp:style>
    </dsp:sp>
    <dsp:sp modelId="{0C725FBA-FE5F-4A72-BD78-69DE8444BBAE}">
      <dsp:nvSpPr>
        <dsp:cNvPr id="0" name=""/>
        <dsp:cNvSpPr/>
      </dsp:nvSpPr>
      <dsp:spPr>
        <a:xfrm>
          <a:off x="411480" y="1583661"/>
          <a:ext cx="5760720" cy="1003680"/>
        </a:xfrm>
        <a:prstGeom prst="roundRect">
          <a:avLst/>
        </a:prstGeom>
        <a:solidFill>
          <a:srgbClr val="666666"/>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511300">
            <a:lnSpc>
              <a:spcPct val="90000"/>
            </a:lnSpc>
            <a:spcBef>
              <a:spcPct val="0"/>
            </a:spcBef>
            <a:spcAft>
              <a:spcPct val="35000"/>
            </a:spcAft>
          </a:pPr>
          <a:r>
            <a:rPr lang="en-US" sz="3400" kern="1200" dirty="0" smtClean="0"/>
            <a:t>Statute (what to do)</a:t>
          </a:r>
          <a:endParaRPr lang="en-US" sz="3400" kern="1200" dirty="0"/>
        </a:p>
      </dsp:txBody>
      <dsp:txXfrm>
        <a:off x="460476" y="1632657"/>
        <a:ext cx="5662728" cy="905688"/>
      </dsp:txXfrm>
    </dsp:sp>
    <dsp:sp modelId="{577A3ECE-32B2-4590-A912-4641AD37B493}">
      <dsp:nvSpPr>
        <dsp:cNvPr id="0" name=""/>
        <dsp:cNvSpPr/>
      </dsp:nvSpPr>
      <dsp:spPr>
        <a:xfrm>
          <a:off x="0" y="3627741"/>
          <a:ext cx="8229600" cy="856800"/>
        </a:xfrm>
        <a:prstGeom prst="rect">
          <a:avLst/>
        </a:prstGeom>
        <a:solidFill>
          <a:schemeClr val="lt1">
            <a:alpha val="90000"/>
            <a:hueOff val="0"/>
            <a:satOff val="0"/>
            <a:lumOff val="0"/>
            <a:alphaOff val="0"/>
          </a:schemeClr>
        </a:solidFill>
        <a:ln w="25400" cap="flat" cmpd="sng" algn="ctr">
          <a:solidFill>
            <a:srgbClr val="666666"/>
          </a:solidFill>
          <a:prstDash val="solid"/>
        </a:ln>
        <a:effectLst/>
      </dsp:spPr>
      <dsp:style>
        <a:lnRef idx="2">
          <a:scrgbClr r="0" g="0" b="0"/>
        </a:lnRef>
        <a:fillRef idx="1">
          <a:scrgbClr r="0" g="0" b="0"/>
        </a:fillRef>
        <a:effectRef idx="0">
          <a:scrgbClr r="0" g="0" b="0"/>
        </a:effectRef>
        <a:fontRef idx="minor"/>
      </dsp:style>
    </dsp:sp>
    <dsp:sp modelId="{0E3206E8-D205-4807-8601-B13B599F0C40}">
      <dsp:nvSpPr>
        <dsp:cNvPr id="0" name=""/>
        <dsp:cNvSpPr/>
      </dsp:nvSpPr>
      <dsp:spPr>
        <a:xfrm>
          <a:off x="411480" y="3125901"/>
          <a:ext cx="5760720" cy="1003680"/>
        </a:xfrm>
        <a:prstGeom prst="roundRect">
          <a:avLst/>
        </a:prstGeom>
        <a:solidFill>
          <a:srgbClr val="6666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511300">
            <a:lnSpc>
              <a:spcPct val="90000"/>
            </a:lnSpc>
            <a:spcBef>
              <a:spcPct val="0"/>
            </a:spcBef>
            <a:spcAft>
              <a:spcPct val="35000"/>
            </a:spcAft>
          </a:pPr>
          <a:r>
            <a:rPr lang="en-US" sz="3400" kern="1200" dirty="0" smtClean="0"/>
            <a:t>Rules (how to do it)</a:t>
          </a:r>
          <a:endParaRPr lang="en-US" sz="3400" kern="1200" dirty="0"/>
        </a:p>
      </dsp:txBody>
      <dsp:txXfrm>
        <a:off x="460476" y="3174897"/>
        <a:ext cx="5662728" cy="90568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265" cy="479735"/>
          </a:xfrm>
          <a:prstGeom prst="rect">
            <a:avLst/>
          </a:prstGeom>
        </p:spPr>
        <p:txBody>
          <a:bodyPr vert="horz" lIns="93973" tIns="46986" rIns="93973" bIns="46986" rtlCol="0"/>
          <a:lstStyle>
            <a:lvl1pPr algn="l">
              <a:defRPr sz="1200"/>
            </a:lvl1pPr>
          </a:lstStyle>
          <a:p>
            <a:endParaRPr lang="en-US"/>
          </a:p>
        </p:txBody>
      </p:sp>
      <p:sp>
        <p:nvSpPr>
          <p:cNvPr id="3" name="Date Placeholder 2"/>
          <p:cNvSpPr>
            <a:spLocks noGrp="1"/>
          </p:cNvSpPr>
          <p:nvPr>
            <p:ph type="dt" sz="quarter" idx="1"/>
          </p:nvPr>
        </p:nvSpPr>
        <p:spPr>
          <a:xfrm>
            <a:off x="4144298" y="1"/>
            <a:ext cx="3169265" cy="479735"/>
          </a:xfrm>
          <a:prstGeom prst="rect">
            <a:avLst/>
          </a:prstGeom>
        </p:spPr>
        <p:txBody>
          <a:bodyPr vert="horz" lIns="93973" tIns="46986" rIns="93973" bIns="46986" rtlCol="0"/>
          <a:lstStyle>
            <a:lvl1pPr algn="r">
              <a:defRPr sz="1200"/>
            </a:lvl1pPr>
          </a:lstStyle>
          <a:p>
            <a:r>
              <a:rPr lang="en-US" smtClean="0"/>
              <a:t>Santa Fe Prevention Alliance 6/18/2013</a:t>
            </a:r>
            <a:endParaRPr lang="en-US"/>
          </a:p>
        </p:txBody>
      </p:sp>
      <p:sp>
        <p:nvSpPr>
          <p:cNvPr id="4" name="Footer Placeholder 3"/>
          <p:cNvSpPr>
            <a:spLocks noGrp="1"/>
          </p:cNvSpPr>
          <p:nvPr>
            <p:ph type="ftr" sz="quarter" idx="2"/>
          </p:nvPr>
        </p:nvSpPr>
        <p:spPr>
          <a:xfrm>
            <a:off x="0" y="9119840"/>
            <a:ext cx="3169265" cy="479735"/>
          </a:xfrm>
          <a:prstGeom prst="rect">
            <a:avLst/>
          </a:prstGeom>
        </p:spPr>
        <p:txBody>
          <a:bodyPr vert="horz" lIns="93973" tIns="46986" rIns="93973" bIns="46986" rtlCol="0" anchor="b"/>
          <a:lstStyle>
            <a:lvl1pPr algn="l">
              <a:defRPr sz="1200"/>
            </a:lvl1pPr>
          </a:lstStyle>
          <a:p>
            <a:endParaRPr lang="en-US"/>
          </a:p>
        </p:txBody>
      </p:sp>
      <p:sp>
        <p:nvSpPr>
          <p:cNvPr id="5" name="Slide Number Placeholder 4"/>
          <p:cNvSpPr>
            <a:spLocks noGrp="1"/>
          </p:cNvSpPr>
          <p:nvPr>
            <p:ph type="sldNum" sz="quarter" idx="3"/>
          </p:nvPr>
        </p:nvSpPr>
        <p:spPr>
          <a:xfrm>
            <a:off x="4144298" y="9119840"/>
            <a:ext cx="3169265" cy="479735"/>
          </a:xfrm>
          <a:prstGeom prst="rect">
            <a:avLst/>
          </a:prstGeom>
        </p:spPr>
        <p:txBody>
          <a:bodyPr vert="horz" lIns="93973" tIns="46986" rIns="93973" bIns="46986" rtlCol="0" anchor="b"/>
          <a:lstStyle>
            <a:lvl1pPr algn="r">
              <a:defRPr sz="1200"/>
            </a:lvl1pPr>
          </a:lstStyle>
          <a:p>
            <a:fld id="{94358F20-DEFA-4CE7-A914-D05FD890A0ED}" type="slidenum">
              <a:rPr lang="en-US" smtClean="0"/>
              <a:t>‹#›</a:t>
            </a:fld>
            <a:endParaRPr lang="en-US"/>
          </a:p>
        </p:txBody>
      </p:sp>
    </p:spTree>
    <p:extLst>
      <p:ext uri="{BB962C8B-B14F-4D97-AF65-F5344CB8AC3E}">
        <p14:creationId xmlns:p14="http://schemas.microsoft.com/office/powerpoint/2010/main" val="805131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1" tIns="48326" rIns="96651" bIns="48326" rtlCol="0"/>
          <a:lstStyle>
            <a:lvl1pPr algn="l">
              <a:defRPr sz="12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51" tIns="48326" rIns="96651" bIns="48326" rtlCol="0"/>
          <a:lstStyle>
            <a:lvl1pPr algn="r">
              <a:defRPr sz="1200"/>
            </a:lvl1pPr>
          </a:lstStyle>
          <a:p>
            <a:r>
              <a:rPr lang="en-US" smtClean="0"/>
              <a:t>Santa Fe Prevention Alliance 6/18/2013</a:t>
            </a:r>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51" tIns="48326" rIns="96651" bIns="48326"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1" tIns="48326" rIns="96651" bIns="4832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3"/>
            <a:ext cx="3169920" cy="480060"/>
          </a:xfrm>
          <a:prstGeom prst="rect">
            <a:avLst/>
          </a:prstGeom>
        </p:spPr>
        <p:txBody>
          <a:bodyPr vert="horz" lIns="96651" tIns="48326" rIns="96651" bIns="48326"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7" y="9119473"/>
            <a:ext cx="3169920" cy="480060"/>
          </a:xfrm>
          <a:prstGeom prst="rect">
            <a:avLst/>
          </a:prstGeom>
        </p:spPr>
        <p:txBody>
          <a:bodyPr vert="horz" lIns="96651" tIns="48326" rIns="96651" bIns="48326" rtlCol="0" anchor="b"/>
          <a:lstStyle>
            <a:lvl1pPr algn="r">
              <a:defRPr sz="1200"/>
            </a:lvl1pPr>
          </a:lstStyle>
          <a:p>
            <a:fld id="{CADCBF13-AB58-4A30-8105-E4F4D8F3C5C3}" type="slidenum">
              <a:rPr lang="en-US" smtClean="0"/>
              <a:t>‹#›</a:t>
            </a:fld>
            <a:endParaRPr lang="en-US" dirty="0"/>
          </a:p>
        </p:txBody>
      </p:sp>
    </p:spTree>
    <p:extLst>
      <p:ext uri="{BB962C8B-B14F-4D97-AF65-F5344CB8AC3E}">
        <p14:creationId xmlns:p14="http://schemas.microsoft.com/office/powerpoint/2010/main" val="339265474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health.ny.gov/diseases/chronic/ageadj.htm"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8" Type="http://schemas.openxmlformats.org/officeDocument/2006/relationships/hyperlink" Target="http://mapping.cadca.org/" TargetMode="External"/><Relationship Id="rId3" Type="http://schemas.openxmlformats.org/officeDocument/2006/relationships/hyperlink" Target="http://nmhealth.org/ERD/HealthData/hdata.shtml" TargetMode="External"/><Relationship Id="rId7" Type="http://schemas.openxmlformats.org/officeDocument/2006/relationships/hyperlink" Target="http://www.cadca.org/resources" TargetMode="External"/><Relationship Id="rId12" Type="http://schemas.openxmlformats.org/officeDocument/2006/relationships/hyperlink" Target="http://alcoholjustice.org/images/stories/11MI0705_outletdensity_3.pdf"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www.thecommunityguide.org/alcohol/EffectivenessLimitingAlcoholOutletDensityMeansReducingExcessiveAlcoholConsumptionAlcohol-RelatedHarms.pdf" TargetMode="External"/><Relationship Id="rId11" Type="http://schemas.openxmlformats.org/officeDocument/2006/relationships/hyperlink" Target="http://www.cdc.gov/pcd/issues/2013/12_0090.htm" TargetMode="External"/><Relationship Id="rId5" Type="http://schemas.openxmlformats.org/officeDocument/2006/relationships/hyperlink" Target="http://www.thecommunityguide.org/alcohol/outletdensity.html" TargetMode="External"/><Relationship Id="rId10" Type="http://schemas.openxmlformats.org/officeDocument/2006/relationships/hyperlink" Target="http://www.camy.org/" TargetMode="External"/><Relationship Id="rId4" Type="http://schemas.openxmlformats.org/officeDocument/2006/relationships/hyperlink" Target="http://nmhealth.org/ERD/HealthData/substance_abuse.shtml" TargetMode="External"/><Relationship Id="rId9" Type="http://schemas.openxmlformats.org/officeDocument/2006/relationships/hyperlink" Target="http://www.camy.org/action/outlet_density/_includes/outlet%20density%20strategizer_nov_2011.pdf"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earch.nmcompcomm.us/nmsu/lpext.dll?f=FifLink&amp;t=document-frame.htm&amp;l=jump&amp;iid=3938aeac.75a84980.0.0&amp;nid=4585#JD_60-3a-1"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of </a:t>
            </a:r>
            <a:r>
              <a:rPr lang="en-US" dirty="0" smtClean="0"/>
              <a:t>8/16/2013</a:t>
            </a:r>
            <a:endParaRPr lang="en-US" dirty="0"/>
          </a:p>
        </p:txBody>
      </p:sp>
      <p:sp>
        <p:nvSpPr>
          <p:cNvPr id="4" name="Slide Number Placeholder 3"/>
          <p:cNvSpPr>
            <a:spLocks noGrp="1"/>
          </p:cNvSpPr>
          <p:nvPr>
            <p:ph type="sldNum" sz="quarter" idx="10"/>
          </p:nvPr>
        </p:nvSpPr>
        <p:spPr/>
        <p:txBody>
          <a:bodyPr/>
          <a:lstStyle/>
          <a:p>
            <a:fld id="{CADCBF13-AB58-4A30-8105-E4F4D8F3C5C3}" type="slidenum">
              <a:rPr lang="en-US" smtClean="0"/>
              <a:t>1</a:t>
            </a:fld>
            <a:endParaRPr lang="en-US" dirty="0"/>
          </a:p>
        </p:txBody>
      </p:sp>
      <p:sp>
        <p:nvSpPr>
          <p:cNvPr id="5" name="Date Placeholder 4"/>
          <p:cNvSpPr>
            <a:spLocks noGrp="1"/>
          </p:cNvSpPr>
          <p:nvPr>
            <p:ph type="dt" idx="11"/>
          </p:nvPr>
        </p:nvSpPr>
        <p:spPr/>
        <p:txBody>
          <a:bodyPr/>
          <a:lstStyle/>
          <a:p>
            <a:r>
              <a:rPr lang="en-US" smtClean="0"/>
              <a:t>Prevention Advocates 6/27/2013</a:t>
            </a:r>
            <a:endParaRPr lang="en-US" dirty="0"/>
          </a:p>
        </p:txBody>
      </p:sp>
    </p:spTree>
    <p:extLst>
      <p:ext uri="{BB962C8B-B14F-4D97-AF65-F5344CB8AC3E}">
        <p14:creationId xmlns:p14="http://schemas.microsoft.com/office/powerpoint/2010/main" val="37092162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
                <a:srgbClr val="00759E"/>
              </a:buClr>
              <a:buSzTx/>
              <a:buFont typeface="+mj-lt"/>
              <a:buNone/>
              <a:tabLst/>
              <a:defRPr/>
            </a:pPr>
            <a:r>
              <a:rPr lang="en-US" dirty="0" smtClean="0"/>
              <a:t>Presumptive evidence </a:t>
            </a:r>
            <a:r>
              <a:rPr lang="en-US" i="1" dirty="0" smtClean="0"/>
              <a:t>(Law): </a:t>
            </a:r>
            <a:r>
              <a:rPr lang="en-US" i="0" dirty="0" smtClean="0"/>
              <a:t>T</a:t>
            </a:r>
            <a:r>
              <a:rPr lang="en-US" dirty="0" smtClean="0"/>
              <a:t>hat </a:t>
            </a:r>
            <a:r>
              <a:rPr lang="en-US" dirty="0" smtClean="0"/>
              <a:t>which is derived from circumstances which necessarily or usually attend a fact, as distinct from direct evidence or positive proof; indirect or circumstantial evidence. "Presumptive evidence of felony should be cautiously admitted." Blackstone. The distinction, however, between direct and presumptive (or circumstantial) evidence is now generally abandoned; all evidence being now more or less direct and more or less presumptive.- Blackstone.</a:t>
            </a:r>
          </a:p>
          <a:p>
            <a:endParaRPr lang="en-US" b="1" i="0" u="none" strike="noStrike" kern="1200" baseline="0" dirty="0" smtClean="0">
              <a:solidFill>
                <a:schemeClr val="tx1"/>
              </a:solidFill>
            </a:endParaRPr>
          </a:p>
          <a:p>
            <a:r>
              <a:rPr lang="en-US" b="1" i="0" u="none" strike="noStrike" kern="1200" baseline="0" dirty="0" smtClean="0">
                <a:solidFill>
                  <a:schemeClr val="tx1"/>
                </a:solidFill>
              </a:rPr>
              <a:t>15.10.61.8 SCHEDULE OF PENALTIES:</a:t>
            </a:r>
          </a:p>
          <a:p>
            <a:endParaRPr lang="en-US" b="0" i="0" u="none" strike="noStrike" kern="1200" baseline="0" dirty="0" smtClean="0">
              <a:solidFill>
                <a:schemeClr val="tx1"/>
              </a:solidFill>
            </a:endParaRPr>
          </a:p>
          <a:p>
            <a:r>
              <a:rPr lang="en-US" b="0" i="0" u="none" strike="noStrike" kern="1200" baseline="0" dirty="0" smtClean="0">
                <a:solidFill>
                  <a:schemeClr val="tx1"/>
                </a:solidFill>
              </a:rPr>
              <a:t>A. </a:t>
            </a:r>
            <a:r>
              <a:rPr lang="en-US" b="1" i="0" u="none" strike="noStrike" kern="1200" baseline="0" dirty="0" smtClean="0">
                <a:solidFill>
                  <a:schemeClr val="tx1"/>
                </a:solidFill>
              </a:rPr>
              <a:t>Violations involving sales to minors or intoxicated persons within a twelve (12) month period</a:t>
            </a:r>
            <a:r>
              <a:rPr lang="en-US" b="0" i="0" u="none" strike="noStrike" kern="1200" baseline="0" dirty="0" smtClean="0">
                <a:solidFill>
                  <a:schemeClr val="tx1"/>
                </a:solidFill>
              </a:rPr>
              <a:t>.</a:t>
            </a:r>
          </a:p>
          <a:p>
            <a:pPr lvl="1"/>
            <a:r>
              <a:rPr lang="en-US" b="1" i="0" u="none" strike="noStrike" kern="1200" baseline="0" dirty="0" smtClean="0">
                <a:solidFill>
                  <a:schemeClr val="tx1"/>
                </a:solidFill>
              </a:rPr>
              <a:t>Code Description</a:t>
            </a:r>
          </a:p>
          <a:p>
            <a:pPr lvl="1"/>
            <a:r>
              <a:rPr lang="en-US" b="0" i="0" u="none" strike="noStrike" kern="1200" baseline="0" dirty="0" smtClean="0">
                <a:solidFill>
                  <a:schemeClr val="tx1"/>
                </a:solidFill>
              </a:rPr>
              <a:t>90 Sale to intoxicated person</a:t>
            </a:r>
          </a:p>
          <a:p>
            <a:pPr lvl="1"/>
            <a:r>
              <a:rPr lang="en-US" b="0" i="0" u="none" strike="noStrike" kern="1200" baseline="0" dirty="0" smtClean="0">
                <a:solidFill>
                  <a:schemeClr val="tx1"/>
                </a:solidFill>
              </a:rPr>
              <a:t>105 Sale to a minor</a:t>
            </a:r>
          </a:p>
          <a:p>
            <a:pPr lvl="1"/>
            <a:endParaRPr lang="en-US" b="0" i="0" u="none" strike="noStrike" kern="1200" baseline="0" dirty="0" smtClean="0">
              <a:solidFill>
                <a:schemeClr val="tx1"/>
              </a:solidFill>
            </a:endParaRPr>
          </a:p>
          <a:p>
            <a:pPr lvl="1"/>
            <a:r>
              <a:rPr lang="en-US" b="0" i="0" u="none" strike="noStrike" kern="1200" baseline="0" dirty="0" smtClean="0">
                <a:solidFill>
                  <a:schemeClr val="tx1"/>
                </a:solidFill>
              </a:rPr>
              <a:t>(1) The first offense will result in a fine ranging from $1,000 to $2,000 and suspension of all alcohol sales for one business day.</a:t>
            </a:r>
          </a:p>
          <a:p>
            <a:pPr lvl="1"/>
            <a:r>
              <a:rPr lang="en-US" b="0" i="0" u="none" strike="noStrike" kern="1200" baseline="0" dirty="0" smtClean="0">
                <a:solidFill>
                  <a:schemeClr val="tx1"/>
                </a:solidFill>
              </a:rPr>
              <a:t>(2) The second offense will result in a fine ranging from $2,000 to $3,000 and suspension of all alcohol sales for seven business days.</a:t>
            </a:r>
          </a:p>
          <a:p>
            <a:pPr lvl="1"/>
            <a:r>
              <a:rPr lang="en-US" b="0" i="0" u="none" strike="noStrike" kern="1200" baseline="0" dirty="0" smtClean="0">
                <a:solidFill>
                  <a:schemeClr val="tx1"/>
                </a:solidFill>
              </a:rPr>
              <a:t>(3) Three or more offenses shall result in a fine of $10,000 and revocation of the liquor license.</a:t>
            </a:r>
          </a:p>
          <a:p>
            <a:endParaRPr lang="en-US" b="0" i="0" u="none" strike="noStrike" kern="1200" baseline="0" dirty="0" smtClean="0">
              <a:solidFill>
                <a:schemeClr val="tx1"/>
              </a:solidFill>
            </a:endParaRPr>
          </a:p>
          <a:p>
            <a:r>
              <a:rPr lang="en-US" b="0" i="0" u="none" strike="noStrike" kern="1200" baseline="0" dirty="0" smtClean="0">
                <a:solidFill>
                  <a:schemeClr val="tx1"/>
                </a:solidFill>
              </a:rPr>
              <a:t>B. Any combination of three offenses involving sales to minors and/or sales to intoxicated persons occurring within a twelve month period shall result in a fine of $10,000 and revocation of the liquor license.</a:t>
            </a:r>
          </a:p>
          <a:p>
            <a:endParaRPr lang="en-US" b="0" i="0" u="none" strike="noStrike" kern="1200" baseline="0" dirty="0" smtClean="0">
              <a:solidFill>
                <a:schemeClr val="tx1"/>
              </a:solidFill>
            </a:endParaRPr>
          </a:p>
          <a:p>
            <a:r>
              <a:rPr lang="en-US" b="0" i="0" u="none" strike="noStrike" kern="1200" baseline="0" dirty="0" smtClean="0">
                <a:solidFill>
                  <a:schemeClr val="tx1"/>
                </a:solidFill>
              </a:rPr>
              <a:t>C. </a:t>
            </a:r>
            <a:r>
              <a:rPr lang="en-US" b="1" i="0" u="none" strike="noStrike" kern="1200" baseline="0" dirty="0" smtClean="0">
                <a:solidFill>
                  <a:schemeClr val="tx1"/>
                </a:solidFill>
              </a:rPr>
              <a:t>Violations involving licensing issues: </a:t>
            </a:r>
            <a:r>
              <a:rPr lang="en-US" b="0" i="0" u="none" strike="noStrike" kern="1200" baseline="0" dirty="0" smtClean="0">
                <a:solidFill>
                  <a:schemeClr val="tx1"/>
                </a:solidFill>
              </a:rPr>
              <a:t>Penalties imposed for the following violations will be determined by the director depending upon the facts and circumstances of each case and, unless enhanced, will include administrative fines within the ranges shown below. Penalties may also include suspension or revocation of the liquor license.</a:t>
            </a:r>
          </a:p>
          <a:p>
            <a:endParaRPr lang="en-US" b="0" i="0" u="none" strike="noStrike" kern="1200" baseline="0" dirty="0" smtClean="0">
              <a:solidFill>
                <a:schemeClr val="tx1"/>
              </a:solidFill>
            </a:endParaRPr>
          </a:p>
          <a:p>
            <a:r>
              <a:rPr lang="en-US" b="1" i="0" u="none" strike="noStrike" kern="1200" baseline="0" dirty="0" smtClean="0">
                <a:solidFill>
                  <a:schemeClr val="tx1"/>
                </a:solidFill>
              </a:rPr>
              <a:t>Description Fine</a:t>
            </a:r>
          </a:p>
          <a:p>
            <a:r>
              <a:rPr lang="en-US" b="0" i="0" u="none" strike="noStrike" kern="1200" baseline="0" dirty="0" smtClean="0">
                <a:solidFill>
                  <a:schemeClr val="tx1"/>
                </a:solidFill>
              </a:rPr>
              <a:t>117 more than one entity profiting $2,000 to $10,000</a:t>
            </a:r>
          </a:p>
          <a:p>
            <a:r>
              <a:rPr lang="en-US" b="0" i="0" u="none" strike="noStrike" kern="1200" baseline="0" dirty="0" smtClean="0">
                <a:solidFill>
                  <a:schemeClr val="tx1"/>
                </a:solidFill>
              </a:rPr>
              <a:t>118 unauthorized entity profiting or operating $1,500 to $10,000</a:t>
            </a:r>
          </a:p>
          <a:p>
            <a:r>
              <a:rPr lang="en-US" b="0" i="0" u="none" strike="noStrike" kern="1200" baseline="0" dirty="0" smtClean="0">
                <a:solidFill>
                  <a:schemeClr val="tx1"/>
                </a:solidFill>
              </a:rPr>
              <a:t>119 failure to report change of ownership or structure $250 to $3,000</a:t>
            </a:r>
          </a:p>
          <a:p>
            <a:r>
              <a:rPr lang="en-US" b="0" i="0" u="none" strike="noStrike" kern="1200" baseline="0" dirty="0" smtClean="0">
                <a:solidFill>
                  <a:schemeClr val="tx1"/>
                </a:solidFill>
              </a:rPr>
              <a:t>135 failure to renew license $500 to $3,000</a:t>
            </a:r>
          </a:p>
          <a:p>
            <a:r>
              <a:rPr lang="en-US" b="0" i="0" u="none" strike="noStrike" kern="1200" baseline="0" dirty="0" smtClean="0">
                <a:solidFill>
                  <a:schemeClr val="tx1"/>
                </a:solidFill>
              </a:rPr>
              <a:t>205 unauthorized transfer of a liquor license $3,000 to $10,000</a:t>
            </a:r>
          </a:p>
          <a:p>
            <a:r>
              <a:rPr lang="en-US" b="0" i="0" u="none" strike="noStrike" kern="1200" baseline="0" dirty="0" smtClean="0">
                <a:solidFill>
                  <a:schemeClr val="tx1"/>
                </a:solidFill>
              </a:rPr>
              <a:t>300 persons prohibited from holding a license $3,000 to $10,000</a:t>
            </a:r>
          </a:p>
          <a:p>
            <a:endParaRPr lang="en-US" b="0" i="0" u="none" strike="noStrike" kern="1200" baseline="0" dirty="0" smtClean="0">
              <a:solidFill>
                <a:schemeClr val="tx1"/>
              </a:solidFill>
            </a:endParaRPr>
          </a:p>
          <a:p>
            <a:r>
              <a:rPr lang="en-US" b="0" i="0" u="none" strike="noStrike" kern="1200" baseline="0" dirty="0" smtClean="0">
                <a:solidFill>
                  <a:schemeClr val="tx1"/>
                </a:solidFill>
              </a:rPr>
              <a:t>D. </a:t>
            </a:r>
            <a:r>
              <a:rPr lang="en-US" b="1" i="0" u="none" strike="noStrike" kern="1200" baseline="0" dirty="0" smtClean="0">
                <a:solidFill>
                  <a:schemeClr val="tx1"/>
                </a:solidFill>
              </a:rPr>
              <a:t>Illegal sale or possession of alcoholic beverages: </a:t>
            </a:r>
            <a:r>
              <a:rPr lang="en-US" b="0" i="0" u="none" strike="noStrike" kern="1200" baseline="0" dirty="0" smtClean="0">
                <a:solidFill>
                  <a:schemeClr val="tx1"/>
                </a:solidFill>
              </a:rPr>
              <a:t>Penalties imposed for the following violations will be determined by the director depending upon the facts and circumstances of each case and, unless enhanced, will include administrative fines ranging from $500 to $10,000. Penalties may also include suspension or revocation of the liquor license</a:t>
            </a:r>
          </a:p>
          <a:p>
            <a:pPr lvl="1"/>
            <a:r>
              <a:rPr lang="en-US" b="1" i="0" u="none" strike="noStrike" kern="1200" baseline="0" dirty="0" smtClean="0">
                <a:solidFill>
                  <a:schemeClr val="tx1"/>
                </a:solidFill>
              </a:rPr>
              <a:t>Code Description</a:t>
            </a:r>
          </a:p>
          <a:p>
            <a:pPr lvl="1"/>
            <a:r>
              <a:rPr lang="en-US" b="0" i="0" u="none" strike="noStrike" kern="1200" baseline="0" dirty="0" smtClean="0">
                <a:solidFill>
                  <a:schemeClr val="tx1"/>
                </a:solidFill>
              </a:rPr>
              <a:t>160 sale/possession - illegal</a:t>
            </a:r>
          </a:p>
          <a:p>
            <a:endParaRPr lang="en-US" b="0" i="0" u="none" strike="noStrike" kern="1200" baseline="0" dirty="0" smtClean="0">
              <a:solidFill>
                <a:schemeClr val="tx1"/>
              </a:solidFill>
            </a:endParaRPr>
          </a:p>
          <a:p>
            <a:r>
              <a:rPr lang="en-US" b="0" i="0" u="none" strike="noStrike" kern="1200" baseline="0" dirty="0" smtClean="0">
                <a:solidFill>
                  <a:schemeClr val="tx1"/>
                </a:solidFill>
              </a:rPr>
              <a:t>E. </a:t>
            </a:r>
            <a:r>
              <a:rPr lang="en-US" b="1" i="0" u="none" strike="noStrike" kern="1200" baseline="0" dirty="0" smtClean="0">
                <a:solidFill>
                  <a:schemeClr val="tx1"/>
                </a:solidFill>
              </a:rPr>
              <a:t>Public nuisance violations: Code Description</a:t>
            </a:r>
          </a:p>
          <a:p>
            <a:pPr lvl="1"/>
            <a:r>
              <a:rPr lang="en-US" b="0" i="0" u="none" strike="noStrike" kern="1200" baseline="0" dirty="0" smtClean="0">
                <a:solidFill>
                  <a:schemeClr val="tx1"/>
                </a:solidFill>
              </a:rPr>
              <a:t>125 public nuisance</a:t>
            </a:r>
          </a:p>
          <a:p>
            <a:pPr lvl="1"/>
            <a:endParaRPr lang="en-US" b="0" i="0" u="none" strike="noStrike" kern="1200" baseline="0" dirty="0" smtClean="0">
              <a:solidFill>
                <a:schemeClr val="tx1"/>
              </a:solidFill>
            </a:endParaRPr>
          </a:p>
          <a:p>
            <a:pPr lvl="1"/>
            <a:r>
              <a:rPr lang="en-US" b="0" i="0" u="none" strike="noStrike" kern="1200" baseline="0" dirty="0" smtClean="0">
                <a:solidFill>
                  <a:schemeClr val="tx1"/>
                </a:solidFill>
              </a:rPr>
              <a:t>(1) Penalties imposed for public nuisance violations will be determined by the director depending upon the facts and circumstances of each case and, unless enhanced, will include the administrative fines and penalties shown below.</a:t>
            </a:r>
          </a:p>
          <a:p>
            <a:pPr lvl="1"/>
            <a:r>
              <a:rPr lang="en-US" b="0" i="0" u="none" strike="noStrike" kern="1200" baseline="0" dirty="0" smtClean="0">
                <a:solidFill>
                  <a:schemeClr val="tx1"/>
                </a:solidFill>
              </a:rPr>
              <a:t>(2) The first offense will result in a fine of $2000. A plan of correction of the violations, including timetables for such correction, must be agreed to by the parties within 30 days after the Department receives the citation, or the citation will be referred to a formal hearing.</a:t>
            </a:r>
          </a:p>
          <a:p>
            <a:pPr lvl="1"/>
            <a:r>
              <a:rPr lang="en-US" b="0" i="0" u="none" strike="noStrike" kern="1200" baseline="0" dirty="0" smtClean="0">
                <a:solidFill>
                  <a:schemeClr val="tx1"/>
                </a:solidFill>
              </a:rPr>
              <a:t>(3) Failure to correct the violations as agreed will result in an additional fine of $3000 and immediate suspension of the license until the corrections are completed.</a:t>
            </a:r>
          </a:p>
          <a:p>
            <a:pPr lvl="1"/>
            <a:r>
              <a:rPr lang="en-US" b="0" i="0" u="none" strike="noStrike" kern="1200" baseline="0" dirty="0" smtClean="0">
                <a:solidFill>
                  <a:schemeClr val="tx1"/>
                </a:solidFill>
              </a:rPr>
              <a:t>(4) The second offense within a 24-month period will result in a fine of $4000. A plan of correction of the violations, including timetables for such correction, must be agreed to by the parties within 30 days after the department receives the citation, or the citation will be referred to a formal hearing. After the plan of correction is agreed to, the license will be immediately suspended until completion of the corrections.</a:t>
            </a:r>
          </a:p>
          <a:p>
            <a:pPr lvl="1"/>
            <a:r>
              <a:rPr lang="en-US" b="0" i="0" u="none" strike="noStrike" kern="1200" baseline="0" dirty="0" smtClean="0">
                <a:solidFill>
                  <a:schemeClr val="tx1"/>
                </a:solidFill>
              </a:rPr>
              <a:t>(5) The third offense in a 36-month period will result in revocation of the license.</a:t>
            </a:r>
          </a:p>
          <a:p>
            <a:endParaRPr lang="en-US" b="0" i="0" u="none" strike="noStrike" kern="1200" baseline="0" dirty="0" smtClean="0">
              <a:solidFill>
                <a:schemeClr val="tx1"/>
              </a:solidFill>
            </a:endParaRPr>
          </a:p>
          <a:p>
            <a:r>
              <a:rPr lang="en-US" b="0" i="0" u="none" strike="noStrike" kern="1200" baseline="0" dirty="0" smtClean="0">
                <a:solidFill>
                  <a:schemeClr val="tx1"/>
                </a:solidFill>
              </a:rPr>
              <a:t>F. </a:t>
            </a:r>
            <a:r>
              <a:rPr lang="en-US" b="1" i="0" u="none" strike="noStrike" kern="1200" baseline="0" dirty="0" smtClean="0">
                <a:solidFill>
                  <a:schemeClr val="tx1"/>
                </a:solidFill>
              </a:rPr>
              <a:t>Violations involving commercial gambling: </a:t>
            </a:r>
            <a:r>
              <a:rPr lang="en-US" b="0" i="0" u="none" strike="noStrike" kern="1200" baseline="0" dirty="0" smtClean="0">
                <a:solidFill>
                  <a:schemeClr val="tx1"/>
                </a:solidFill>
              </a:rPr>
              <a:t>Penalties imposed for commercial gambling violations will be determined by the director depending upon the facts and circumstances of each case and, unless enhanced, will include the administrative fines shown below. Penalties may also include suspension or revocation of the liquor license.</a:t>
            </a:r>
          </a:p>
          <a:p>
            <a:pPr lvl="1"/>
            <a:r>
              <a:rPr lang="en-US" b="1" i="0" u="none" strike="noStrike" kern="1200" baseline="0" dirty="0" smtClean="0">
                <a:solidFill>
                  <a:schemeClr val="tx1"/>
                </a:solidFill>
              </a:rPr>
              <a:t>Code Description</a:t>
            </a:r>
          </a:p>
          <a:p>
            <a:pPr lvl="1"/>
            <a:r>
              <a:rPr lang="en-US" b="0" i="0" u="none" strike="noStrike" kern="1200" baseline="0" dirty="0" smtClean="0">
                <a:solidFill>
                  <a:schemeClr val="tx1"/>
                </a:solidFill>
              </a:rPr>
              <a:t>40 commercial gambling</a:t>
            </a:r>
          </a:p>
          <a:p>
            <a:pPr lvl="1"/>
            <a:r>
              <a:rPr lang="en-US" b="0" i="0" u="none" strike="noStrike" kern="1200" baseline="0" dirty="0" smtClean="0">
                <a:solidFill>
                  <a:schemeClr val="tx1"/>
                </a:solidFill>
              </a:rPr>
              <a:t>(1) The first offense will result in a fine of $3,000.</a:t>
            </a:r>
          </a:p>
          <a:p>
            <a:pPr lvl="1"/>
            <a:r>
              <a:rPr lang="en-US" b="0" i="0" u="none" strike="noStrike" kern="1200" baseline="0" dirty="0" smtClean="0">
                <a:solidFill>
                  <a:schemeClr val="tx1"/>
                </a:solidFill>
              </a:rPr>
              <a:t>(2) The second offense will result in a fine of $4,000.</a:t>
            </a:r>
          </a:p>
          <a:p>
            <a:pPr lvl="1"/>
            <a:r>
              <a:rPr lang="en-US" b="0" i="0" u="none" strike="noStrike" kern="1200" baseline="0" dirty="0" smtClean="0">
                <a:solidFill>
                  <a:schemeClr val="tx1"/>
                </a:solidFill>
              </a:rPr>
              <a:t>(3) The third offense will result in a fine of $5,000.</a:t>
            </a:r>
          </a:p>
          <a:p>
            <a:pPr lvl="1"/>
            <a:r>
              <a:rPr lang="en-US" b="0" i="0" u="none" strike="noStrike" kern="1200" baseline="0" dirty="0" smtClean="0">
                <a:solidFill>
                  <a:schemeClr val="tx1"/>
                </a:solidFill>
              </a:rPr>
              <a:t>(4) Four or more offenses will result in a fine of $10,000.</a:t>
            </a:r>
          </a:p>
          <a:p>
            <a:endParaRPr lang="en-US" b="0" i="0" u="none" strike="noStrike" kern="1200" baseline="0" dirty="0" smtClean="0">
              <a:solidFill>
                <a:schemeClr val="tx1"/>
              </a:solidFill>
            </a:endParaRPr>
          </a:p>
          <a:p>
            <a:r>
              <a:rPr lang="en-US" b="0" i="0" u="none" strike="noStrike" kern="1200" baseline="0" dirty="0" smtClean="0">
                <a:solidFill>
                  <a:schemeClr val="tx1"/>
                </a:solidFill>
              </a:rPr>
              <a:t>G. </a:t>
            </a:r>
            <a:r>
              <a:rPr lang="en-US" b="1" i="0" u="none" strike="noStrike" kern="1200" baseline="0" dirty="0" smtClean="0">
                <a:solidFill>
                  <a:schemeClr val="tx1"/>
                </a:solidFill>
              </a:rPr>
              <a:t>Violations involving club sales provision: </a:t>
            </a:r>
            <a:r>
              <a:rPr lang="en-US" b="0" i="0" u="none" strike="noStrike" kern="1200" baseline="0" dirty="0" smtClean="0">
                <a:solidFill>
                  <a:schemeClr val="tx1"/>
                </a:solidFill>
              </a:rPr>
              <a:t>Penalties imposed for the following violations will be determined by the director depending upon the facts and circumstances of each case and, unless enhanced, will include administrative fines ranging from $500 to $5,000. Penalties may also include suspension or revocation of the liquor license.</a:t>
            </a:r>
          </a:p>
          <a:p>
            <a:pPr lvl="0"/>
            <a:r>
              <a:rPr lang="en-US" b="0" i="0" u="none" strike="noStrike" kern="1200" baseline="0" dirty="0" smtClean="0">
                <a:solidFill>
                  <a:schemeClr val="tx1"/>
                </a:solidFill>
              </a:rPr>
              <a:t>15.10.61 </a:t>
            </a:r>
            <a:r>
              <a:rPr lang="en-US" b="0" i="0" u="none" strike="noStrike" kern="1200" baseline="0" dirty="0" err="1" smtClean="0">
                <a:solidFill>
                  <a:schemeClr val="tx1"/>
                </a:solidFill>
              </a:rPr>
              <a:t>NMAC</a:t>
            </a:r>
            <a:r>
              <a:rPr lang="en-US" b="0" i="0" u="none" strike="noStrike" kern="1200" baseline="0" dirty="0" smtClean="0">
                <a:solidFill>
                  <a:schemeClr val="tx1"/>
                </a:solidFill>
              </a:rPr>
              <a:t> 3</a:t>
            </a:r>
          </a:p>
          <a:p>
            <a:pPr lvl="1"/>
            <a:endParaRPr lang="en-US" b="1" i="0" u="none" strike="noStrike" kern="1200" baseline="0" dirty="0" smtClean="0">
              <a:solidFill>
                <a:schemeClr val="tx1"/>
              </a:solidFill>
            </a:endParaRPr>
          </a:p>
          <a:p>
            <a:pPr lvl="1"/>
            <a:r>
              <a:rPr lang="en-US" b="1" i="0" u="none" strike="noStrike" kern="1200" baseline="0" dirty="0" smtClean="0">
                <a:solidFill>
                  <a:schemeClr val="tx1"/>
                </a:solidFill>
              </a:rPr>
              <a:t>Code Description</a:t>
            </a:r>
          </a:p>
          <a:p>
            <a:pPr lvl="1"/>
            <a:r>
              <a:rPr lang="en-US" b="0" i="0" u="none" strike="noStrike" kern="1200" baseline="0" dirty="0" smtClean="0">
                <a:solidFill>
                  <a:schemeClr val="tx1"/>
                </a:solidFill>
              </a:rPr>
              <a:t>35 liquor sales to non-members</a:t>
            </a:r>
          </a:p>
          <a:p>
            <a:pPr lvl="1"/>
            <a:r>
              <a:rPr lang="en-US" b="0" i="0" u="none" strike="noStrike" kern="1200" baseline="0" dirty="0" smtClean="0">
                <a:solidFill>
                  <a:schemeClr val="tx1"/>
                </a:solidFill>
              </a:rPr>
              <a:t>37 other violations of club sales restrictions</a:t>
            </a:r>
          </a:p>
          <a:p>
            <a:endParaRPr lang="en-US" b="0" i="0" u="none" strike="noStrike" kern="1200" baseline="0" dirty="0" smtClean="0">
              <a:solidFill>
                <a:schemeClr val="tx1"/>
              </a:solidFill>
            </a:endParaRPr>
          </a:p>
          <a:p>
            <a:r>
              <a:rPr lang="en-US" b="0" i="0" u="none" strike="noStrike" kern="1200" baseline="0" dirty="0" smtClean="0">
                <a:solidFill>
                  <a:schemeClr val="tx1"/>
                </a:solidFill>
              </a:rPr>
              <a:t>H. </a:t>
            </a:r>
            <a:r>
              <a:rPr lang="en-US" b="1" i="0" u="none" strike="noStrike" kern="1200" baseline="0" dirty="0" smtClean="0">
                <a:solidFill>
                  <a:schemeClr val="tx1"/>
                </a:solidFill>
              </a:rPr>
              <a:t>Violations involving other licensing, sales and service matter: </a:t>
            </a:r>
            <a:r>
              <a:rPr lang="en-US" b="0" i="0" u="none" strike="noStrike" kern="1200" baseline="0" dirty="0" smtClean="0">
                <a:solidFill>
                  <a:schemeClr val="tx1"/>
                </a:solidFill>
              </a:rPr>
              <a:t>Penalties imposed for the following violations will be determined by the director depending upon the facts and circumstances of each case and, unless enhanced, will include administrative fines ranging from $500 to $5,000. Penalties may also include suspension or revocation of the liquor license.</a:t>
            </a:r>
          </a:p>
          <a:p>
            <a:pPr lvl="1"/>
            <a:r>
              <a:rPr lang="en-US" b="1" i="0" u="none" strike="noStrike" kern="1200" baseline="0" dirty="0" smtClean="0">
                <a:solidFill>
                  <a:schemeClr val="tx1"/>
                </a:solidFill>
              </a:rPr>
              <a:t>Code Description</a:t>
            </a:r>
          </a:p>
          <a:p>
            <a:pPr lvl="1"/>
            <a:r>
              <a:rPr lang="en-US" b="0" i="0" u="none" strike="noStrike" kern="1200" baseline="0" dirty="0" smtClean="0">
                <a:solidFill>
                  <a:schemeClr val="tx1"/>
                </a:solidFill>
              </a:rPr>
              <a:t>1 unauthorized package sale</a:t>
            </a:r>
          </a:p>
          <a:p>
            <a:pPr lvl="1"/>
            <a:r>
              <a:rPr lang="en-US" b="0" i="0" u="none" strike="noStrike" kern="1200" baseline="0" dirty="0" smtClean="0">
                <a:solidFill>
                  <a:schemeClr val="tx1"/>
                </a:solidFill>
              </a:rPr>
              <a:t>2 unauthorized </a:t>
            </a:r>
            <a:r>
              <a:rPr lang="en-US" b="0" i="0" u="none" strike="noStrike" kern="1200" baseline="0" dirty="0" err="1" smtClean="0">
                <a:solidFill>
                  <a:schemeClr val="tx1"/>
                </a:solidFill>
              </a:rPr>
              <a:t>sunday</a:t>
            </a:r>
            <a:r>
              <a:rPr lang="en-US" b="0" i="0" u="none" strike="noStrike" kern="1200" baseline="0" dirty="0" smtClean="0">
                <a:solidFill>
                  <a:schemeClr val="tx1"/>
                </a:solidFill>
              </a:rPr>
              <a:t> sale by drink</a:t>
            </a:r>
          </a:p>
          <a:p>
            <a:pPr lvl="1"/>
            <a:r>
              <a:rPr lang="en-US" b="0" i="0" u="none" strike="noStrike" kern="1200" baseline="0" dirty="0" smtClean="0">
                <a:solidFill>
                  <a:schemeClr val="tx1"/>
                </a:solidFill>
              </a:rPr>
              <a:t>3 unattended alcoholic beverages</a:t>
            </a:r>
          </a:p>
          <a:p>
            <a:pPr lvl="1"/>
            <a:r>
              <a:rPr lang="en-US" b="0" i="0" u="none" strike="noStrike" kern="1200" baseline="0" dirty="0" smtClean="0">
                <a:solidFill>
                  <a:schemeClr val="tx1"/>
                </a:solidFill>
              </a:rPr>
              <a:t>27 purchase from other than a wholesaler</a:t>
            </a:r>
          </a:p>
          <a:p>
            <a:pPr lvl="1"/>
            <a:r>
              <a:rPr lang="en-US" b="0" i="0" u="none" strike="noStrike" kern="1200" baseline="0" dirty="0" smtClean="0">
                <a:solidFill>
                  <a:schemeClr val="tx1"/>
                </a:solidFill>
              </a:rPr>
              <a:t>28 alcohol server training program - failure to complete</a:t>
            </a:r>
          </a:p>
          <a:p>
            <a:pPr lvl="1"/>
            <a:r>
              <a:rPr lang="en-US" b="0" i="0" u="none" strike="noStrike" kern="1200" baseline="0" dirty="0" smtClean="0">
                <a:solidFill>
                  <a:schemeClr val="tx1"/>
                </a:solidFill>
              </a:rPr>
              <a:t>29 alcohol server training certification - failure to renew</a:t>
            </a:r>
          </a:p>
          <a:p>
            <a:pPr lvl="1"/>
            <a:r>
              <a:rPr lang="en-US" b="0" i="0" u="none" strike="noStrike" kern="1200" baseline="0" dirty="0" smtClean="0">
                <a:solidFill>
                  <a:schemeClr val="tx1"/>
                </a:solidFill>
              </a:rPr>
              <a:t>45 removal of open container from licensed premises</a:t>
            </a:r>
          </a:p>
          <a:p>
            <a:pPr lvl="1"/>
            <a:r>
              <a:rPr lang="en-US" b="0" i="0" u="none" strike="noStrike" kern="1200" baseline="0" dirty="0" smtClean="0">
                <a:solidFill>
                  <a:schemeClr val="tx1"/>
                </a:solidFill>
              </a:rPr>
              <a:t>66 violation of restaurant license restriction</a:t>
            </a:r>
          </a:p>
          <a:p>
            <a:pPr lvl="1"/>
            <a:r>
              <a:rPr lang="en-US" b="0" i="0" u="none" strike="noStrike" kern="1200" baseline="0" dirty="0" smtClean="0">
                <a:solidFill>
                  <a:schemeClr val="tx1"/>
                </a:solidFill>
              </a:rPr>
              <a:t>80 employing an underage person</a:t>
            </a:r>
          </a:p>
          <a:p>
            <a:pPr lvl="1"/>
            <a:r>
              <a:rPr lang="en-US" b="0" i="0" u="none" strike="noStrike" kern="1200" baseline="0" dirty="0" smtClean="0">
                <a:solidFill>
                  <a:schemeClr val="tx1"/>
                </a:solidFill>
              </a:rPr>
              <a:t>87 dispenser, drink or price violation</a:t>
            </a:r>
          </a:p>
          <a:p>
            <a:pPr lvl="1"/>
            <a:r>
              <a:rPr lang="en-US" b="0" i="0" u="none" strike="noStrike" kern="1200" baseline="0" dirty="0" smtClean="0">
                <a:solidFill>
                  <a:schemeClr val="tx1"/>
                </a:solidFill>
              </a:rPr>
              <a:t>107 minor in possession/consuming</a:t>
            </a:r>
          </a:p>
          <a:p>
            <a:pPr lvl="1"/>
            <a:r>
              <a:rPr lang="en-US" b="0" i="0" u="none" strike="noStrike" kern="1200" baseline="0" dirty="0" smtClean="0">
                <a:solidFill>
                  <a:schemeClr val="tx1"/>
                </a:solidFill>
              </a:rPr>
              <a:t>110 minor in restricted area of premises</a:t>
            </a:r>
          </a:p>
          <a:p>
            <a:pPr lvl="1"/>
            <a:r>
              <a:rPr lang="en-US" b="0" i="0" u="none" strike="noStrike" kern="1200" baseline="0" dirty="0" smtClean="0">
                <a:solidFill>
                  <a:schemeClr val="tx1"/>
                </a:solidFill>
              </a:rPr>
              <a:t>120 operating hours - improper or illegal</a:t>
            </a:r>
          </a:p>
          <a:p>
            <a:pPr lvl="1"/>
            <a:r>
              <a:rPr lang="en-US" b="0" i="0" u="none" strike="noStrike" kern="1200" baseline="0" dirty="0" smtClean="0">
                <a:solidFill>
                  <a:schemeClr val="tx1"/>
                </a:solidFill>
              </a:rPr>
              <a:t>145 unauthorized sale by the drink</a:t>
            </a:r>
          </a:p>
          <a:p>
            <a:pPr lvl="1"/>
            <a:r>
              <a:rPr lang="en-US" b="0" i="0" u="none" strike="noStrike" kern="1200" baseline="0" dirty="0" smtClean="0">
                <a:solidFill>
                  <a:schemeClr val="tx1"/>
                </a:solidFill>
              </a:rPr>
              <a:t>146 filling of bottles</a:t>
            </a:r>
          </a:p>
          <a:p>
            <a:pPr lvl="1"/>
            <a:r>
              <a:rPr lang="en-US" b="0" i="0" u="none" strike="noStrike" kern="1200" baseline="0" dirty="0" smtClean="0">
                <a:solidFill>
                  <a:schemeClr val="tx1"/>
                </a:solidFill>
              </a:rPr>
              <a:t>155 sale from other than designated premises</a:t>
            </a:r>
          </a:p>
          <a:p>
            <a:pPr lvl="1"/>
            <a:r>
              <a:rPr lang="en-US" b="0" i="0" u="none" strike="noStrike" kern="1200" baseline="0" dirty="0" smtClean="0">
                <a:solidFill>
                  <a:schemeClr val="tx1"/>
                </a:solidFill>
              </a:rPr>
              <a:t>157 change of floor plan without approval</a:t>
            </a:r>
          </a:p>
          <a:p>
            <a:pPr lvl="1"/>
            <a:r>
              <a:rPr lang="en-US" b="0" i="0" u="none" strike="noStrike" kern="1200" baseline="0" dirty="0" smtClean="0">
                <a:solidFill>
                  <a:schemeClr val="tx1"/>
                </a:solidFill>
              </a:rPr>
              <a:t>180 special dispenser's permit violation</a:t>
            </a:r>
          </a:p>
          <a:p>
            <a:pPr lvl="1"/>
            <a:r>
              <a:rPr lang="en-US" b="0" i="0" u="none" strike="noStrike" kern="1200" baseline="0" dirty="0" smtClean="0">
                <a:solidFill>
                  <a:schemeClr val="tx1"/>
                </a:solidFill>
              </a:rPr>
              <a:t>185 unauthorized </a:t>
            </a:r>
            <a:r>
              <a:rPr lang="en-US" b="0" i="0" u="none" strike="noStrike" kern="1200" baseline="0" dirty="0" err="1" smtClean="0">
                <a:solidFill>
                  <a:schemeClr val="tx1"/>
                </a:solidFill>
              </a:rPr>
              <a:t>sunday</a:t>
            </a:r>
            <a:r>
              <a:rPr lang="en-US" b="0" i="0" u="none" strike="noStrike" kern="1200" baseline="0" dirty="0" smtClean="0">
                <a:solidFill>
                  <a:schemeClr val="tx1"/>
                </a:solidFill>
              </a:rPr>
              <a:t> sale - package</a:t>
            </a:r>
          </a:p>
          <a:p>
            <a:pPr lvl="1"/>
            <a:r>
              <a:rPr lang="en-US" b="0" i="0" u="none" strike="noStrike" kern="1200" baseline="0" dirty="0" smtClean="0">
                <a:solidFill>
                  <a:schemeClr val="tx1"/>
                </a:solidFill>
              </a:rPr>
              <a:t>195 failure to obtain </a:t>
            </a:r>
            <a:r>
              <a:rPr lang="en-US" b="0" i="0" u="none" strike="noStrike" kern="1200" baseline="0" dirty="0" err="1" smtClean="0">
                <a:solidFill>
                  <a:schemeClr val="tx1"/>
                </a:solidFill>
              </a:rPr>
              <a:t>sunday</a:t>
            </a:r>
            <a:r>
              <a:rPr lang="en-US" b="0" i="0" u="none" strike="noStrike" kern="1200" baseline="0" dirty="0" smtClean="0">
                <a:solidFill>
                  <a:schemeClr val="tx1"/>
                </a:solidFill>
              </a:rPr>
              <a:t> sales permit</a:t>
            </a:r>
          </a:p>
          <a:p>
            <a:pPr lvl="1"/>
            <a:r>
              <a:rPr lang="en-US" b="0" i="0" u="none" strike="noStrike" kern="1200" baseline="0" dirty="0" smtClean="0">
                <a:solidFill>
                  <a:schemeClr val="tx1"/>
                </a:solidFill>
              </a:rPr>
              <a:t>215 violation of wholesaler license restriction</a:t>
            </a:r>
          </a:p>
          <a:p>
            <a:pPr lvl="1"/>
            <a:r>
              <a:rPr lang="en-US" b="0" i="0" u="none" strike="noStrike" kern="1200" baseline="0" dirty="0" smtClean="0">
                <a:solidFill>
                  <a:schemeClr val="tx1"/>
                </a:solidFill>
              </a:rPr>
              <a:t>301 obstruction of the administration of the liquor control act</a:t>
            </a:r>
          </a:p>
          <a:p>
            <a:pPr lvl="1"/>
            <a:r>
              <a:rPr lang="en-US" b="0" i="0" u="none" strike="noStrike" kern="1200" baseline="0" dirty="0" smtClean="0">
                <a:solidFill>
                  <a:schemeClr val="tx1"/>
                </a:solidFill>
              </a:rPr>
              <a:t>302 private party violation</a:t>
            </a:r>
          </a:p>
          <a:p>
            <a:endParaRPr lang="en-US" b="0" i="0" u="none" strike="noStrike" kern="1200" baseline="0" dirty="0" smtClean="0">
              <a:solidFill>
                <a:schemeClr val="tx1"/>
              </a:solidFill>
            </a:endParaRPr>
          </a:p>
          <a:p>
            <a:r>
              <a:rPr lang="en-US" b="0" i="0" u="none" strike="noStrike" kern="1200" baseline="0" dirty="0" smtClean="0">
                <a:solidFill>
                  <a:schemeClr val="tx1"/>
                </a:solidFill>
              </a:rPr>
              <a:t>I. </a:t>
            </a:r>
            <a:r>
              <a:rPr lang="en-US" b="1" i="0" u="none" strike="noStrike" kern="1200" baseline="0" dirty="0" smtClean="0">
                <a:solidFill>
                  <a:schemeClr val="tx1"/>
                </a:solidFill>
              </a:rPr>
              <a:t>Miscellaneous violations of the liquor control act or regulations: </a:t>
            </a:r>
            <a:r>
              <a:rPr lang="en-US" b="0" i="0" u="none" strike="noStrike" kern="1200" baseline="0" dirty="0" smtClean="0">
                <a:solidFill>
                  <a:schemeClr val="tx1"/>
                </a:solidFill>
              </a:rPr>
              <a:t>Penalties imposed for the following violations will be determined by the director depending upon the facts and circumstances of each case and, unless enhanced, will include administrative fines ranging from $250 to $3,000. Penalties may also include suspension or revocation of the liquor license.</a:t>
            </a:r>
          </a:p>
          <a:p>
            <a:pPr lvl="1"/>
            <a:r>
              <a:rPr lang="en-US" b="1" i="0" u="none" strike="noStrike" kern="1200" baseline="0" dirty="0" smtClean="0">
                <a:solidFill>
                  <a:schemeClr val="tx1"/>
                </a:solidFill>
              </a:rPr>
              <a:t>Code Description</a:t>
            </a:r>
          </a:p>
          <a:p>
            <a:pPr lvl="1"/>
            <a:r>
              <a:rPr lang="en-US" b="0" i="0" u="none" strike="noStrike" kern="1200" baseline="0" dirty="0" smtClean="0">
                <a:solidFill>
                  <a:schemeClr val="tx1"/>
                </a:solidFill>
              </a:rPr>
              <a:t>5 advertising - illegal</a:t>
            </a:r>
          </a:p>
          <a:p>
            <a:pPr lvl="1"/>
            <a:r>
              <a:rPr lang="en-US" b="0" i="0" u="none" strike="noStrike" kern="1200" baseline="0" dirty="0" smtClean="0">
                <a:solidFill>
                  <a:schemeClr val="tx1"/>
                </a:solidFill>
              </a:rPr>
              <a:t>10 agency responsibility/authority</a:t>
            </a:r>
          </a:p>
          <a:p>
            <a:pPr lvl="1"/>
            <a:r>
              <a:rPr lang="en-US" b="0" i="0" u="none" strike="noStrike" kern="1200" baseline="0" dirty="0" smtClean="0">
                <a:solidFill>
                  <a:schemeClr val="tx1"/>
                </a:solidFill>
              </a:rPr>
              <a:t>25 failure to engage in business</a:t>
            </a:r>
          </a:p>
          <a:p>
            <a:pPr lvl="1"/>
            <a:r>
              <a:rPr lang="en-US" b="0" i="0" u="none" strike="noStrike" kern="1200" baseline="0" dirty="0" smtClean="0">
                <a:solidFill>
                  <a:schemeClr val="tx1"/>
                </a:solidFill>
              </a:rPr>
              <a:t>26 failure to suspend license</a:t>
            </a:r>
          </a:p>
          <a:p>
            <a:pPr lvl="1"/>
            <a:r>
              <a:rPr lang="en-US" b="0" i="0" u="none" strike="noStrike" kern="1200" baseline="0" dirty="0" smtClean="0">
                <a:solidFill>
                  <a:schemeClr val="tx1"/>
                </a:solidFill>
              </a:rPr>
              <a:t>50 unauthorized display of copy/facsimile of license</a:t>
            </a:r>
          </a:p>
          <a:p>
            <a:pPr lvl="1"/>
            <a:r>
              <a:rPr lang="en-US" b="0" i="0" u="none" strike="noStrike" kern="1200" baseline="0" dirty="0" smtClean="0">
                <a:solidFill>
                  <a:schemeClr val="tx1"/>
                </a:solidFill>
              </a:rPr>
              <a:t>100 improper lighting of premises</a:t>
            </a:r>
          </a:p>
          <a:p>
            <a:pPr lvl="1"/>
            <a:r>
              <a:rPr lang="en-US" b="0" i="0" u="none" strike="noStrike" kern="1200" baseline="0" dirty="0" smtClean="0">
                <a:solidFill>
                  <a:schemeClr val="tx1"/>
                </a:solidFill>
              </a:rPr>
              <a:t>116 unauthorized change of </a:t>
            </a:r>
            <a:r>
              <a:rPr lang="en-US" b="0" i="0" u="none" strike="noStrike" kern="1200" baseline="0" dirty="0" err="1" smtClean="0">
                <a:solidFill>
                  <a:schemeClr val="tx1"/>
                </a:solidFill>
              </a:rPr>
              <a:t>dba</a:t>
            </a:r>
            <a:r>
              <a:rPr lang="en-US" b="0" i="0" u="none" strike="noStrike" kern="1200" baseline="0" dirty="0" smtClean="0">
                <a:solidFill>
                  <a:schemeClr val="tx1"/>
                </a:solidFill>
              </a:rPr>
              <a:t> name</a:t>
            </a:r>
          </a:p>
          <a:p>
            <a:pPr lvl="1"/>
            <a:r>
              <a:rPr lang="en-US" b="0" i="0" u="none" strike="noStrike" kern="1200" baseline="0" dirty="0" smtClean="0">
                <a:solidFill>
                  <a:schemeClr val="tx1"/>
                </a:solidFill>
              </a:rPr>
              <a:t>175 sanitation violation</a:t>
            </a:r>
          </a:p>
          <a:p>
            <a:pPr lvl="1"/>
            <a:r>
              <a:rPr lang="en-US" b="0" i="0" u="none" strike="noStrike" kern="1200" baseline="0" dirty="0" smtClean="0">
                <a:solidFill>
                  <a:schemeClr val="tx1"/>
                </a:solidFill>
              </a:rPr>
              <a:t>303 beer keg labeling violation</a:t>
            </a:r>
          </a:p>
          <a:p>
            <a:pPr lvl="1"/>
            <a:r>
              <a:rPr lang="en-US" b="0" i="0" u="none" strike="noStrike" kern="1200" baseline="0" dirty="0" smtClean="0">
                <a:solidFill>
                  <a:schemeClr val="tx1"/>
                </a:solidFill>
              </a:rPr>
              <a:t>304 unauthorized change of corporate name</a:t>
            </a:r>
          </a:p>
          <a:p>
            <a:pPr lvl="1"/>
            <a:r>
              <a:rPr lang="en-US" b="0" i="0" u="none" strike="noStrike" kern="1200" baseline="0" dirty="0" smtClean="0">
                <a:solidFill>
                  <a:schemeClr val="tx1"/>
                </a:solidFill>
              </a:rPr>
              <a:t>314 required documents on licensed premises</a:t>
            </a:r>
          </a:p>
          <a:p>
            <a:pPr lvl="1"/>
            <a:endParaRPr lang="en-US" b="0" i="0" u="none" strike="noStrike" kern="1200" baseline="0" dirty="0" smtClean="0">
              <a:solidFill>
                <a:schemeClr val="tx1"/>
              </a:solidFill>
            </a:endParaRPr>
          </a:p>
          <a:p>
            <a:pPr lvl="0"/>
            <a:r>
              <a:rPr lang="en-US" b="0" i="0" u="none" strike="noStrike" kern="1200" baseline="0" dirty="0" smtClean="0">
                <a:solidFill>
                  <a:schemeClr val="tx1"/>
                </a:solidFill>
              </a:rPr>
              <a:t>15.10.61 </a:t>
            </a:r>
            <a:r>
              <a:rPr lang="en-US" b="0" i="0" u="none" strike="noStrike" kern="1200" baseline="0" dirty="0" err="1" smtClean="0">
                <a:solidFill>
                  <a:schemeClr val="tx1"/>
                </a:solidFill>
              </a:rPr>
              <a:t>NMAC</a:t>
            </a:r>
            <a:r>
              <a:rPr lang="en-US" b="0" i="0" u="none" strike="noStrike" kern="1200" baseline="0" dirty="0" smtClean="0">
                <a:solidFill>
                  <a:schemeClr val="tx1"/>
                </a:solidFill>
              </a:rPr>
              <a:t> 4</a:t>
            </a:r>
          </a:p>
          <a:p>
            <a:endParaRPr lang="en-US" b="0" i="0" u="none" strike="noStrike" kern="1200" baseline="0" dirty="0" smtClean="0">
              <a:solidFill>
                <a:schemeClr val="tx1"/>
              </a:solidFill>
            </a:endParaRPr>
          </a:p>
          <a:p>
            <a:r>
              <a:rPr lang="en-US" b="0" i="0" u="none" strike="noStrike" kern="1200" baseline="0" dirty="0" smtClean="0">
                <a:solidFill>
                  <a:schemeClr val="tx1"/>
                </a:solidFill>
              </a:rPr>
              <a:t>J. </a:t>
            </a:r>
            <a:r>
              <a:rPr lang="en-US" b="1" i="0" u="none" strike="noStrike" kern="1200" baseline="0" dirty="0" smtClean="0">
                <a:solidFill>
                  <a:schemeClr val="tx1"/>
                </a:solidFill>
              </a:rPr>
              <a:t>Other violations not specifically listed: </a:t>
            </a:r>
            <a:r>
              <a:rPr lang="en-US" b="0" i="0" u="none" strike="noStrike" kern="1200" baseline="0" dirty="0" smtClean="0">
                <a:solidFill>
                  <a:schemeClr val="tx1"/>
                </a:solidFill>
              </a:rPr>
              <a:t>Penalties imposed for the following violations will be determined by the director depending upon the facts and circumstances of each case and may include administrative fines and/or suspension or revocation of the liquor license.</a:t>
            </a:r>
          </a:p>
          <a:p>
            <a:pPr lvl="1"/>
            <a:r>
              <a:rPr lang="en-US" b="1" i="0" u="none" strike="noStrike" kern="1200" baseline="0" dirty="0" smtClean="0">
                <a:solidFill>
                  <a:schemeClr val="tx1"/>
                </a:solidFill>
              </a:rPr>
              <a:t>Code Description</a:t>
            </a:r>
          </a:p>
          <a:p>
            <a:pPr lvl="1"/>
            <a:r>
              <a:rPr lang="en-US" b="0" i="0" u="none" strike="noStrike" kern="1200" baseline="0" dirty="0" smtClean="0">
                <a:solidFill>
                  <a:schemeClr val="tx1"/>
                </a:solidFill>
              </a:rPr>
              <a:t>999 miscellaneous</a:t>
            </a:r>
          </a:p>
          <a:p>
            <a:endParaRPr lang="en-US" b="0" i="0" u="none" strike="noStrike" kern="1200" baseline="0" dirty="0" smtClean="0">
              <a:solidFill>
                <a:schemeClr val="tx1"/>
              </a:solidFill>
            </a:endParaRPr>
          </a:p>
          <a:p>
            <a:r>
              <a:rPr lang="en-US" b="0" i="0" u="none" strike="noStrike" kern="1200" baseline="0" dirty="0" smtClean="0">
                <a:solidFill>
                  <a:schemeClr val="tx1"/>
                </a:solidFill>
              </a:rPr>
              <a:t>K. </a:t>
            </a:r>
            <a:r>
              <a:rPr lang="en-US" b="1" i="0" u="none" strike="noStrike" kern="1200" baseline="0" dirty="0" smtClean="0">
                <a:solidFill>
                  <a:schemeClr val="tx1"/>
                </a:solidFill>
              </a:rPr>
              <a:t>Violations involving providers: </a:t>
            </a:r>
            <a:r>
              <a:rPr lang="en-US" b="0" i="0" u="none" strike="noStrike" kern="1200" baseline="0" dirty="0" smtClean="0">
                <a:solidFill>
                  <a:schemeClr val="tx1"/>
                </a:solidFill>
              </a:rPr>
              <a:t>Penalties imposed for the following violations will be determined by the director depending upon the facts and circumstances of each case and, unless enhanced, will include administrative fines up to $500.</a:t>
            </a:r>
          </a:p>
          <a:p>
            <a:pPr lvl="1"/>
            <a:r>
              <a:rPr lang="en-US" b="1" i="0" u="none" strike="noStrike" kern="1200" baseline="0" dirty="0" smtClean="0">
                <a:solidFill>
                  <a:schemeClr val="tx1"/>
                </a:solidFill>
              </a:rPr>
              <a:t>Code Description</a:t>
            </a:r>
          </a:p>
          <a:p>
            <a:pPr lvl="1"/>
            <a:r>
              <a:rPr lang="en-US" b="0" i="0" u="none" strike="noStrike" kern="1200" baseline="0" dirty="0" smtClean="0">
                <a:solidFill>
                  <a:schemeClr val="tx1"/>
                </a:solidFill>
              </a:rPr>
              <a:t>305 failure to notify of sale, right to own, teach, or use of program to any person</a:t>
            </a:r>
          </a:p>
          <a:p>
            <a:pPr lvl="1"/>
            <a:r>
              <a:rPr lang="en-US" b="0" i="0" u="none" strike="noStrike" kern="1200" baseline="0" dirty="0" smtClean="0">
                <a:solidFill>
                  <a:schemeClr val="tx1"/>
                </a:solidFill>
              </a:rPr>
              <a:t>306 providing false information regarding certified program completion</a:t>
            </a:r>
          </a:p>
          <a:p>
            <a:pPr lvl="1"/>
            <a:r>
              <a:rPr lang="en-US" b="0" i="0" u="none" strike="noStrike" kern="1200" baseline="0" dirty="0" smtClean="0">
                <a:solidFill>
                  <a:schemeClr val="tx1"/>
                </a:solidFill>
              </a:rPr>
              <a:t>307 failure to conduct the program as certified by the department</a:t>
            </a:r>
          </a:p>
          <a:p>
            <a:pPr lvl="1"/>
            <a:r>
              <a:rPr lang="en-US" b="0" i="0" u="none" strike="noStrike" kern="1200" baseline="0" dirty="0" smtClean="0">
                <a:solidFill>
                  <a:schemeClr val="tx1"/>
                </a:solidFill>
              </a:rPr>
              <a:t>308 filing an application for certification of a provider, instructor, or program with false information</a:t>
            </a:r>
          </a:p>
          <a:p>
            <a:pPr lvl="1"/>
            <a:r>
              <a:rPr lang="en-US" b="0" i="0" u="none" strike="noStrike" kern="1200" baseline="0" dirty="0" smtClean="0">
                <a:solidFill>
                  <a:schemeClr val="tx1"/>
                </a:solidFill>
              </a:rPr>
              <a:t>310 failure to comply with provisions of alcohol server education article or regulations promulgated thereunder</a:t>
            </a:r>
          </a:p>
          <a:p>
            <a:endParaRPr lang="en-US" b="0" i="0" u="none" strike="noStrike" kern="1200" baseline="0" dirty="0" smtClean="0">
              <a:solidFill>
                <a:schemeClr val="tx1"/>
              </a:solidFill>
            </a:endParaRPr>
          </a:p>
          <a:p>
            <a:r>
              <a:rPr lang="en-US" b="0" i="0" u="none" strike="noStrike" kern="1200" baseline="0" dirty="0" smtClean="0">
                <a:solidFill>
                  <a:schemeClr val="tx1"/>
                </a:solidFill>
              </a:rPr>
              <a:t>L. </a:t>
            </a:r>
            <a:r>
              <a:rPr lang="en-US" b="1" i="0" u="none" strike="noStrike" kern="1200" baseline="0" dirty="0" smtClean="0">
                <a:solidFill>
                  <a:schemeClr val="tx1"/>
                </a:solidFill>
              </a:rPr>
              <a:t>Violations involving servers: </a:t>
            </a:r>
            <a:r>
              <a:rPr lang="en-US" b="0" i="0" u="none" strike="noStrike" kern="1200" baseline="0" dirty="0" smtClean="0">
                <a:solidFill>
                  <a:schemeClr val="tx1"/>
                </a:solidFill>
              </a:rPr>
              <a:t>Penalties imposed for the following violations will be determined by the director depending upon the facts and circumstances of each case unless enhanced.</a:t>
            </a:r>
          </a:p>
          <a:p>
            <a:pPr lvl="1"/>
            <a:r>
              <a:rPr lang="en-US" b="0" i="0" u="none" strike="noStrike" kern="1200" baseline="0" dirty="0" smtClean="0">
                <a:solidFill>
                  <a:schemeClr val="tx1"/>
                </a:solidFill>
              </a:rPr>
              <a:t>(1) Failure to have server permit in possession (code 311). Fine up to $250, suspension up to 14 consecutive days, or both.</a:t>
            </a:r>
          </a:p>
          <a:p>
            <a:pPr lvl="1"/>
            <a:r>
              <a:rPr lang="en-US" b="0" i="0" u="none" strike="noStrike" kern="1200" baseline="0" dirty="0" smtClean="0">
                <a:solidFill>
                  <a:schemeClr val="tx1"/>
                </a:solidFill>
              </a:rPr>
              <a:t>(2) Serving alcoholic beverages without a valid, current server permit (code 312). Fine up to $500.</a:t>
            </a:r>
          </a:p>
          <a:p>
            <a:pPr lvl="1"/>
            <a:r>
              <a:rPr lang="en-US" b="0" i="0" u="none" strike="noStrike" kern="1200" baseline="0" dirty="0" smtClean="0">
                <a:solidFill>
                  <a:schemeClr val="tx1"/>
                </a:solidFill>
              </a:rPr>
              <a:t>(3) Sale to minor or intoxicated person (code 313):</a:t>
            </a:r>
          </a:p>
          <a:p>
            <a:pPr lvl="2"/>
            <a:r>
              <a:rPr lang="en-US" b="0" i="0" u="none" strike="noStrike" kern="1200" baseline="0" dirty="0" smtClean="0">
                <a:solidFill>
                  <a:schemeClr val="tx1"/>
                </a:solidFill>
              </a:rPr>
              <a:t>(a) the first offense may result in a fine of up to $500, a 30-day suspension, or both;</a:t>
            </a:r>
          </a:p>
          <a:p>
            <a:pPr lvl="2"/>
            <a:r>
              <a:rPr lang="en-US" b="0" i="0" u="none" strike="noStrike" kern="1200" baseline="0" dirty="0" smtClean="0">
                <a:solidFill>
                  <a:schemeClr val="tx1"/>
                </a:solidFill>
              </a:rPr>
              <a:t>(b) the second offense may result in a fine of up to $500, a 1 year suspension, or both;</a:t>
            </a:r>
          </a:p>
          <a:p>
            <a:pPr lvl="2"/>
            <a:r>
              <a:rPr lang="en-US" b="0" i="0" u="none" strike="noStrike" kern="1200" baseline="0" dirty="0" smtClean="0">
                <a:solidFill>
                  <a:schemeClr val="tx1"/>
                </a:solidFill>
              </a:rPr>
              <a:t>(c) the third offense may result in a fine, suspension, or revocation.</a:t>
            </a:r>
          </a:p>
          <a:p>
            <a:endParaRPr lang="en-US" b="0" i="0" u="none" strike="noStrike" kern="1200" baseline="0" dirty="0" smtClean="0">
              <a:solidFill>
                <a:schemeClr val="tx1"/>
              </a:solidFill>
            </a:endParaRPr>
          </a:p>
          <a:p>
            <a:r>
              <a:rPr lang="en-US" b="0" i="0" u="none" strike="noStrike" kern="1200" baseline="0" dirty="0" smtClean="0">
                <a:solidFill>
                  <a:schemeClr val="tx1"/>
                </a:solidFill>
              </a:rPr>
              <a:t>M. </a:t>
            </a:r>
            <a:r>
              <a:rPr lang="en-US" b="1" i="0" u="none" strike="noStrike" kern="1200" baseline="0" dirty="0" smtClean="0">
                <a:solidFill>
                  <a:schemeClr val="tx1"/>
                </a:solidFill>
              </a:rPr>
              <a:t>Violations of the alcohol server education article involving licensees: </a:t>
            </a:r>
            <a:r>
              <a:rPr lang="en-US" b="0" i="0" u="none" strike="noStrike" kern="1200" baseline="0" dirty="0" smtClean="0">
                <a:solidFill>
                  <a:schemeClr val="tx1"/>
                </a:solidFill>
              </a:rPr>
              <a:t>Penalties imposed for the following violations will be determined by the director depending upon the facts and circumstances of each case unless enhanced.</a:t>
            </a:r>
          </a:p>
          <a:p>
            <a:pPr lvl="1"/>
            <a:r>
              <a:rPr lang="en-US" b="1" i="0" u="none" strike="noStrike" kern="1200" baseline="0" dirty="0" smtClean="0">
                <a:solidFill>
                  <a:schemeClr val="tx1"/>
                </a:solidFill>
              </a:rPr>
              <a:t>Code Description</a:t>
            </a:r>
          </a:p>
          <a:p>
            <a:pPr lvl="1"/>
            <a:r>
              <a:rPr lang="en-US" b="0" i="0" u="none" strike="noStrike" kern="1200" baseline="0" dirty="0" smtClean="0">
                <a:solidFill>
                  <a:schemeClr val="tx1"/>
                </a:solidFill>
              </a:rPr>
              <a:t>316 Employing a person without a server permit up to $500</a:t>
            </a:r>
          </a:p>
          <a:p>
            <a:pPr lvl="1"/>
            <a:r>
              <a:rPr lang="en-US" b="0" i="0" u="none" strike="noStrike" kern="1200" baseline="0" dirty="0" smtClean="0">
                <a:solidFill>
                  <a:schemeClr val="tx1"/>
                </a:solidFill>
              </a:rPr>
              <a:t>317 failure to maintain copies of server permits on the licensed premises: $20 per permit</a:t>
            </a:r>
          </a:p>
          <a:p>
            <a:pPr lvl="1"/>
            <a:r>
              <a:rPr lang="en-US" b="0" i="0" u="none" strike="noStrike" kern="1200" baseline="0" dirty="0" smtClean="0">
                <a:solidFill>
                  <a:schemeClr val="tx1"/>
                </a:solidFill>
              </a:rPr>
              <a:t>318 failure to produce a copy of an employee's server permit: $20 per permit</a:t>
            </a:r>
          </a:p>
          <a:p>
            <a:pPr lvl="1"/>
            <a:r>
              <a:rPr lang="en-US" b="0" i="0" u="none" strike="noStrike" kern="1200" baseline="0" dirty="0" smtClean="0">
                <a:solidFill>
                  <a:schemeClr val="tx1"/>
                </a:solidFill>
              </a:rPr>
              <a:t>319 Permitting a person with a suspended or revoked permit to serve alcoholic beverages: up to $500</a:t>
            </a:r>
          </a:p>
          <a:p>
            <a:endParaRPr lang="en-US" b="0" i="0" u="none" strike="noStrike" kern="1200" baseline="0" dirty="0" smtClean="0">
              <a:solidFill>
                <a:schemeClr val="tx1"/>
              </a:solidFill>
            </a:endParaRPr>
          </a:p>
          <a:p>
            <a:r>
              <a:rPr lang="en-US" b="0" i="0" u="none" strike="noStrike" kern="1200" baseline="0" dirty="0" smtClean="0">
                <a:solidFill>
                  <a:schemeClr val="tx1"/>
                </a:solidFill>
              </a:rPr>
              <a:t>N. </a:t>
            </a:r>
            <a:r>
              <a:rPr lang="en-US" b="1" i="0" u="none" strike="noStrike" kern="1200" baseline="0" dirty="0" smtClean="0">
                <a:solidFill>
                  <a:schemeClr val="tx1"/>
                </a:solidFill>
              </a:rPr>
              <a:t>Suspension of alcoholic beverage sales:</a:t>
            </a:r>
          </a:p>
          <a:p>
            <a:pPr lvl="1"/>
            <a:r>
              <a:rPr lang="en-US" b="0" i="0" u="none" strike="noStrike" kern="1200" baseline="0" dirty="0" smtClean="0">
                <a:solidFill>
                  <a:schemeClr val="tx1"/>
                </a:solidFill>
              </a:rPr>
              <a:t>(1) When suspension of alcoholic beverage sales is a penalty for violation of the Liquor Control Act, suspension will be addressed as follows:</a:t>
            </a:r>
          </a:p>
          <a:p>
            <a:pPr lvl="2"/>
            <a:r>
              <a:rPr lang="en-US" b="0" i="0" u="none" strike="noStrike" kern="1200" baseline="0" dirty="0" smtClean="0">
                <a:solidFill>
                  <a:schemeClr val="tx1"/>
                </a:solidFill>
              </a:rPr>
              <a:t>(a) for a one-day suspension, the licensee will be required to suspend alcohol sales on the same day of the week that the violation occurred; for example, if the violation occurred on a Thursday, the suspension day will be a Thursday;</a:t>
            </a:r>
          </a:p>
          <a:p>
            <a:pPr lvl="2"/>
            <a:r>
              <a:rPr lang="en-US" b="0" i="0" u="none" strike="noStrike" kern="1200" baseline="0" dirty="0" smtClean="0">
                <a:solidFill>
                  <a:schemeClr val="tx1"/>
                </a:solidFill>
              </a:rPr>
              <a:t>(b) for a suspension of more than one day, the licensee will be required to suspend alcohol sales for consecutive days, beginning on the same day of the week that the violation occurred.</a:t>
            </a:r>
          </a:p>
          <a:p>
            <a:pPr lvl="1"/>
            <a:r>
              <a:rPr lang="en-US" b="0" i="0" u="none" strike="noStrike" kern="1200" baseline="0" dirty="0" smtClean="0">
                <a:solidFill>
                  <a:schemeClr val="tx1"/>
                </a:solidFill>
              </a:rPr>
              <a:t>(2) If the penalty for a violation is suspension, no fine is payable in lieu of suspension. </a:t>
            </a:r>
          </a:p>
          <a:p>
            <a:pPr lvl="1"/>
            <a:r>
              <a:rPr lang="en-US" b="0" i="0" u="none" strike="noStrike" kern="1200" baseline="0" dirty="0" smtClean="0">
                <a:solidFill>
                  <a:schemeClr val="tx1"/>
                </a:solidFill>
              </a:rPr>
              <a:t>(3) Signs provided by the department must be posted on all cash registers and entrances to the restricted area on days that alcohol sales are suspended because of violations of the Liquor Control Act.</a:t>
            </a:r>
          </a:p>
          <a:p>
            <a:endParaRPr lang="en-US" b="0" i="0" u="none" strike="noStrike" kern="1200" baseline="0" dirty="0" smtClean="0">
              <a:solidFill>
                <a:schemeClr val="tx1"/>
              </a:solidFill>
            </a:endParaRPr>
          </a:p>
          <a:p>
            <a:r>
              <a:rPr lang="en-US" b="0" i="0" u="none" strike="noStrike" kern="1200" baseline="0" dirty="0" smtClean="0">
                <a:solidFill>
                  <a:schemeClr val="tx1"/>
                </a:solidFill>
              </a:rPr>
              <a:t>[3/31/97; 7/15/99; 2/29/00; 15.10.61.8 </a:t>
            </a:r>
            <a:r>
              <a:rPr lang="en-US" b="0" i="0" u="none" strike="noStrike" kern="1200" baseline="0" dirty="0" err="1" smtClean="0">
                <a:solidFill>
                  <a:schemeClr val="tx1"/>
                </a:solidFill>
              </a:rPr>
              <a:t>NMAC</a:t>
            </a:r>
            <a:r>
              <a:rPr lang="en-US" b="0" i="0" u="none" strike="noStrike" kern="1200" baseline="0" dirty="0" smtClean="0">
                <a:solidFill>
                  <a:schemeClr val="tx1"/>
                </a:solidFill>
              </a:rPr>
              <a:t> - </a:t>
            </a:r>
            <a:r>
              <a:rPr lang="en-US" b="0" i="0" u="none" strike="noStrike" kern="1200" baseline="0" dirty="0" err="1" smtClean="0">
                <a:solidFill>
                  <a:schemeClr val="tx1"/>
                </a:solidFill>
              </a:rPr>
              <a:t>Rn</a:t>
            </a:r>
            <a:r>
              <a:rPr lang="en-US" b="0" i="0" u="none" strike="noStrike" kern="1200" baseline="0" dirty="0" smtClean="0">
                <a:solidFill>
                  <a:schemeClr val="tx1"/>
                </a:solidFill>
              </a:rPr>
              <a:t>, 15 </a:t>
            </a:r>
            <a:r>
              <a:rPr lang="en-US" b="0" i="0" u="none" strike="noStrike" kern="1200" baseline="0" dirty="0" err="1" smtClean="0">
                <a:solidFill>
                  <a:schemeClr val="tx1"/>
                </a:solidFill>
              </a:rPr>
              <a:t>NMAC</a:t>
            </a:r>
            <a:r>
              <a:rPr lang="en-US" b="0" i="0" u="none" strike="noStrike" kern="1200" baseline="0" dirty="0" smtClean="0">
                <a:solidFill>
                  <a:schemeClr val="tx1"/>
                </a:solidFill>
              </a:rPr>
              <a:t> 10.6.1.8 &amp; A, 10/15/06]</a:t>
            </a:r>
          </a:p>
          <a:p>
            <a:endParaRPr lang="en-US" b="1" i="0" u="none" strike="noStrike" kern="1200" baseline="0" dirty="0" smtClean="0">
              <a:solidFill>
                <a:schemeClr val="tx1"/>
              </a:solidFill>
            </a:endParaRPr>
          </a:p>
          <a:p>
            <a:r>
              <a:rPr lang="en-US" b="1" i="0" u="none" strike="noStrike" kern="1200" baseline="0" dirty="0" smtClean="0">
                <a:solidFill>
                  <a:schemeClr val="tx1"/>
                </a:solidFill>
              </a:rPr>
              <a:t>15.10.61.9 ENHANCEMENT OF SCHEDULED PENALTIES: </a:t>
            </a:r>
            <a:r>
              <a:rPr lang="en-US" b="0" i="0" u="none" strike="noStrike" kern="1200" baseline="0" dirty="0" smtClean="0">
                <a:solidFill>
                  <a:schemeClr val="tx1"/>
                </a:solidFill>
              </a:rPr>
              <a:t>The director may increase any penalty set forth in these regulations if the facts and circumstances warrant enhancement of the penalties, as determined by the director.</a:t>
            </a:r>
          </a:p>
          <a:p>
            <a:r>
              <a:rPr lang="en-US" b="0" i="0" u="none" strike="noStrike" kern="1200" baseline="0" dirty="0" smtClean="0">
                <a:solidFill>
                  <a:schemeClr val="tx1"/>
                </a:solidFill>
              </a:rPr>
              <a:t>[3/31/97; 7/15/99; 2/29/00; 15.10.61.9 </a:t>
            </a:r>
            <a:r>
              <a:rPr lang="en-US" b="0" i="0" u="none" strike="noStrike" kern="1200" baseline="0" dirty="0" err="1" smtClean="0">
                <a:solidFill>
                  <a:schemeClr val="tx1"/>
                </a:solidFill>
              </a:rPr>
              <a:t>NMAC</a:t>
            </a:r>
            <a:r>
              <a:rPr lang="en-US" b="0" i="0" u="none" strike="noStrike" kern="1200" baseline="0" dirty="0" smtClean="0">
                <a:solidFill>
                  <a:schemeClr val="tx1"/>
                </a:solidFill>
              </a:rPr>
              <a:t> - </a:t>
            </a:r>
            <a:r>
              <a:rPr lang="en-US" b="0" i="0" u="none" strike="noStrike" kern="1200" baseline="0" dirty="0" err="1" smtClean="0">
                <a:solidFill>
                  <a:schemeClr val="tx1"/>
                </a:solidFill>
              </a:rPr>
              <a:t>Rn</a:t>
            </a:r>
            <a:r>
              <a:rPr lang="en-US" b="0" i="0" u="none" strike="noStrike" kern="1200" baseline="0" dirty="0" smtClean="0">
                <a:solidFill>
                  <a:schemeClr val="tx1"/>
                </a:solidFill>
              </a:rPr>
              <a:t>, 15 </a:t>
            </a:r>
            <a:r>
              <a:rPr lang="en-US" b="0" i="0" u="none" strike="noStrike" kern="1200" baseline="0" dirty="0" err="1" smtClean="0">
                <a:solidFill>
                  <a:schemeClr val="tx1"/>
                </a:solidFill>
              </a:rPr>
              <a:t>NMAC</a:t>
            </a:r>
            <a:r>
              <a:rPr lang="en-US" b="0" i="0" u="none" strike="noStrike" kern="1200" baseline="0" dirty="0" smtClean="0">
                <a:solidFill>
                  <a:schemeClr val="tx1"/>
                </a:solidFill>
              </a:rPr>
              <a:t> 10.6.1.9, 10/15/06]</a:t>
            </a:r>
          </a:p>
          <a:p>
            <a:r>
              <a:rPr lang="en-US" b="0" i="0" u="none" strike="noStrike" kern="1200" baseline="0" dirty="0" smtClean="0">
                <a:solidFill>
                  <a:schemeClr val="tx1"/>
                </a:solidFill>
              </a:rPr>
              <a:t>15.10.61 </a:t>
            </a:r>
            <a:r>
              <a:rPr lang="en-US" b="0" i="0" u="none" strike="noStrike" kern="1200" baseline="0" dirty="0" err="1" smtClean="0">
                <a:solidFill>
                  <a:schemeClr val="tx1"/>
                </a:solidFill>
              </a:rPr>
              <a:t>NMAC</a:t>
            </a:r>
            <a:r>
              <a:rPr lang="en-US" b="0" i="0" u="none" strike="noStrike" kern="1200" baseline="0" dirty="0" smtClean="0">
                <a:solidFill>
                  <a:schemeClr val="tx1"/>
                </a:solidFill>
              </a:rPr>
              <a:t> 5</a:t>
            </a:r>
          </a:p>
          <a:p>
            <a:endParaRPr lang="en-US" b="1" i="0" u="none" strike="noStrike" kern="1200" baseline="0" dirty="0" smtClean="0">
              <a:solidFill>
                <a:schemeClr val="tx1"/>
              </a:solidFill>
            </a:endParaRPr>
          </a:p>
          <a:p>
            <a:r>
              <a:rPr lang="en-US" b="1" i="0" u="none" strike="noStrike" kern="1200" baseline="0" dirty="0" smtClean="0">
                <a:solidFill>
                  <a:schemeClr val="tx1"/>
                </a:solidFill>
              </a:rPr>
              <a:t>15.10.61.10 COMPROMISE:</a:t>
            </a:r>
          </a:p>
          <a:p>
            <a:r>
              <a:rPr lang="en-US" b="0" i="0" u="none" strike="noStrike" kern="1200" baseline="0" dirty="0" smtClean="0">
                <a:solidFill>
                  <a:schemeClr val="tx1"/>
                </a:solidFill>
              </a:rPr>
              <a:t>A. Whenever probable cause exists that a licensee has violated a provision of the Liquor Control Act or department regulations, a citation may be issued to the licensee for such violation. The director or the director's designated employee may hold a conference with the licensee to determine whether a compromise of the penalty for the violation would be in the best interests of the state.</a:t>
            </a:r>
          </a:p>
          <a:p>
            <a:endParaRPr lang="en-US" b="0" i="0" u="none" strike="noStrike" kern="1200" baseline="0" dirty="0" smtClean="0">
              <a:solidFill>
                <a:schemeClr val="tx1"/>
              </a:solidFill>
            </a:endParaRPr>
          </a:p>
          <a:p>
            <a:r>
              <a:rPr lang="en-US" b="0" i="0" u="none" strike="noStrike" kern="1200" baseline="0" dirty="0" smtClean="0">
                <a:solidFill>
                  <a:schemeClr val="tx1"/>
                </a:solidFill>
              </a:rPr>
              <a:t>B. When a citation is issued at the licensed premises, a copy of the citation may be provided to the licensee, or the resident agent, or given to an employee who indicates he is in charge, or, if no such employee is in charge, to any employee. Providing an employee with the citation shall be considered the same as giving it to the licensee. Citations may be mailed to the licensee.</a:t>
            </a:r>
          </a:p>
          <a:p>
            <a:endParaRPr lang="en-US" b="0" i="0" u="none" strike="noStrike" kern="1200" baseline="0" dirty="0" smtClean="0">
              <a:solidFill>
                <a:schemeClr val="tx1"/>
              </a:solidFill>
            </a:endParaRPr>
          </a:p>
          <a:p>
            <a:r>
              <a:rPr lang="en-US" b="0" i="0" u="none" strike="noStrike" kern="1200" baseline="0" dirty="0" smtClean="0">
                <a:solidFill>
                  <a:schemeClr val="tx1"/>
                </a:solidFill>
              </a:rPr>
              <a:t>C. A copy of the citation shall be filed in the department.</a:t>
            </a:r>
          </a:p>
          <a:p>
            <a:endParaRPr lang="en-US" b="0" i="0" u="none" strike="noStrike" kern="1200" baseline="0" dirty="0" smtClean="0">
              <a:solidFill>
                <a:schemeClr val="tx1"/>
              </a:solidFill>
            </a:endParaRPr>
          </a:p>
          <a:p>
            <a:r>
              <a:rPr lang="en-US" b="0" i="0" u="none" strike="noStrike" kern="1200" baseline="0" dirty="0" smtClean="0">
                <a:solidFill>
                  <a:schemeClr val="tx1"/>
                </a:solidFill>
              </a:rPr>
              <a:t>D. The fines and suspension which the director or the director's designated employee may impose shall not exceed those which could be imposed after hearing.</a:t>
            </a:r>
          </a:p>
          <a:p>
            <a:endParaRPr lang="en-US" b="0" i="0" u="none" strike="noStrike" kern="1200" baseline="0" dirty="0" smtClean="0">
              <a:solidFill>
                <a:schemeClr val="tx1"/>
              </a:solidFill>
            </a:endParaRPr>
          </a:p>
          <a:p>
            <a:r>
              <a:rPr lang="en-US" b="0" i="0" u="none" strike="noStrike" kern="1200" baseline="0" dirty="0" smtClean="0">
                <a:solidFill>
                  <a:schemeClr val="tx1"/>
                </a:solidFill>
              </a:rPr>
              <a:t>E. The director or the director's designated employee may suspend any portion of the fine imposed.</a:t>
            </a:r>
          </a:p>
          <a:p>
            <a:endParaRPr lang="en-US" b="0" i="0" u="none" strike="noStrike" kern="1200" baseline="0" dirty="0" smtClean="0">
              <a:solidFill>
                <a:schemeClr val="tx1"/>
              </a:solidFill>
            </a:endParaRPr>
          </a:p>
          <a:p>
            <a:r>
              <a:rPr lang="en-US" b="0" i="0" u="none" strike="noStrike" kern="1200" baseline="0" dirty="0" smtClean="0">
                <a:solidFill>
                  <a:schemeClr val="tx1"/>
                </a:solidFill>
              </a:rPr>
              <a:t>[3/31/97; 7/15/99; 15.10.61.10 </a:t>
            </a:r>
            <a:r>
              <a:rPr lang="en-US" b="0" i="0" u="none" strike="noStrike" kern="1200" baseline="0" dirty="0" err="1" smtClean="0">
                <a:solidFill>
                  <a:schemeClr val="tx1"/>
                </a:solidFill>
              </a:rPr>
              <a:t>NMAC</a:t>
            </a:r>
            <a:r>
              <a:rPr lang="en-US" b="0" i="0" u="none" strike="noStrike" kern="1200" baseline="0" dirty="0" smtClean="0">
                <a:solidFill>
                  <a:schemeClr val="tx1"/>
                </a:solidFill>
              </a:rPr>
              <a:t> - </a:t>
            </a:r>
            <a:r>
              <a:rPr lang="en-US" b="0" i="0" u="none" strike="noStrike" kern="1200" baseline="0" dirty="0" err="1" smtClean="0">
                <a:solidFill>
                  <a:schemeClr val="tx1"/>
                </a:solidFill>
              </a:rPr>
              <a:t>Rn</a:t>
            </a:r>
            <a:r>
              <a:rPr lang="en-US" b="0" i="0" u="none" strike="noStrike" kern="1200" baseline="0" dirty="0" smtClean="0">
                <a:solidFill>
                  <a:schemeClr val="tx1"/>
                </a:solidFill>
              </a:rPr>
              <a:t>, 15 </a:t>
            </a:r>
            <a:r>
              <a:rPr lang="en-US" b="0" i="0" u="none" strike="noStrike" kern="1200" baseline="0" dirty="0" err="1" smtClean="0">
                <a:solidFill>
                  <a:schemeClr val="tx1"/>
                </a:solidFill>
              </a:rPr>
              <a:t>NMAC</a:t>
            </a:r>
            <a:r>
              <a:rPr lang="en-US" b="0" i="0" u="none" strike="noStrike" kern="1200" baseline="0" dirty="0" smtClean="0">
                <a:solidFill>
                  <a:schemeClr val="tx1"/>
                </a:solidFill>
              </a:rPr>
              <a:t> 10.6.1.10, 10/15/06]</a:t>
            </a:r>
          </a:p>
          <a:p>
            <a:endParaRPr lang="en-US" dirty="0"/>
          </a:p>
        </p:txBody>
      </p:sp>
      <p:sp>
        <p:nvSpPr>
          <p:cNvPr id="4" name="Slide Number Placeholder 3"/>
          <p:cNvSpPr>
            <a:spLocks noGrp="1"/>
          </p:cNvSpPr>
          <p:nvPr>
            <p:ph type="sldNum" sz="quarter" idx="10"/>
          </p:nvPr>
        </p:nvSpPr>
        <p:spPr/>
        <p:txBody>
          <a:bodyPr/>
          <a:lstStyle/>
          <a:p>
            <a:fld id="{CADCBF13-AB58-4A30-8105-E4F4D8F3C5C3}" type="slidenum">
              <a:rPr lang="en-US" smtClean="0"/>
              <a:t>10</a:t>
            </a:fld>
            <a:endParaRPr lang="en-US" dirty="0"/>
          </a:p>
        </p:txBody>
      </p:sp>
    </p:spTree>
    <p:extLst>
      <p:ext uri="{BB962C8B-B14F-4D97-AF65-F5344CB8AC3E}">
        <p14:creationId xmlns:p14="http://schemas.microsoft.com/office/powerpoint/2010/main" val="34135783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CADCBF13-AB58-4A30-8105-E4F4D8F3C5C3}" type="slidenum">
              <a:rPr lang="en-US" smtClean="0"/>
              <a:t>11</a:t>
            </a:fld>
            <a:endParaRPr lang="en-US" dirty="0"/>
          </a:p>
        </p:txBody>
      </p:sp>
      <p:sp>
        <p:nvSpPr>
          <p:cNvPr id="5" name="Notes Placeholder 4"/>
          <p:cNvSpPr>
            <a:spLocks noGrp="1"/>
          </p:cNvSpPr>
          <p:nvPr>
            <p:ph type="body" sz="quarter" idx="1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90</a:t>
            </a:r>
            <a:r>
              <a:rPr lang="en-US" sz="1200" baseline="0" dirty="0" smtClean="0"/>
              <a:t> minute rule, source of last drink: </a:t>
            </a:r>
            <a:r>
              <a:rPr lang="en-US" sz="1200" dirty="0" smtClean="0"/>
              <a:t>…a blood alcohol content level of .14 or higher on breath or blood test taken not more than one and one-half hour or ninety minutes after sale, service or consumption of alcoholic beverages shall be presumptive evidence that the person was intoxicated at the time of the last sale. For purposes of this rule, a “sale” shall mean the time at which the person actually paid for the last alcoholic beverage served by the licensee to the intoxicated person.</a:t>
            </a:r>
          </a:p>
        </p:txBody>
      </p:sp>
      <p:sp>
        <p:nvSpPr>
          <p:cNvPr id="6" name="Notes Placeholder 5"/>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90 minute rule, source of last drink: …a blood alcohol content level of .14 or higher on breath or blood test taken not more than one and one-half hour or ninety minutes after sale, service or consumption of alcoholic beverages shall be presumptive evidence that the person was intoxicated at the time of the last sale. For purposes of this rule, a “sale” shall mean the time at which the person actually paid for the last alcoholic beverage served by the licensee to the intoxicated person.</a:t>
            </a:r>
          </a:p>
        </p:txBody>
      </p:sp>
    </p:spTree>
    <p:extLst>
      <p:ext uri="{BB962C8B-B14F-4D97-AF65-F5344CB8AC3E}">
        <p14:creationId xmlns:p14="http://schemas.microsoft.com/office/powerpoint/2010/main" val="34135783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DCBF13-AB58-4A30-8105-E4F4D8F3C5C3}" type="slidenum">
              <a:rPr lang="en-US" smtClean="0"/>
              <a:t>12</a:t>
            </a:fld>
            <a:endParaRPr lang="en-US" dirty="0"/>
          </a:p>
        </p:txBody>
      </p:sp>
    </p:spTree>
    <p:extLst>
      <p:ext uri="{BB962C8B-B14F-4D97-AF65-F5344CB8AC3E}">
        <p14:creationId xmlns:p14="http://schemas.microsoft.com/office/powerpoint/2010/main" val="10732168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Alcohol-Attributable Death Rates Leading States, U.S., 2007 </a:t>
            </a:r>
          </a:p>
          <a:p>
            <a:r>
              <a:rPr lang="en-US" b="1" dirty="0"/>
              <a:t>Rank, State, Deaths per 100,000</a:t>
            </a:r>
            <a:endParaRPr lang="en-US" dirty="0"/>
          </a:p>
          <a:p>
            <a:r>
              <a:rPr lang="en-US" dirty="0"/>
              <a:t> </a:t>
            </a:r>
          </a:p>
          <a:p>
            <a:pPr lvl="0"/>
            <a:r>
              <a:rPr lang="en-US" dirty="0"/>
              <a:t>New Mexico 53.8 </a:t>
            </a:r>
          </a:p>
          <a:p>
            <a:pPr lvl="0"/>
            <a:r>
              <a:rPr lang="en-US" dirty="0"/>
              <a:t>Alaska 46.5 </a:t>
            </a:r>
          </a:p>
          <a:p>
            <a:pPr lvl="0"/>
            <a:r>
              <a:rPr lang="en-US" dirty="0"/>
              <a:t>Wyoming 42.1 </a:t>
            </a:r>
          </a:p>
          <a:p>
            <a:pPr lvl="0"/>
            <a:r>
              <a:rPr lang="en-US" dirty="0"/>
              <a:t>Montana 39.3 </a:t>
            </a:r>
          </a:p>
          <a:p>
            <a:pPr lvl="0"/>
            <a:r>
              <a:rPr lang="en-US" dirty="0"/>
              <a:t>West Virginia 38.2 </a:t>
            </a:r>
          </a:p>
          <a:p>
            <a:r>
              <a:rPr lang="en-US" dirty="0"/>
              <a:t> </a:t>
            </a:r>
          </a:p>
          <a:p>
            <a:r>
              <a:rPr lang="en-US" dirty="0"/>
              <a:t>US: 28.2</a:t>
            </a:r>
          </a:p>
        </p:txBody>
      </p:sp>
      <p:sp>
        <p:nvSpPr>
          <p:cNvPr id="4" name="Slide Number Placeholder 3"/>
          <p:cNvSpPr>
            <a:spLocks noGrp="1"/>
          </p:cNvSpPr>
          <p:nvPr>
            <p:ph type="sldNum" sz="quarter" idx="10"/>
          </p:nvPr>
        </p:nvSpPr>
        <p:spPr/>
        <p:txBody>
          <a:bodyPr/>
          <a:lstStyle/>
          <a:p>
            <a:fld id="{CADCBF13-AB58-4A30-8105-E4F4D8F3C5C3}" type="slidenum">
              <a:rPr lang="en-US" smtClean="0"/>
              <a:t>13</a:t>
            </a:fld>
            <a:endParaRPr lang="en-US" dirty="0"/>
          </a:p>
        </p:txBody>
      </p:sp>
    </p:spTree>
    <p:extLst>
      <p:ext uri="{BB962C8B-B14F-4D97-AF65-F5344CB8AC3E}">
        <p14:creationId xmlns:p14="http://schemas.microsoft.com/office/powerpoint/2010/main" val="28384361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Age-adjustment is a statistical process applied to rates of disease, death, injuries or other health outcomes which allows communities with different age structures to be compared. Age confounding occurs when the two populations being compared have different age distributions and the risk of the disease or outcome varies across the age groups. The process of age-adjustment by the direct method changes the amount that each age group contributes to the overall rate in each community, so that the overall rates are based on the same age structure. Rates that are based on the same age distribution can be compared to each other without the presence of confounding by age. Adjustment is accomplished by first multiplying the age-specific rates of disease by age-specific weights. Refer to: </a:t>
            </a:r>
            <a:r>
              <a:rPr lang="en-US" sz="1200" u="sng" kern="1200" dirty="0" smtClean="0">
                <a:solidFill>
                  <a:schemeClr val="tx1"/>
                </a:solidFill>
                <a:effectLst/>
                <a:latin typeface="+mn-lt"/>
                <a:ea typeface="+mn-ea"/>
                <a:cs typeface="+mn-cs"/>
                <a:hlinkClick r:id="rId3"/>
              </a:rPr>
              <a:t>http://www.health.ny.gov/diseases/chronic/ageadj.htm</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ADCBF13-AB58-4A30-8105-E4F4D8F3C5C3}" type="slidenum">
              <a:rPr lang="en-US" smtClean="0"/>
              <a:t>14</a:t>
            </a:fld>
            <a:endParaRPr lang="en-US" dirty="0"/>
          </a:p>
        </p:txBody>
      </p:sp>
    </p:spTree>
    <p:extLst>
      <p:ext uri="{BB962C8B-B14F-4D97-AF65-F5344CB8AC3E}">
        <p14:creationId xmlns:p14="http://schemas.microsoft.com/office/powerpoint/2010/main" val="924196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NM RLD: New Mexico Regulations and Licensing</a:t>
            </a:r>
            <a:r>
              <a:rPr lang="en-US" baseline="0" dirty="0" smtClean="0"/>
              <a:t> Department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err="1" smtClean="0"/>
              <a:t>LOD</a:t>
            </a:r>
            <a:r>
              <a:rPr lang="en-US" baseline="0" dirty="0" smtClean="0"/>
              <a:t>: Local Option District</a:t>
            </a:r>
            <a:endParaRPr lang="en-US" dirty="0" smtClean="0"/>
          </a:p>
        </p:txBody>
      </p:sp>
      <p:sp>
        <p:nvSpPr>
          <p:cNvPr id="4" name="Slide Number Placeholder 3"/>
          <p:cNvSpPr>
            <a:spLocks noGrp="1"/>
          </p:cNvSpPr>
          <p:nvPr>
            <p:ph type="sldNum" sz="quarter" idx="10"/>
          </p:nvPr>
        </p:nvSpPr>
        <p:spPr/>
        <p:txBody>
          <a:bodyPr/>
          <a:lstStyle/>
          <a:p>
            <a:fld id="{CADCBF13-AB58-4A30-8105-E4F4D8F3C5C3}" type="slidenum">
              <a:rPr lang="en-US" smtClean="0"/>
              <a:t>15</a:t>
            </a:fld>
            <a:endParaRPr lang="en-US" dirty="0"/>
          </a:p>
        </p:txBody>
      </p:sp>
    </p:spTree>
    <p:extLst>
      <p:ext uri="{BB962C8B-B14F-4D97-AF65-F5344CB8AC3E}">
        <p14:creationId xmlns:p14="http://schemas.microsoft.com/office/powerpoint/2010/main" val="21456901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DCBF13-AB58-4A30-8105-E4F4D8F3C5C3}" type="slidenum">
              <a:rPr lang="en-US" smtClean="0"/>
              <a:t>16</a:t>
            </a:fld>
            <a:endParaRPr lang="en-US" dirty="0"/>
          </a:p>
        </p:txBody>
      </p:sp>
    </p:spTree>
    <p:extLst>
      <p:ext uri="{BB962C8B-B14F-4D97-AF65-F5344CB8AC3E}">
        <p14:creationId xmlns:p14="http://schemas.microsoft.com/office/powerpoint/2010/main" val="31942954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DCBF13-AB58-4A30-8105-E4F4D8F3C5C3}" type="slidenum">
              <a:rPr lang="en-US" smtClean="0"/>
              <a:t>17</a:t>
            </a:fld>
            <a:endParaRPr lang="en-US" dirty="0"/>
          </a:p>
        </p:txBody>
      </p:sp>
    </p:spTree>
    <p:extLst>
      <p:ext uri="{BB962C8B-B14F-4D97-AF65-F5344CB8AC3E}">
        <p14:creationId xmlns:p14="http://schemas.microsoft.com/office/powerpoint/2010/main" val="31942954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As per </a:t>
            </a:r>
            <a:r>
              <a:rPr lang="en-US" dirty="0" err="1" smtClean="0"/>
              <a:t>SM77</a:t>
            </a:r>
            <a:r>
              <a:rPr lang="en-US" dirty="0" smtClean="0"/>
              <a:t>…task force will include representatives from any other groups that may have an interest in amending the Liquor Control Act, including the DWI resource center, mothers against drunk driving, the New Mexico municipal league and the New Mexico association of counties, as well as representatives from law enforcement, the special investigations division of the department of public safety, the alcohol and gaming division of the regulation and licensing department and interested citizens; and organizations involved with alcohol abuse prevention and underage drinking prevention.</a:t>
            </a:r>
          </a:p>
          <a:p>
            <a:endParaRPr lang="en-US" dirty="0"/>
          </a:p>
        </p:txBody>
      </p:sp>
      <p:sp>
        <p:nvSpPr>
          <p:cNvPr id="4" name="Slide Number Placeholder 3"/>
          <p:cNvSpPr>
            <a:spLocks noGrp="1"/>
          </p:cNvSpPr>
          <p:nvPr>
            <p:ph type="sldNum" sz="quarter" idx="10"/>
          </p:nvPr>
        </p:nvSpPr>
        <p:spPr/>
        <p:txBody>
          <a:bodyPr/>
          <a:lstStyle/>
          <a:p>
            <a:fld id="{CADCBF13-AB58-4A30-8105-E4F4D8F3C5C3}" type="slidenum">
              <a:rPr lang="en-US" smtClean="0"/>
              <a:t>18</a:t>
            </a:fld>
            <a:endParaRPr lang="en-US" dirty="0"/>
          </a:p>
        </p:txBody>
      </p:sp>
    </p:spTree>
    <p:extLst>
      <p:ext uri="{BB962C8B-B14F-4D97-AF65-F5344CB8AC3E}">
        <p14:creationId xmlns:p14="http://schemas.microsoft.com/office/powerpoint/2010/main" val="10732168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DCBF13-AB58-4A30-8105-E4F4D8F3C5C3}" type="slidenum">
              <a:rPr lang="en-US" smtClean="0"/>
              <a:t>19</a:t>
            </a:fld>
            <a:endParaRPr lang="en-US" dirty="0"/>
          </a:p>
        </p:txBody>
      </p:sp>
    </p:spTree>
    <p:extLst>
      <p:ext uri="{BB962C8B-B14F-4D97-AF65-F5344CB8AC3E}">
        <p14:creationId xmlns:p14="http://schemas.microsoft.com/office/powerpoint/2010/main" val="2750599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11">
              <a:defRPr/>
            </a:pPr>
            <a:endParaRPr lang="en-US" dirty="0"/>
          </a:p>
        </p:txBody>
      </p:sp>
      <p:sp>
        <p:nvSpPr>
          <p:cNvPr id="4" name="Slide Number Placeholder 3"/>
          <p:cNvSpPr>
            <a:spLocks noGrp="1"/>
          </p:cNvSpPr>
          <p:nvPr>
            <p:ph type="sldNum" sz="quarter" idx="10"/>
          </p:nvPr>
        </p:nvSpPr>
        <p:spPr/>
        <p:txBody>
          <a:bodyPr/>
          <a:lstStyle/>
          <a:p>
            <a:fld id="{CADCBF13-AB58-4A30-8105-E4F4D8F3C5C3}" type="slidenum">
              <a:rPr lang="en-US" smtClean="0"/>
              <a:t>2</a:t>
            </a:fld>
            <a:endParaRPr lang="en-US" dirty="0"/>
          </a:p>
        </p:txBody>
      </p:sp>
      <p:sp>
        <p:nvSpPr>
          <p:cNvPr id="5" name="Date Placeholder 4"/>
          <p:cNvSpPr>
            <a:spLocks noGrp="1"/>
          </p:cNvSpPr>
          <p:nvPr>
            <p:ph type="dt" idx="11"/>
          </p:nvPr>
        </p:nvSpPr>
        <p:spPr/>
        <p:txBody>
          <a:bodyPr/>
          <a:lstStyle/>
          <a:p>
            <a:r>
              <a:rPr lang="en-US" smtClean="0"/>
              <a:t>Prevention Advocates 6/27/2013</a:t>
            </a:r>
            <a:endParaRPr lang="en-US" dirty="0"/>
          </a:p>
        </p:txBody>
      </p:sp>
    </p:spTree>
    <p:extLst>
      <p:ext uri="{BB962C8B-B14F-4D97-AF65-F5344CB8AC3E}">
        <p14:creationId xmlns:p14="http://schemas.microsoft.com/office/powerpoint/2010/main" val="12052967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57150">
              <a:spcAft>
                <a:spcPts val="600"/>
              </a:spcAft>
              <a:buClr>
                <a:srgbClr val="00759E"/>
              </a:buClr>
              <a:buNone/>
            </a:pPr>
            <a:r>
              <a:rPr lang="en-US" sz="1200" dirty="0" smtClean="0">
                <a:hlinkClick r:id="rId3"/>
              </a:rPr>
              <a:t>http://nmhealth.org/ERD/HealthData/hdata.shtml</a:t>
            </a:r>
            <a:endParaRPr lang="en-US" sz="1200" dirty="0" smtClean="0"/>
          </a:p>
          <a:p>
            <a:pPr marL="0" lvl="0" indent="-57150">
              <a:spcAft>
                <a:spcPts val="600"/>
              </a:spcAft>
              <a:buClr>
                <a:srgbClr val="00759E"/>
              </a:buClr>
              <a:buNone/>
            </a:pPr>
            <a:r>
              <a:rPr lang="en-US" sz="1200" dirty="0" smtClean="0">
                <a:hlinkClick r:id="rId4"/>
              </a:rPr>
              <a:t>http://nmhealth.org/ERD/HealthData/substance_abuse.shtml</a:t>
            </a:r>
            <a:endParaRPr lang="en-US" sz="1200" dirty="0" smtClean="0"/>
          </a:p>
          <a:p>
            <a:pPr marL="0" lvl="0" indent="-57150">
              <a:spcAft>
                <a:spcPts val="600"/>
              </a:spcAft>
              <a:buClr>
                <a:srgbClr val="00759E"/>
              </a:buClr>
              <a:buNone/>
            </a:pPr>
            <a:r>
              <a:rPr lang="en-US" sz="1200" dirty="0" smtClean="0">
                <a:hlinkClick r:id="rId5"/>
              </a:rPr>
              <a:t>http://www.thecommunityguide.org/alcohol/outletdensity.html</a:t>
            </a:r>
            <a:endParaRPr lang="en-US" sz="1200" dirty="0" smtClean="0"/>
          </a:p>
          <a:p>
            <a:pPr marL="0" lvl="0" indent="-57150">
              <a:spcAft>
                <a:spcPts val="600"/>
              </a:spcAft>
              <a:buNone/>
            </a:pPr>
            <a:r>
              <a:rPr lang="en-US" sz="1200" dirty="0" smtClean="0">
                <a:hlinkClick r:id="rId6"/>
              </a:rPr>
              <a:t>http://www.thecommunityguide.org/alcohol/EffectivenessLimitingAlcoholOutletDensityMeansReducingExcessiveAlcoholConsumptionAlcohol-RelatedHarms.pdf</a:t>
            </a:r>
            <a:endParaRPr lang="en-US" sz="1200" dirty="0" smtClean="0"/>
          </a:p>
          <a:p>
            <a:pPr marL="0" lvl="0" indent="-57150">
              <a:spcAft>
                <a:spcPts val="600"/>
              </a:spcAft>
              <a:buNone/>
            </a:pPr>
            <a:r>
              <a:rPr lang="en-US" sz="1200" dirty="0" err="1" smtClean="0"/>
              <a:t>CADCA</a:t>
            </a:r>
            <a:r>
              <a:rPr lang="en-US" sz="1200" dirty="0" smtClean="0"/>
              <a:t> Recourses: </a:t>
            </a:r>
            <a:r>
              <a:rPr lang="en-US" sz="1200" dirty="0" smtClean="0">
                <a:hlinkClick r:id="rId7"/>
              </a:rPr>
              <a:t>http://www.cadca.org/resources</a:t>
            </a:r>
            <a:r>
              <a:rPr lang="en-US" sz="1200" dirty="0" smtClean="0"/>
              <a:t> </a:t>
            </a:r>
          </a:p>
          <a:p>
            <a:pPr marL="0" lvl="0" indent="-57150">
              <a:spcAft>
                <a:spcPts val="600"/>
              </a:spcAft>
              <a:buNone/>
            </a:pPr>
            <a:r>
              <a:rPr lang="en-US" sz="1200" dirty="0" smtClean="0"/>
              <a:t>GIS Mapping: </a:t>
            </a:r>
            <a:r>
              <a:rPr lang="en-US" sz="1200" dirty="0" smtClean="0">
                <a:hlinkClick r:id="rId8"/>
              </a:rPr>
              <a:t>http://mapping.cadca.org/</a:t>
            </a:r>
            <a:endParaRPr lang="en-US" sz="1200" dirty="0" smtClean="0"/>
          </a:p>
          <a:p>
            <a:pPr marL="0" lvl="0" indent="-57150">
              <a:spcAft>
                <a:spcPts val="600"/>
              </a:spcAft>
              <a:buNone/>
            </a:pPr>
            <a:r>
              <a:rPr lang="en-US" sz="1200" dirty="0" smtClean="0">
                <a:hlinkClick r:id="rId9"/>
              </a:rPr>
              <a:t>http://www.camy.org/action/outlet_density/_includes/outlet%20density%20strategizer_nov_2011.pdf</a:t>
            </a:r>
            <a:endParaRPr lang="en-US" sz="1200" dirty="0" smtClean="0"/>
          </a:p>
          <a:p>
            <a:pPr marL="0" lvl="0" indent="-57150">
              <a:spcAft>
                <a:spcPts val="600"/>
              </a:spcAft>
              <a:buNone/>
            </a:pPr>
            <a:r>
              <a:rPr lang="en-US" sz="1200" dirty="0" smtClean="0">
                <a:hlinkClick r:id="rId10"/>
              </a:rPr>
              <a:t>http://www.camy.org/</a:t>
            </a:r>
            <a:endParaRPr lang="en-US" sz="1200" dirty="0" smtClean="0"/>
          </a:p>
          <a:p>
            <a:pPr marL="0" lvl="0" indent="-57150">
              <a:spcAft>
                <a:spcPts val="600"/>
              </a:spcAft>
              <a:buNone/>
            </a:pPr>
            <a:r>
              <a:rPr lang="en-US" sz="1200" dirty="0" smtClean="0">
                <a:hlinkClick r:id="rId11"/>
              </a:rPr>
              <a:t>http://www.cdc.gov/pcd/issues/2013/12_0090.htm</a:t>
            </a:r>
            <a:endParaRPr lang="en-US" sz="1200" dirty="0" smtClean="0"/>
          </a:p>
          <a:p>
            <a:pPr marL="0" lvl="0" indent="-57150">
              <a:spcAft>
                <a:spcPts val="600"/>
              </a:spcAft>
              <a:buNone/>
            </a:pPr>
            <a:r>
              <a:rPr lang="en-US" sz="1200" dirty="0" smtClean="0">
                <a:hlinkClick r:id="rId12"/>
              </a:rPr>
              <a:t>http://alcoholjustice.org/images/stories/11MI0705_outletdensity_3.pdf</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CADCBF13-AB58-4A30-8105-E4F4D8F3C5C3}" type="slidenum">
              <a:rPr lang="en-US" smtClean="0"/>
              <a:t>20</a:t>
            </a:fld>
            <a:endParaRPr lang="en-US" dirty="0"/>
          </a:p>
        </p:txBody>
      </p:sp>
    </p:spTree>
    <p:extLst>
      <p:ext uri="{BB962C8B-B14F-4D97-AF65-F5344CB8AC3E}">
        <p14:creationId xmlns:p14="http://schemas.microsoft.com/office/powerpoint/2010/main" val="14193786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DCBF13-AB58-4A30-8105-E4F4D8F3C5C3}" type="slidenum">
              <a:rPr lang="en-US" smtClean="0"/>
              <a:t>21</a:t>
            </a:fld>
            <a:endParaRPr lang="en-US" dirty="0"/>
          </a:p>
        </p:txBody>
      </p:sp>
    </p:spTree>
    <p:extLst>
      <p:ext uri="{BB962C8B-B14F-4D97-AF65-F5344CB8AC3E}">
        <p14:creationId xmlns:p14="http://schemas.microsoft.com/office/powerpoint/2010/main" val="7085821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DCBF13-AB58-4A30-8105-E4F4D8F3C5C3}" type="slidenum">
              <a:rPr lang="en-US" smtClean="0"/>
              <a:t>22</a:t>
            </a:fld>
            <a:endParaRPr lang="en-US" dirty="0"/>
          </a:p>
        </p:txBody>
      </p:sp>
      <p:sp>
        <p:nvSpPr>
          <p:cNvPr id="5" name="Date Placeholder 4"/>
          <p:cNvSpPr>
            <a:spLocks noGrp="1"/>
          </p:cNvSpPr>
          <p:nvPr>
            <p:ph type="dt" idx="11"/>
          </p:nvPr>
        </p:nvSpPr>
        <p:spPr/>
        <p:txBody>
          <a:bodyPr/>
          <a:lstStyle/>
          <a:p>
            <a:r>
              <a:rPr lang="en-US" smtClean="0"/>
              <a:t>Prevention Advocates 6/27/2013</a:t>
            </a:r>
            <a:endParaRPr lang="en-US" dirty="0"/>
          </a:p>
        </p:txBody>
      </p:sp>
    </p:spTree>
    <p:extLst>
      <p:ext uri="{BB962C8B-B14F-4D97-AF65-F5344CB8AC3E}">
        <p14:creationId xmlns:p14="http://schemas.microsoft.com/office/powerpoint/2010/main" val="3286668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11">
              <a:defRPr/>
            </a:pPr>
            <a:endParaRPr lang="en-US" dirty="0"/>
          </a:p>
        </p:txBody>
      </p:sp>
      <p:sp>
        <p:nvSpPr>
          <p:cNvPr id="4" name="Slide Number Placeholder 3"/>
          <p:cNvSpPr>
            <a:spLocks noGrp="1"/>
          </p:cNvSpPr>
          <p:nvPr>
            <p:ph type="sldNum" sz="quarter" idx="10"/>
          </p:nvPr>
        </p:nvSpPr>
        <p:spPr/>
        <p:txBody>
          <a:bodyPr/>
          <a:lstStyle/>
          <a:p>
            <a:fld id="{CADCBF13-AB58-4A30-8105-E4F4D8F3C5C3}" type="slidenum">
              <a:rPr lang="en-US" smtClean="0"/>
              <a:t>3</a:t>
            </a:fld>
            <a:endParaRPr lang="en-US" dirty="0"/>
          </a:p>
        </p:txBody>
      </p:sp>
      <p:sp>
        <p:nvSpPr>
          <p:cNvPr id="5" name="Date Placeholder 4"/>
          <p:cNvSpPr>
            <a:spLocks noGrp="1"/>
          </p:cNvSpPr>
          <p:nvPr>
            <p:ph type="dt" idx="11"/>
          </p:nvPr>
        </p:nvSpPr>
        <p:spPr/>
        <p:txBody>
          <a:bodyPr/>
          <a:lstStyle/>
          <a:p>
            <a:r>
              <a:rPr lang="en-US" smtClean="0"/>
              <a:t>Prevention Advocates 6/27/2013</a:t>
            </a:r>
            <a:endParaRPr lang="en-US" dirty="0"/>
          </a:p>
        </p:txBody>
      </p:sp>
    </p:spTree>
    <p:extLst>
      <p:ext uri="{BB962C8B-B14F-4D97-AF65-F5344CB8AC3E}">
        <p14:creationId xmlns:p14="http://schemas.microsoft.com/office/powerpoint/2010/main" val="1205296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DCBF13-AB58-4A30-8105-E4F4D8F3C5C3}" type="slidenum">
              <a:rPr lang="en-US" smtClean="0"/>
              <a:t>4</a:t>
            </a:fld>
            <a:endParaRPr lang="en-US" dirty="0"/>
          </a:p>
        </p:txBody>
      </p:sp>
      <p:sp>
        <p:nvSpPr>
          <p:cNvPr id="5" name="Date Placeholder 4"/>
          <p:cNvSpPr>
            <a:spLocks noGrp="1"/>
          </p:cNvSpPr>
          <p:nvPr>
            <p:ph type="dt" idx="11"/>
          </p:nvPr>
        </p:nvSpPr>
        <p:spPr/>
        <p:txBody>
          <a:bodyPr/>
          <a:lstStyle/>
          <a:p>
            <a:r>
              <a:rPr lang="en-US" smtClean="0"/>
              <a:t>Prevention Advocates 6/27/2013</a:t>
            </a:r>
            <a:endParaRPr lang="en-US" dirty="0"/>
          </a:p>
        </p:txBody>
      </p:sp>
    </p:spTree>
    <p:extLst>
      <p:ext uri="{BB962C8B-B14F-4D97-AF65-F5344CB8AC3E}">
        <p14:creationId xmlns:p14="http://schemas.microsoft.com/office/powerpoint/2010/main" val="1531739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DCBF13-AB58-4A30-8105-E4F4D8F3C5C3}" type="slidenum">
              <a:rPr lang="en-US" smtClean="0"/>
              <a:t>5</a:t>
            </a:fld>
            <a:endParaRPr lang="en-US" dirty="0"/>
          </a:p>
        </p:txBody>
      </p:sp>
      <p:sp>
        <p:nvSpPr>
          <p:cNvPr id="5" name="Date Placeholder 4"/>
          <p:cNvSpPr>
            <a:spLocks noGrp="1"/>
          </p:cNvSpPr>
          <p:nvPr>
            <p:ph type="dt" idx="11"/>
          </p:nvPr>
        </p:nvSpPr>
        <p:spPr/>
        <p:txBody>
          <a:bodyPr/>
          <a:lstStyle/>
          <a:p>
            <a:r>
              <a:rPr lang="en-US" smtClean="0"/>
              <a:t>Prevention Advocates 6/27/2013</a:t>
            </a:r>
            <a:endParaRPr lang="en-US" dirty="0"/>
          </a:p>
        </p:txBody>
      </p:sp>
    </p:spTree>
    <p:extLst>
      <p:ext uri="{BB962C8B-B14F-4D97-AF65-F5344CB8AC3E}">
        <p14:creationId xmlns:p14="http://schemas.microsoft.com/office/powerpoint/2010/main" val="1531739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are the areas where we, as preventionists, have an opportunity</a:t>
            </a:r>
            <a:r>
              <a:rPr lang="en-US" baseline="0" dirty="0" smtClean="0"/>
              <a:t> to proactively impact the process.</a:t>
            </a:r>
            <a:endParaRPr lang="en-US" dirty="0" smtClean="0"/>
          </a:p>
          <a:p>
            <a:endParaRPr lang="en-US" dirty="0"/>
          </a:p>
        </p:txBody>
      </p:sp>
      <p:sp>
        <p:nvSpPr>
          <p:cNvPr id="4" name="Slide Number Placeholder 3"/>
          <p:cNvSpPr>
            <a:spLocks noGrp="1"/>
          </p:cNvSpPr>
          <p:nvPr>
            <p:ph type="sldNum" sz="quarter" idx="10"/>
          </p:nvPr>
        </p:nvSpPr>
        <p:spPr/>
        <p:txBody>
          <a:bodyPr/>
          <a:lstStyle/>
          <a:p>
            <a:fld id="{CADCBF13-AB58-4A30-8105-E4F4D8F3C5C3}" type="slidenum">
              <a:rPr lang="en-US" smtClean="0"/>
              <a:t>6</a:t>
            </a:fld>
            <a:endParaRPr lang="en-US" dirty="0"/>
          </a:p>
        </p:txBody>
      </p:sp>
    </p:spTree>
    <p:extLst>
      <p:ext uri="{BB962C8B-B14F-4D97-AF65-F5344CB8AC3E}">
        <p14:creationId xmlns:p14="http://schemas.microsoft.com/office/powerpoint/2010/main" val="1531739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60407"/>
            <a:r>
              <a:rPr lang="en-US" b="1" dirty="0" smtClean="0"/>
              <a:t>* Restaurant (Beer &amp; Wine) Licenses (no package, not transferrable)</a:t>
            </a:r>
            <a:r>
              <a:rPr lang="en-US" b="1" baseline="0" dirty="0" smtClean="0"/>
              <a:t> are not included in the quota system.</a:t>
            </a:r>
            <a:endParaRPr lang="en-US" b="1" dirty="0" smtClean="0"/>
          </a:p>
          <a:p>
            <a:pPr indent="-60407"/>
            <a:endParaRPr lang="en-US" dirty="0" smtClean="0"/>
          </a:p>
          <a:p>
            <a:pPr indent="-60407"/>
            <a:r>
              <a:rPr lang="en-US" dirty="0" smtClean="0"/>
              <a:t>C.     Subsection A of this section shall not be construed to prevent any licensee holding a valid license issued under the Liquor Control Act [</a:t>
            </a:r>
            <a:r>
              <a:rPr lang="en-US" dirty="0" smtClean="0">
                <a:hlinkClick r:id="rId3"/>
              </a:rPr>
              <a:t>60-</a:t>
            </a:r>
            <a:r>
              <a:rPr lang="en-US" dirty="0" err="1" smtClean="0">
                <a:hlinkClick r:id="rId3"/>
              </a:rPr>
              <a:t>3A</a:t>
            </a:r>
            <a:r>
              <a:rPr lang="en-US" dirty="0" smtClean="0">
                <a:hlinkClick r:id="rId3"/>
              </a:rPr>
              <a:t>-1</a:t>
            </a:r>
            <a:r>
              <a:rPr lang="en-US" dirty="0" smtClean="0"/>
              <a:t> </a:t>
            </a:r>
            <a:r>
              <a:rPr lang="en-US" dirty="0" err="1" smtClean="0"/>
              <a:t>NMSA</a:t>
            </a:r>
            <a:r>
              <a:rPr lang="en-US" dirty="0" smtClean="0"/>
              <a:t> 1978], or his transferee, from continuing the licensed business or from renewing his license, subject to compliance with the Liquor Control Act and department regulations, notwithstanding that the continuance or renewal may result in an excess over the maximum number of licenses permitted in Subsection A of this section. </a:t>
            </a:r>
          </a:p>
        </p:txBody>
      </p:sp>
      <p:sp>
        <p:nvSpPr>
          <p:cNvPr id="4" name="Slide Number Placeholder 3"/>
          <p:cNvSpPr>
            <a:spLocks noGrp="1"/>
          </p:cNvSpPr>
          <p:nvPr>
            <p:ph type="sldNum" sz="quarter" idx="10"/>
          </p:nvPr>
        </p:nvSpPr>
        <p:spPr/>
        <p:txBody>
          <a:bodyPr/>
          <a:lstStyle/>
          <a:p>
            <a:fld id="{CADCBF13-AB58-4A30-8105-E4F4D8F3C5C3}" type="slidenum">
              <a:rPr lang="en-US" smtClean="0"/>
              <a:t>7</a:t>
            </a:fld>
            <a:endParaRPr lang="en-US" dirty="0"/>
          </a:p>
        </p:txBody>
      </p:sp>
    </p:spTree>
    <p:extLst>
      <p:ext uri="{BB962C8B-B14F-4D97-AF65-F5344CB8AC3E}">
        <p14:creationId xmlns:p14="http://schemas.microsoft.com/office/powerpoint/2010/main" val="3961948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New Mexico is a quota-based state for Dispenser type liquor licenses and has a limited number of dispenser type licenses, and the Alcohol &amp; Gaming Division has issued all liquor licenses allowed by law. The Alcohol &amp; Gaming Division reserves the right to deny a sale or lease application if the safety and public health is threatened by issuance of such license.</a:t>
            </a:r>
          </a:p>
          <a:p>
            <a:pPr lvl="0">
              <a:buFont typeface="Calibri" pitchFamily="34" charset="0"/>
              <a:buNone/>
            </a:pPr>
            <a:endParaRPr lang="en-US" kern="1200" dirty="0" smtClean="0">
              <a:solidFill>
                <a:schemeClr val="tx1"/>
              </a:solidFill>
              <a:effectLst/>
            </a:endParaRPr>
          </a:p>
          <a:p>
            <a:pPr lvl="0">
              <a:buFont typeface="Calibri" pitchFamily="34" charset="0"/>
              <a:buNone/>
            </a:pPr>
            <a:r>
              <a:rPr lang="en-US" kern="1200" dirty="0" smtClean="0">
                <a:solidFill>
                  <a:schemeClr val="tx1"/>
                </a:solidFill>
                <a:effectLst/>
              </a:rPr>
              <a:t>Three administrative citations:</a:t>
            </a:r>
          </a:p>
          <a:p>
            <a:pPr marL="171450" lvl="0" indent="-171450">
              <a:buFont typeface="Arial" pitchFamily="34" charset="0"/>
              <a:buChar char="•"/>
            </a:pPr>
            <a:r>
              <a:rPr lang="en-US" dirty="0" smtClean="0"/>
              <a:t>Citations can be either criminal, administrative or both. Administrative citations are processed by the Alcohol and Gaming Division (</a:t>
            </a:r>
            <a:r>
              <a:rPr lang="en-US" dirty="0" err="1" smtClean="0"/>
              <a:t>AGD</a:t>
            </a:r>
            <a:r>
              <a:rPr lang="en-US" dirty="0" smtClean="0"/>
              <a:t>). </a:t>
            </a:r>
          </a:p>
          <a:p>
            <a:pPr marL="171450" lvl="0" indent="-171450">
              <a:buFont typeface="Arial" pitchFamily="34" charset="0"/>
              <a:buChar char="•"/>
            </a:pPr>
            <a:r>
              <a:rPr lang="en-US" dirty="0" smtClean="0"/>
              <a:t>Criminal citations are issued by law enforcement agents with the NM Department of Public Safety Special Investigations Division (SID).</a:t>
            </a:r>
          </a:p>
          <a:p>
            <a:pPr lvl="0">
              <a:buFont typeface="Calibri" pitchFamily="34" charset="0"/>
              <a:buNone/>
            </a:pPr>
            <a:endParaRPr lang="en-US" dirty="0" smtClean="0"/>
          </a:p>
          <a:p>
            <a:pPr lvl="0">
              <a:buFont typeface="Calibri" pitchFamily="34" charset="0"/>
              <a:buNone/>
            </a:pPr>
            <a:r>
              <a:rPr lang="en-US" dirty="0" smtClean="0"/>
              <a:t>P</a:t>
            </a:r>
            <a:r>
              <a:rPr lang="en-US" kern="1200" dirty="0" smtClean="0">
                <a:solidFill>
                  <a:schemeClr val="tx1"/>
                </a:solidFill>
                <a:effectLst/>
              </a:rPr>
              <a:t>rovides for the revocation of license: </a:t>
            </a:r>
          </a:p>
          <a:p>
            <a:pPr marL="171450" indent="-171450">
              <a:buFont typeface="Arial" pitchFamily="34" charset="0"/>
              <a:buChar char="•"/>
            </a:pPr>
            <a:r>
              <a:rPr lang="en-US" dirty="0"/>
              <a:t>Violations of the Liquor Control Act may result in fines of up to $10,000, and/or the suspension or revocation of the license. </a:t>
            </a:r>
          </a:p>
          <a:p>
            <a:pPr marL="171450" indent="-171450">
              <a:buFont typeface="Arial" pitchFamily="34" charset="0"/>
              <a:buChar char="•"/>
            </a:pPr>
            <a:r>
              <a:rPr lang="en-US" dirty="0"/>
              <a:t>Division position is to force the sale of the license, as opposed to eliminating the license permanently.</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CADCBF13-AB58-4A30-8105-E4F4D8F3C5C3}" type="slidenum">
              <a:rPr lang="en-US" smtClean="0"/>
              <a:t>8</a:t>
            </a:fld>
            <a:endParaRPr lang="en-US" dirty="0"/>
          </a:p>
        </p:txBody>
      </p:sp>
    </p:spTree>
    <p:extLst>
      <p:ext uri="{BB962C8B-B14F-4D97-AF65-F5344CB8AC3E}">
        <p14:creationId xmlns:p14="http://schemas.microsoft.com/office/powerpoint/2010/main" val="34135783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DCBF13-AB58-4A30-8105-E4F4D8F3C5C3}" type="slidenum">
              <a:rPr lang="en-US" smtClean="0"/>
              <a:t>9</a:t>
            </a:fld>
            <a:endParaRPr lang="en-US" dirty="0"/>
          </a:p>
        </p:txBody>
      </p:sp>
      <p:sp>
        <p:nvSpPr>
          <p:cNvPr id="5" name="Date Placeholder 4"/>
          <p:cNvSpPr>
            <a:spLocks noGrp="1"/>
          </p:cNvSpPr>
          <p:nvPr>
            <p:ph type="dt" idx="11"/>
          </p:nvPr>
        </p:nvSpPr>
        <p:spPr/>
        <p:txBody>
          <a:bodyPr/>
          <a:lstStyle/>
          <a:p>
            <a:r>
              <a:rPr lang="en-US" smtClean="0"/>
              <a:t>Santa Fe Prevention Alliance 6/18/2013</a:t>
            </a:r>
            <a:endParaRPr lang="en-US" dirty="0"/>
          </a:p>
        </p:txBody>
      </p:sp>
    </p:spTree>
    <p:extLst>
      <p:ext uri="{BB962C8B-B14F-4D97-AF65-F5344CB8AC3E}">
        <p14:creationId xmlns:p14="http://schemas.microsoft.com/office/powerpoint/2010/main" val="1535267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899A9E2-93AC-4426-8D20-243C747394FA}" type="datetime1">
              <a:rPr lang="en-US" smtClean="0"/>
              <a:t>8/18/2013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D9BEAA-9F6C-4254-99A7-A17DCD13999B}" type="slidenum">
              <a:rPr lang="en-US" smtClean="0"/>
              <a:t>‹#›</a:t>
            </a:fld>
            <a:endParaRPr lang="en-US" dirty="0"/>
          </a:p>
        </p:txBody>
      </p:sp>
    </p:spTree>
    <p:extLst>
      <p:ext uri="{BB962C8B-B14F-4D97-AF65-F5344CB8AC3E}">
        <p14:creationId xmlns:p14="http://schemas.microsoft.com/office/powerpoint/2010/main" val="219851185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F10BE-D3A5-4024-9FA3-9FE762F8E570}" type="datetime1">
              <a:rPr lang="en-US" smtClean="0"/>
              <a:t>8/18/2013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D9BEAA-9F6C-4254-99A7-A17DCD13999B}" type="slidenum">
              <a:rPr lang="en-US" smtClean="0"/>
              <a:t>‹#›</a:t>
            </a:fld>
            <a:endParaRPr lang="en-US" dirty="0"/>
          </a:p>
        </p:txBody>
      </p:sp>
    </p:spTree>
    <p:extLst>
      <p:ext uri="{BB962C8B-B14F-4D97-AF65-F5344CB8AC3E}">
        <p14:creationId xmlns:p14="http://schemas.microsoft.com/office/powerpoint/2010/main" val="2995835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3D7049-5471-40D4-B899-7A5972C41566}" type="datetime1">
              <a:rPr lang="en-US" smtClean="0"/>
              <a:t>8/18/2013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D9BEAA-9F6C-4254-99A7-A17DCD13999B}" type="slidenum">
              <a:rPr lang="en-US" smtClean="0"/>
              <a:t>‹#›</a:t>
            </a:fld>
            <a:endParaRPr lang="en-US" dirty="0"/>
          </a:p>
        </p:txBody>
      </p:sp>
    </p:spTree>
    <p:extLst>
      <p:ext uri="{BB962C8B-B14F-4D97-AF65-F5344CB8AC3E}">
        <p14:creationId xmlns:p14="http://schemas.microsoft.com/office/powerpoint/2010/main" val="41595942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161FBB-877A-474C-BC6D-9047C2013D14}" type="datetime1">
              <a:rPr lang="en-US" smtClean="0"/>
              <a:t>8/18/2013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705600" y="6248400"/>
            <a:ext cx="2133600" cy="365125"/>
          </a:xfrm>
        </p:spPr>
        <p:txBody>
          <a:bodyPr/>
          <a:lstStyle/>
          <a:p>
            <a:fld id="{5CD9BEAA-9F6C-4254-99A7-A17DCD13999B}" type="slidenum">
              <a:rPr lang="en-US" smtClean="0"/>
              <a:t>‹#›</a:t>
            </a:fld>
            <a:endParaRPr lang="en-US" dirty="0"/>
          </a:p>
        </p:txBody>
      </p:sp>
    </p:spTree>
    <p:extLst>
      <p:ext uri="{BB962C8B-B14F-4D97-AF65-F5344CB8AC3E}">
        <p14:creationId xmlns:p14="http://schemas.microsoft.com/office/powerpoint/2010/main" val="21752491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B72776-947B-4C88-BB80-1A085E6DAF4C}" type="datetime1">
              <a:rPr lang="en-US" smtClean="0"/>
              <a:t>8/18/2013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D9BEAA-9F6C-4254-99A7-A17DCD13999B}" type="slidenum">
              <a:rPr lang="en-US" smtClean="0"/>
              <a:t>‹#›</a:t>
            </a:fld>
            <a:endParaRPr lang="en-US" dirty="0"/>
          </a:p>
        </p:txBody>
      </p:sp>
    </p:spTree>
    <p:extLst>
      <p:ext uri="{BB962C8B-B14F-4D97-AF65-F5344CB8AC3E}">
        <p14:creationId xmlns:p14="http://schemas.microsoft.com/office/powerpoint/2010/main" val="264071611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2CFAB6B-8C34-4213-ACC1-8E505A6410A2}" type="datetime1">
              <a:rPr lang="en-US" smtClean="0"/>
              <a:t>8/18/2013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CD9BEAA-9F6C-4254-99A7-A17DCD13999B}" type="slidenum">
              <a:rPr lang="en-US" smtClean="0"/>
              <a:t>‹#›</a:t>
            </a:fld>
            <a:endParaRPr lang="en-US" dirty="0"/>
          </a:p>
        </p:txBody>
      </p:sp>
    </p:spTree>
    <p:extLst>
      <p:ext uri="{BB962C8B-B14F-4D97-AF65-F5344CB8AC3E}">
        <p14:creationId xmlns:p14="http://schemas.microsoft.com/office/powerpoint/2010/main" val="423260326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9D1329-BC25-454C-98CA-2C99D95F08D3}" type="datetime1">
              <a:rPr lang="en-US" smtClean="0"/>
              <a:t>8/18/2013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CD9BEAA-9F6C-4254-99A7-A17DCD13999B}" type="slidenum">
              <a:rPr lang="en-US" smtClean="0"/>
              <a:t>‹#›</a:t>
            </a:fld>
            <a:endParaRPr lang="en-US" dirty="0"/>
          </a:p>
        </p:txBody>
      </p:sp>
    </p:spTree>
    <p:extLst>
      <p:ext uri="{BB962C8B-B14F-4D97-AF65-F5344CB8AC3E}">
        <p14:creationId xmlns:p14="http://schemas.microsoft.com/office/powerpoint/2010/main" val="243536047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059EF1A-F001-49A2-A066-08D205B17245}" type="datetime1">
              <a:rPr lang="en-US" smtClean="0"/>
              <a:t>8/18/2013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CD9BEAA-9F6C-4254-99A7-A17DCD13999B}" type="slidenum">
              <a:rPr lang="en-US" smtClean="0"/>
              <a:t>‹#›</a:t>
            </a:fld>
            <a:endParaRPr lang="en-US" dirty="0"/>
          </a:p>
        </p:txBody>
      </p:sp>
    </p:spTree>
    <p:extLst>
      <p:ext uri="{BB962C8B-B14F-4D97-AF65-F5344CB8AC3E}">
        <p14:creationId xmlns:p14="http://schemas.microsoft.com/office/powerpoint/2010/main" val="2633575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6C2216-28BC-47A9-B6A6-626C1331C34A}" type="datetime1">
              <a:rPr lang="en-US" smtClean="0"/>
              <a:t>8/18/2013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CD9BEAA-9F6C-4254-99A7-A17DCD13999B}" type="slidenum">
              <a:rPr lang="en-US" smtClean="0"/>
              <a:t>‹#›</a:t>
            </a:fld>
            <a:endParaRPr lang="en-US" dirty="0"/>
          </a:p>
        </p:txBody>
      </p:sp>
    </p:spTree>
    <p:extLst>
      <p:ext uri="{BB962C8B-B14F-4D97-AF65-F5344CB8AC3E}">
        <p14:creationId xmlns:p14="http://schemas.microsoft.com/office/powerpoint/2010/main" val="4132920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D809B6-75A4-440A-A59E-E3E9B7FE58D2}" type="datetime1">
              <a:rPr lang="en-US" smtClean="0"/>
              <a:t>8/18/2013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CD9BEAA-9F6C-4254-99A7-A17DCD13999B}" type="slidenum">
              <a:rPr lang="en-US" smtClean="0"/>
              <a:t>‹#›</a:t>
            </a:fld>
            <a:endParaRPr lang="en-US" dirty="0"/>
          </a:p>
        </p:txBody>
      </p:sp>
    </p:spTree>
    <p:extLst>
      <p:ext uri="{BB962C8B-B14F-4D97-AF65-F5344CB8AC3E}">
        <p14:creationId xmlns:p14="http://schemas.microsoft.com/office/powerpoint/2010/main" val="122629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BADFE5-8BEE-440C-8A21-B486D792C4C4}" type="datetime1">
              <a:rPr lang="en-US" smtClean="0"/>
              <a:t>8/18/2013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CD9BEAA-9F6C-4254-99A7-A17DCD13999B}" type="slidenum">
              <a:rPr lang="en-US" smtClean="0"/>
              <a:t>‹#›</a:t>
            </a:fld>
            <a:endParaRPr lang="en-US" dirty="0"/>
          </a:p>
        </p:txBody>
      </p:sp>
    </p:spTree>
    <p:extLst>
      <p:ext uri="{BB962C8B-B14F-4D97-AF65-F5344CB8AC3E}">
        <p14:creationId xmlns:p14="http://schemas.microsoft.com/office/powerpoint/2010/main" val="3754725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A1BA97-23EF-4956-A236-11C06753466E}" type="datetime1">
              <a:rPr lang="en-US" smtClean="0"/>
              <a:t>8/18/2013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D9BEAA-9F6C-4254-99A7-A17DCD13999B}" type="slidenum">
              <a:rPr lang="en-US" smtClean="0"/>
              <a:t>‹#›</a:t>
            </a:fld>
            <a:endParaRPr lang="en-US" dirty="0"/>
          </a:p>
        </p:txBody>
      </p:sp>
    </p:spTree>
    <p:extLst>
      <p:ext uri="{BB962C8B-B14F-4D97-AF65-F5344CB8AC3E}">
        <p14:creationId xmlns:p14="http://schemas.microsoft.com/office/powerpoint/2010/main" val="2462810719"/>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BEBA8EAE-BF5A-486C-A8C5-ECC9F3942E4B}">
                <a14:imgProps xmlns:a14="http://schemas.microsoft.com/office/drawing/2010/main">
                  <a14:imgLayer r:embed="rId4">
                    <a14:imgEffect>
                      <a14:artisticGlass/>
                    </a14:imgEffect>
                  </a14:imgLayer>
                </a14:imgProps>
              </a:ext>
              <a:ext uri="{28A0092B-C50C-407E-A947-70E740481C1C}">
                <a14:useLocalDpi xmlns:a14="http://schemas.microsoft.com/office/drawing/2010/main" val="0"/>
              </a:ext>
            </a:extLst>
          </a:blip>
          <a:stretch>
            <a:fillRect/>
          </a:stretch>
        </p:blipFill>
        <p:spPr>
          <a:xfrm>
            <a:off x="0" y="-7496"/>
            <a:ext cx="9144000" cy="6865495"/>
          </a:xfrm>
          <a:prstGeom prst="rect">
            <a:avLst/>
          </a:prstGeom>
        </p:spPr>
      </p:pic>
      <p:sp>
        <p:nvSpPr>
          <p:cNvPr id="6" name="TextBox 5"/>
          <p:cNvSpPr txBox="1"/>
          <p:nvPr/>
        </p:nvSpPr>
        <p:spPr>
          <a:xfrm>
            <a:off x="0" y="3358277"/>
            <a:ext cx="9144000" cy="2339102"/>
          </a:xfrm>
          <a:prstGeom prst="rect">
            <a:avLst/>
          </a:prstGeom>
          <a:solidFill>
            <a:srgbClr val="000000">
              <a:alpha val="63922"/>
            </a:srgbClr>
          </a:solidFill>
        </p:spPr>
        <p:txBody>
          <a:bodyPr wrap="square" rtlCol="0">
            <a:spAutoFit/>
          </a:bodyPr>
          <a:lstStyle/>
          <a:p>
            <a:pPr lvl="1"/>
            <a:endParaRPr lang="en-US" dirty="0" smtClean="0">
              <a:solidFill>
                <a:schemeClr val="bg1"/>
              </a:solidFill>
              <a:latin typeface="Arial Black" pitchFamily="34" charset="0"/>
            </a:endParaRPr>
          </a:p>
          <a:p>
            <a:pPr lvl="1"/>
            <a:r>
              <a:rPr lang="en-US" sz="4000" dirty="0">
                <a:solidFill>
                  <a:schemeClr val="bg1"/>
                </a:solidFill>
                <a:latin typeface="Arial Black" pitchFamily="34" charset="0"/>
              </a:rPr>
              <a:t>Current Challenges to Alcohol Regulation in New Mexico</a:t>
            </a:r>
          </a:p>
          <a:p>
            <a:pPr lvl="1"/>
            <a:r>
              <a:rPr lang="en-US" sz="2800" dirty="0" smtClean="0">
                <a:solidFill>
                  <a:srgbClr val="FFC000"/>
                </a:solidFill>
                <a:latin typeface="Arial Black" pitchFamily="34" charset="0"/>
              </a:rPr>
              <a:t>Outlet </a:t>
            </a:r>
            <a:r>
              <a:rPr lang="en-US" sz="2800" dirty="0">
                <a:solidFill>
                  <a:srgbClr val="FFC000"/>
                </a:solidFill>
                <a:latin typeface="Arial Black" pitchFamily="34" charset="0"/>
              </a:rPr>
              <a:t>Density &amp; Service </a:t>
            </a:r>
            <a:r>
              <a:rPr lang="en-US" sz="2800" dirty="0" smtClean="0">
                <a:solidFill>
                  <a:srgbClr val="FFC000"/>
                </a:solidFill>
                <a:latin typeface="Arial Black" pitchFamily="34" charset="0"/>
              </a:rPr>
              <a:t>Rules</a:t>
            </a:r>
          </a:p>
          <a:p>
            <a:pPr lvl="1"/>
            <a:endParaRPr lang="en-US" sz="1600" dirty="0">
              <a:solidFill>
                <a:srgbClr val="FFC000"/>
              </a:solidFill>
              <a:latin typeface="Arial Black" pitchFamily="34" charset="0"/>
            </a:endParaRPr>
          </a:p>
        </p:txBody>
      </p:sp>
    </p:spTree>
    <p:extLst>
      <p:ext uri="{BB962C8B-B14F-4D97-AF65-F5344CB8AC3E}">
        <p14:creationId xmlns:p14="http://schemas.microsoft.com/office/powerpoint/2010/main" val="18961077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a:r>
              <a:rPr lang="en-US" sz="3600" dirty="0" smtClean="0">
                <a:latin typeface="Arial Black" pitchFamily="34" charset="0"/>
              </a:rPr>
              <a:t>CONCERN ABOUT RULES</a:t>
            </a:r>
            <a:endParaRPr lang="en-US" sz="3600" dirty="0">
              <a:latin typeface="Arial Black" pitchFamily="34" charset="0"/>
            </a:endParaRPr>
          </a:p>
        </p:txBody>
      </p:sp>
      <p:sp>
        <p:nvSpPr>
          <p:cNvPr id="2" name="Content Placeholder 1"/>
          <p:cNvSpPr>
            <a:spLocks noGrp="1"/>
          </p:cNvSpPr>
          <p:nvPr>
            <p:ph idx="1"/>
          </p:nvPr>
        </p:nvSpPr>
        <p:spPr>
          <a:xfrm>
            <a:off x="457200" y="1676400"/>
            <a:ext cx="8229600" cy="5181600"/>
          </a:xfrm>
        </p:spPr>
        <p:txBody>
          <a:bodyPr>
            <a:normAutofit/>
          </a:bodyPr>
          <a:lstStyle/>
          <a:p>
            <a:pPr>
              <a:buClr>
                <a:srgbClr val="FFC000"/>
              </a:buClr>
              <a:buFont typeface="Arial" pitchFamily="34" charset="0"/>
              <a:buChar char="»"/>
            </a:pPr>
            <a:r>
              <a:rPr lang="en-US" dirty="0"/>
              <a:t>Eliminating the .14 </a:t>
            </a:r>
            <a:r>
              <a:rPr lang="en-US" dirty="0" err="1"/>
              <a:t>BAC</a:t>
            </a:r>
            <a:r>
              <a:rPr lang="en-US" dirty="0"/>
              <a:t> as presumptive evidence </a:t>
            </a:r>
            <a:r>
              <a:rPr lang="en-US" dirty="0" smtClean="0"/>
              <a:t>of intoxication and replacing it with ‘signs of intoxication’ would weaken enforcement</a:t>
            </a:r>
            <a:endParaRPr lang="en-US" dirty="0"/>
          </a:p>
          <a:p>
            <a:pPr lvl="1">
              <a:buFont typeface="Arial" pitchFamily="34" charset="0"/>
              <a:buChar char="•"/>
            </a:pPr>
            <a:r>
              <a:rPr lang="en-US" sz="2400" dirty="0" err="1" smtClean="0"/>
              <a:t>BAC</a:t>
            </a:r>
            <a:r>
              <a:rPr lang="en-US" sz="2400" dirty="0" smtClean="0"/>
              <a:t> levels provide clear evidence of intoxication to the Courts</a:t>
            </a:r>
          </a:p>
          <a:p>
            <a:pPr lvl="1">
              <a:buFont typeface="Arial" pitchFamily="34" charset="0"/>
              <a:buChar char="•"/>
            </a:pPr>
            <a:r>
              <a:rPr lang="en-US" sz="2400" dirty="0" smtClean="0"/>
              <a:t>The rule would be strengthened if signs of intoxication was added as another option for presumptive evidence, not replacing .14 </a:t>
            </a:r>
            <a:r>
              <a:rPr lang="en-US" sz="2400" dirty="0" err="1" smtClean="0"/>
              <a:t>BAC</a:t>
            </a:r>
            <a:endParaRPr lang="en-US" sz="2400" dirty="0" smtClean="0"/>
          </a:p>
        </p:txBody>
      </p:sp>
      <p:cxnSp>
        <p:nvCxnSpPr>
          <p:cNvPr id="4" name="Straight Connector 3"/>
          <p:cNvCxnSpPr/>
          <p:nvPr/>
        </p:nvCxnSpPr>
        <p:spPr>
          <a:xfrm>
            <a:off x="533400" y="1219200"/>
            <a:ext cx="81534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5CD9BEAA-9F6C-4254-99A7-A17DCD13999B}" type="slidenum">
              <a:rPr lang="en-US" smtClean="0"/>
              <a:t>10</a:t>
            </a:fld>
            <a:endParaRPr lang="en-US" dirty="0"/>
          </a:p>
        </p:txBody>
      </p:sp>
    </p:spTree>
    <p:extLst>
      <p:ext uri="{BB962C8B-B14F-4D97-AF65-F5344CB8AC3E}">
        <p14:creationId xmlns:p14="http://schemas.microsoft.com/office/powerpoint/2010/main" val="8704097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a:r>
              <a:rPr lang="en-US" sz="3600" dirty="0" smtClean="0">
                <a:latin typeface="Arial Black" pitchFamily="34" charset="0"/>
              </a:rPr>
              <a:t>CONCERN ABOUT RULES</a:t>
            </a:r>
            <a:endParaRPr lang="en-US" sz="3600" dirty="0">
              <a:latin typeface="Arial Black" pitchFamily="34" charset="0"/>
            </a:endParaRPr>
          </a:p>
        </p:txBody>
      </p:sp>
      <p:sp>
        <p:nvSpPr>
          <p:cNvPr id="2" name="Content Placeholder 1"/>
          <p:cNvSpPr>
            <a:spLocks noGrp="1"/>
          </p:cNvSpPr>
          <p:nvPr>
            <p:ph idx="1"/>
          </p:nvPr>
        </p:nvSpPr>
        <p:spPr>
          <a:xfrm>
            <a:off x="457200" y="1676400"/>
            <a:ext cx="8229600" cy="5181600"/>
          </a:xfrm>
        </p:spPr>
        <p:txBody>
          <a:bodyPr>
            <a:normAutofit/>
          </a:bodyPr>
          <a:lstStyle/>
          <a:p>
            <a:pPr>
              <a:buClr>
                <a:srgbClr val="FFC000"/>
              </a:buClr>
              <a:buFont typeface="Arial" pitchFamily="34" charset="0"/>
              <a:buChar char="»"/>
            </a:pPr>
            <a:r>
              <a:rPr lang="en-US" dirty="0" smtClean="0"/>
              <a:t>Reducing the time </a:t>
            </a:r>
            <a:r>
              <a:rPr lang="en-US" dirty="0"/>
              <a:t>allowed to </a:t>
            </a:r>
            <a:r>
              <a:rPr lang="en-US" dirty="0" smtClean="0"/>
              <a:t>take </a:t>
            </a:r>
            <a:r>
              <a:rPr lang="en-US" dirty="0"/>
              <a:t>breath or </a:t>
            </a:r>
            <a:r>
              <a:rPr lang="en-US" dirty="0" smtClean="0"/>
              <a:t>blood test after last sale from 90 to 60 minutes would weaken enforcement</a:t>
            </a:r>
          </a:p>
          <a:p>
            <a:pPr lvl="1">
              <a:buFont typeface="Arial" pitchFamily="34" charset="0"/>
              <a:buChar char="•"/>
            </a:pPr>
            <a:r>
              <a:rPr lang="en-US" sz="2600" dirty="0" smtClean="0"/>
              <a:t>Shortens window of licensee responsibility (place of last drink)</a:t>
            </a:r>
          </a:p>
          <a:p>
            <a:pPr lvl="1">
              <a:buFont typeface="Arial" pitchFamily="34" charset="0"/>
              <a:buChar char="•"/>
            </a:pPr>
            <a:r>
              <a:rPr lang="en-US" sz="2600" dirty="0" smtClean="0"/>
              <a:t>Reduces time available to law enforcement to obtain evidence of intoxication</a:t>
            </a:r>
          </a:p>
          <a:p>
            <a:pPr>
              <a:buClr>
                <a:srgbClr val="00759E"/>
              </a:buClr>
              <a:buFont typeface="Arial" pitchFamily="34" charset="0"/>
              <a:buChar char="»"/>
            </a:pPr>
            <a:endParaRPr lang="en-US" sz="3000" dirty="0"/>
          </a:p>
        </p:txBody>
      </p:sp>
      <p:cxnSp>
        <p:nvCxnSpPr>
          <p:cNvPr id="4" name="Straight Connector 3"/>
          <p:cNvCxnSpPr/>
          <p:nvPr/>
        </p:nvCxnSpPr>
        <p:spPr>
          <a:xfrm>
            <a:off x="533400" y="1219200"/>
            <a:ext cx="81534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5CD9BEAA-9F6C-4254-99A7-A17DCD13999B}" type="slidenum">
              <a:rPr lang="en-US" smtClean="0"/>
              <a:t>11</a:t>
            </a:fld>
            <a:endParaRPr lang="en-US" dirty="0"/>
          </a:p>
        </p:txBody>
      </p:sp>
    </p:spTree>
    <p:extLst>
      <p:ext uri="{BB962C8B-B14F-4D97-AF65-F5344CB8AC3E}">
        <p14:creationId xmlns:p14="http://schemas.microsoft.com/office/powerpoint/2010/main" val="20551154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686800" cy="1143000"/>
          </a:xfrm>
        </p:spPr>
        <p:txBody>
          <a:bodyPr>
            <a:normAutofit/>
          </a:bodyPr>
          <a:lstStyle/>
          <a:p>
            <a:pPr algn="l"/>
            <a:r>
              <a:rPr lang="en-US" sz="3600" dirty="0" smtClean="0">
                <a:latin typeface="Arial Black" pitchFamily="34" charset="0"/>
              </a:rPr>
              <a:t>IMPORTANT NM ALCOHOL FACTS</a:t>
            </a:r>
            <a:endParaRPr lang="en-US" dirty="0">
              <a:latin typeface="Arial Black" pitchFamily="34" charset="0"/>
            </a:endParaRPr>
          </a:p>
        </p:txBody>
      </p:sp>
      <p:sp>
        <p:nvSpPr>
          <p:cNvPr id="2" name="Content Placeholder 1"/>
          <p:cNvSpPr>
            <a:spLocks noGrp="1"/>
          </p:cNvSpPr>
          <p:nvPr>
            <p:ph idx="1"/>
          </p:nvPr>
        </p:nvSpPr>
        <p:spPr>
          <a:xfrm>
            <a:off x="457200" y="1600200"/>
            <a:ext cx="8229600" cy="5257800"/>
          </a:xfrm>
        </p:spPr>
        <p:txBody>
          <a:bodyPr>
            <a:normAutofit fontScale="85000" lnSpcReduction="10000"/>
          </a:bodyPr>
          <a:lstStyle/>
          <a:p>
            <a:pPr rtl="0" eaLnBrk="1" latinLnBrk="0" hangingPunct="1">
              <a:buClr>
                <a:srgbClr val="FFC000"/>
              </a:buClr>
              <a:buFont typeface="Arial" pitchFamily="34" charset="0"/>
              <a:buChar char="»"/>
            </a:pPr>
            <a:r>
              <a:rPr lang="en-US" kern="1200" dirty="0" smtClean="0">
                <a:solidFill>
                  <a:schemeClr val="tx1"/>
                </a:solidFill>
                <a:effectLst/>
              </a:rPr>
              <a:t>New Mexico has the </a:t>
            </a:r>
            <a:r>
              <a:rPr lang="en-US" b="1" kern="1200" dirty="0" smtClean="0">
                <a:solidFill>
                  <a:schemeClr val="tx1"/>
                </a:solidFill>
                <a:effectLst/>
              </a:rPr>
              <a:t>highest</a:t>
            </a:r>
            <a:r>
              <a:rPr lang="en-US" kern="1200" dirty="0" smtClean="0">
                <a:solidFill>
                  <a:schemeClr val="tx1"/>
                </a:solidFill>
                <a:effectLst/>
              </a:rPr>
              <a:t> Alcohol-Attributable Death Rate in the Nation </a:t>
            </a:r>
            <a:r>
              <a:rPr lang="en-US" sz="2400" i="1" dirty="0"/>
              <a:t>(S</a:t>
            </a:r>
            <a:r>
              <a:rPr lang="en-US" sz="2400" i="1" dirty="0" smtClean="0"/>
              <a:t>ee map)</a:t>
            </a:r>
          </a:p>
          <a:p>
            <a:pPr lvl="1">
              <a:buFont typeface="Arial" pitchFamily="34" charset="0"/>
              <a:buChar char="•"/>
            </a:pPr>
            <a:endParaRPr lang="en-US" sz="2000" dirty="0" smtClean="0">
              <a:effectLst/>
            </a:endParaRPr>
          </a:p>
          <a:p>
            <a:pPr rtl="0" eaLnBrk="1" latinLnBrk="0" hangingPunct="1">
              <a:buClr>
                <a:srgbClr val="FFC000"/>
              </a:buClr>
              <a:buFont typeface="Arial" pitchFamily="34" charset="0"/>
              <a:buChar char="»"/>
            </a:pPr>
            <a:r>
              <a:rPr lang="en-US" kern="1200" dirty="0" smtClean="0">
                <a:solidFill>
                  <a:schemeClr val="tx1"/>
                </a:solidFill>
                <a:effectLst/>
              </a:rPr>
              <a:t>Alcohol outlet density in most New Mexico Counties is </a:t>
            </a:r>
            <a:r>
              <a:rPr lang="en-US" b="1" kern="1200" dirty="0" smtClean="0">
                <a:solidFill>
                  <a:schemeClr val="tx1"/>
                </a:solidFill>
                <a:effectLst/>
              </a:rPr>
              <a:t>higher</a:t>
            </a:r>
            <a:r>
              <a:rPr lang="en-US" kern="1200" dirty="0" smtClean="0">
                <a:solidFill>
                  <a:schemeClr val="tx1"/>
                </a:solidFill>
                <a:effectLst/>
              </a:rPr>
              <a:t> than the National average</a:t>
            </a:r>
          </a:p>
          <a:p>
            <a:pPr rtl="0" eaLnBrk="1" latinLnBrk="0" hangingPunct="1">
              <a:buClr>
                <a:srgbClr val="00759E"/>
              </a:buClr>
              <a:buFont typeface="Arial" pitchFamily="34" charset="0"/>
              <a:buChar char="»"/>
            </a:pPr>
            <a:endParaRPr lang="en-US" sz="2000" kern="1200" dirty="0" smtClean="0">
              <a:solidFill>
                <a:schemeClr val="tx1"/>
              </a:solidFill>
              <a:effectLst/>
            </a:endParaRPr>
          </a:p>
          <a:p>
            <a:pPr rtl="0" eaLnBrk="1" latinLnBrk="0" hangingPunct="1">
              <a:buClr>
                <a:srgbClr val="FFC000"/>
              </a:buClr>
              <a:buFont typeface="Arial" pitchFamily="34" charset="0"/>
              <a:buChar char="»"/>
            </a:pPr>
            <a:r>
              <a:rPr lang="en-US" dirty="0" smtClean="0"/>
              <a:t>Higher alcohol outlet density is linked to increases in:</a:t>
            </a:r>
          </a:p>
          <a:p>
            <a:pPr lvl="1">
              <a:buFont typeface="Arial" pitchFamily="34" charset="0"/>
              <a:buChar char="•"/>
            </a:pPr>
            <a:r>
              <a:rPr lang="en-US" dirty="0" smtClean="0"/>
              <a:t>DWI</a:t>
            </a:r>
            <a:endParaRPr lang="en-US" dirty="0"/>
          </a:p>
          <a:p>
            <a:pPr lvl="1">
              <a:buFont typeface="Arial" pitchFamily="34" charset="0"/>
              <a:buChar char="•"/>
            </a:pPr>
            <a:r>
              <a:rPr lang="en-US" dirty="0" smtClean="0"/>
              <a:t>Violence </a:t>
            </a:r>
            <a:r>
              <a:rPr lang="en-US" dirty="0"/>
              <a:t>(including suicide, child abuse, domestic violence</a:t>
            </a:r>
            <a:r>
              <a:rPr lang="en-US" dirty="0" smtClean="0"/>
              <a:t>)</a:t>
            </a:r>
          </a:p>
          <a:p>
            <a:pPr lvl="1">
              <a:buFont typeface="Arial" pitchFamily="34" charset="0"/>
              <a:buChar char="•"/>
            </a:pPr>
            <a:r>
              <a:rPr lang="en-US" dirty="0" smtClean="0"/>
              <a:t>Underage Drinking</a:t>
            </a:r>
            <a:endParaRPr lang="en-US" dirty="0"/>
          </a:p>
          <a:p>
            <a:pPr lvl="1">
              <a:buFont typeface="Arial" pitchFamily="34" charset="0"/>
              <a:buChar char="•"/>
            </a:pPr>
            <a:r>
              <a:rPr lang="en-US" dirty="0" smtClean="0"/>
              <a:t>Crime (vandalism, theft, graffiti, etc.), </a:t>
            </a:r>
            <a:r>
              <a:rPr lang="en-US" i="1" dirty="0" smtClean="0"/>
              <a:t>and</a:t>
            </a:r>
          </a:p>
          <a:p>
            <a:pPr lvl="1">
              <a:buFont typeface="Arial" pitchFamily="34" charset="0"/>
              <a:buChar char="•"/>
            </a:pPr>
            <a:r>
              <a:rPr lang="en-US" dirty="0" smtClean="0"/>
              <a:t>Declining property values</a:t>
            </a:r>
            <a:endParaRPr lang="en-US" dirty="0"/>
          </a:p>
        </p:txBody>
      </p:sp>
      <p:cxnSp>
        <p:nvCxnSpPr>
          <p:cNvPr id="4" name="Straight Connector 3"/>
          <p:cNvCxnSpPr/>
          <p:nvPr/>
        </p:nvCxnSpPr>
        <p:spPr>
          <a:xfrm>
            <a:off x="533400" y="1219200"/>
            <a:ext cx="81534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5CD9BEAA-9F6C-4254-99A7-A17DCD13999B}" type="slidenum">
              <a:rPr lang="en-US" smtClean="0"/>
              <a:t>12</a:t>
            </a:fld>
            <a:endParaRPr lang="en-US" dirty="0"/>
          </a:p>
        </p:txBody>
      </p:sp>
    </p:spTree>
    <p:extLst>
      <p:ext uri="{BB962C8B-B14F-4D97-AF65-F5344CB8AC3E}">
        <p14:creationId xmlns:p14="http://schemas.microsoft.com/office/powerpoint/2010/main" val="21636629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686800" cy="1143000"/>
          </a:xfrm>
        </p:spPr>
        <p:txBody>
          <a:bodyPr>
            <a:normAutofit/>
          </a:bodyPr>
          <a:lstStyle/>
          <a:p>
            <a:pPr algn="l"/>
            <a:r>
              <a:rPr lang="en-US" sz="3200" dirty="0" smtClean="0">
                <a:latin typeface="Arial Black" pitchFamily="34" charset="0"/>
              </a:rPr>
              <a:t>Alcohol-Attributable </a:t>
            </a:r>
            <a:r>
              <a:rPr lang="en-US" sz="3200" dirty="0">
                <a:latin typeface="Arial Black" pitchFamily="34" charset="0"/>
              </a:rPr>
              <a:t>Death Rates </a:t>
            </a:r>
            <a:r>
              <a:rPr lang="en-US" sz="3200" dirty="0" smtClean="0">
                <a:latin typeface="Arial Black" pitchFamily="34" charset="0"/>
              </a:rPr>
              <a:t>by State: </a:t>
            </a:r>
            <a:r>
              <a:rPr lang="en-US" sz="2800" dirty="0">
                <a:solidFill>
                  <a:srgbClr val="FFC000"/>
                </a:solidFill>
                <a:latin typeface="Arial Black" pitchFamily="34" charset="0"/>
              </a:rPr>
              <a:t>NM </a:t>
            </a:r>
            <a:r>
              <a:rPr lang="en-US" sz="2800" dirty="0" smtClean="0">
                <a:solidFill>
                  <a:srgbClr val="FFC000"/>
                </a:solidFill>
                <a:latin typeface="Arial Black" pitchFamily="34" charset="0"/>
              </a:rPr>
              <a:t>Highest</a:t>
            </a:r>
            <a:endParaRPr lang="en-US" sz="2800" dirty="0">
              <a:solidFill>
                <a:srgbClr val="00759E"/>
              </a:solidFill>
              <a:latin typeface="Arial Black" pitchFamily="34" charset="0"/>
            </a:endParaRPr>
          </a:p>
        </p:txBody>
      </p:sp>
      <p:pic>
        <p:nvPicPr>
          <p:cNvPr id="9" name="Content Placeholder 8"/>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2431" t="16377" r="2941"/>
          <a:stretch/>
        </p:blipFill>
        <p:spPr>
          <a:xfrm>
            <a:off x="319314" y="1371600"/>
            <a:ext cx="8443686" cy="5486400"/>
          </a:xfrm>
        </p:spPr>
      </p:pic>
      <p:sp>
        <p:nvSpPr>
          <p:cNvPr id="5" name="Slide Number Placeholder 4"/>
          <p:cNvSpPr>
            <a:spLocks noGrp="1"/>
          </p:cNvSpPr>
          <p:nvPr>
            <p:ph type="sldNum" sz="quarter" idx="12"/>
          </p:nvPr>
        </p:nvSpPr>
        <p:spPr/>
        <p:txBody>
          <a:bodyPr/>
          <a:lstStyle/>
          <a:p>
            <a:fld id="{5CD9BEAA-9F6C-4254-99A7-A17DCD13999B}" type="slidenum">
              <a:rPr lang="en-US" smtClean="0"/>
              <a:t>13</a:t>
            </a:fld>
            <a:endParaRPr lang="en-US" dirty="0"/>
          </a:p>
        </p:txBody>
      </p:sp>
      <p:cxnSp>
        <p:nvCxnSpPr>
          <p:cNvPr id="4" name="Straight Connector 3"/>
          <p:cNvCxnSpPr/>
          <p:nvPr/>
        </p:nvCxnSpPr>
        <p:spPr>
          <a:xfrm>
            <a:off x="533400" y="1371600"/>
            <a:ext cx="81534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81000" y="5895201"/>
            <a:ext cx="2743200" cy="338554"/>
          </a:xfrm>
          <a:prstGeom prst="rect">
            <a:avLst/>
          </a:prstGeom>
          <a:solidFill>
            <a:schemeClr val="bg1"/>
          </a:solidFill>
          <a:ln>
            <a:solidFill>
              <a:schemeClr val="accent1"/>
            </a:solidFill>
          </a:ln>
        </p:spPr>
        <p:txBody>
          <a:bodyPr wrap="square" rtlCol="0">
            <a:spAutoFit/>
          </a:bodyPr>
          <a:lstStyle/>
          <a:p>
            <a:pPr algn="ctr"/>
            <a:r>
              <a:rPr lang="en-US" sz="1600" dirty="0" smtClean="0"/>
              <a:t>United States, 2007</a:t>
            </a:r>
            <a:endParaRPr lang="en-US" sz="1600" dirty="0"/>
          </a:p>
        </p:txBody>
      </p:sp>
      <p:grpSp>
        <p:nvGrpSpPr>
          <p:cNvPr id="6" name="Group 5"/>
          <p:cNvGrpSpPr/>
          <p:nvPr/>
        </p:nvGrpSpPr>
        <p:grpSpPr>
          <a:xfrm>
            <a:off x="3120914" y="3641299"/>
            <a:ext cx="990600" cy="674189"/>
            <a:chOff x="3120914" y="3641299"/>
            <a:chExt cx="990600" cy="674189"/>
          </a:xfrm>
        </p:grpSpPr>
        <p:sp>
          <p:nvSpPr>
            <p:cNvPr id="11" name="Rectangle 10"/>
            <p:cNvSpPr/>
            <p:nvPr/>
          </p:nvSpPr>
          <p:spPr>
            <a:xfrm rot="308874">
              <a:off x="3290472" y="3662760"/>
              <a:ext cx="651485" cy="652728"/>
            </a:xfrm>
            <a:prstGeom prst="rect">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rot="293168">
              <a:off x="3120914" y="3641299"/>
              <a:ext cx="990600" cy="584775"/>
            </a:xfrm>
            <a:prstGeom prst="rect">
              <a:avLst/>
            </a:prstGeom>
            <a:noFill/>
            <a:ln>
              <a:noFill/>
            </a:ln>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smtClean="0">
                  <a:ln w="11430"/>
                  <a:solidFill>
                    <a:srgbClr val="FF0000"/>
                  </a:solidFill>
                  <a:effectLst>
                    <a:outerShdw blurRad="50800" dist="39000" dir="5460000" algn="tl">
                      <a:srgbClr val="000000">
                        <a:alpha val="38000"/>
                      </a:srgbClr>
                    </a:outerShdw>
                  </a:effectLst>
                </a:rPr>
                <a:t>53.3</a:t>
              </a:r>
            </a:p>
          </p:txBody>
        </p:sp>
      </p:grpSp>
    </p:spTree>
    <p:extLst>
      <p:ext uri="{BB962C8B-B14F-4D97-AF65-F5344CB8AC3E}">
        <p14:creationId xmlns:p14="http://schemas.microsoft.com/office/powerpoint/2010/main" val="31793442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686800" cy="1143000"/>
          </a:xfrm>
        </p:spPr>
        <p:txBody>
          <a:bodyPr>
            <a:normAutofit/>
          </a:bodyPr>
          <a:lstStyle/>
          <a:p>
            <a:pPr algn="l"/>
            <a:r>
              <a:rPr lang="en-US" sz="3600" dirty="0" smtClean="0">
                <a:latin typeface="Arial Black" pitchFamily="34" charset="0"/>
              </a:rPr>
              <a:t>Alcohol Outlet Density: </a:t>
            </a:r>
            <a:r>
              <a:rPr lang="en-US" sz="2800" dirty="0" smtClean="0">
                <a:solidFill>
                  <a:srgbClr val="FFC000"/>
                </a:solidFill>
                <a:latin typeface="Arial Black" pitchFamily="34" charset="0"/>
              </a:rPr>
              <a:t>By County</a:t>
            </a:r>
            <a:endParaRPr lang="en-US" sz="2800" dirty="0">
              <a:solidFill>
                <a:srgbClr val="00759E"/>
              </a:solidFill>
              <a:latin typeface="Arial Black" pitchFamily="34" charset="0"/>
            </a:endParaRPr>
          </a:p>
        </p:txBody>
      </p:sp>
      <p:cxnSp>
        <p:nvCxnSpPr>
          <p:cNvPr id="4" name="Straight Connector 3"/>
          <p:cNvCxnSpPr/>
          <p:nvPr/>
        </p:nvCxnSpPr>
        <p:spPr>
          <a:xfrm>
            <a:off x="533400" y="1219200"/>
            <a:ext cx="81534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3116" t="20328" r="2950"/>
          <a:stretch/>
        </p:blipFill>
        <p:spPr>
          <a:xfrm>
            <a:off x="1" y="1444752"/>
            <a:ext cx="9143999" cy="5413248"/>
          </a:xfrm>
          <a:prstGeom prst="rect">
            <a:avLst/>
          </a:prstGeom>
        </p:spPr>
      </p:pic>
      <p:sp>
        <p:nvSpPr>
          <p:cNvPr id="5" name="Slide Number Placeholder 4"/>
          <p:cNvSpPr>
            <a:spLocks noGrp="1"/>
          </p:cNvSpPr>
          <p:nvPr>
            <p:ph type="sldNum" sz="quarter" idx="12"/>
          </p:nvPr>
        </p:nvSpPr>
        <p:spPr/>
        <p:txBody>
          <a:bodyPr/>
          <a:lstStyle/>
          <a:p>
            <a:fld id="{5CD9BEAA-9F6C-4254-99A7-A17DCD13999B}" type="slidenum">
              <a:rPr lang="en-US" smtClean="0"/>
              <a:t>14</a:t>
            </a:fld>
            <a:endParaRPr lang="en-US" dirty="0"/>
          </a:p>
        </p:txBody>
      </p:sp>
      <p:sp>
        <p:nvSpPr>
          <p:cNvPr id="7" name="TextBox 6"/>
          <p:cNvSpPr txBox="1"/>
          <p:nvPr/>
        </p:nvSpPr>
        <p:spPr>
          <a:xfrm>
            <a:off x="5295900" y="4091226"/>
            <a:ext cx="3390900" cy="861774"/>
          </a:xfrm>
          <a:prstGeom prst="rect">
            <a:avLst/>
          </a:prstGeom>
          <a:solidFill>
            <a:schemeClr val="bg1"/>
          </a:solidFill>
          <a:ln>
            <a:solidFill>
              <a:srgbClr val="FFC000"/>
            </a:solidFill>
          </a:ln>
        </p:spPr>
        <p:txBody>
          <a:bodyPr wrap="square" rtlCol="0">
            <a:spAutoFit/>
          </a:bodyPr>
          <a:lstStyle/>
          <a:p>
            <a:pPr algn="ctr"/>
            <a:r>
              <a:rPr lang="en-US" b="1" dirty="0" smtClean="0"/>
              <a:t>Alcohol-attributable Death Rates By County</a:t>
            </a:r>
          </a:p>
          <a:p>
            <a:pPr algn="ctr"/>
            <a:r>
              <a:rPr lang="en-US" sz="1400" dirty="0" smtClean="0"/>
              <a:t>NM, 2007-2011, and US, 2009</a:t>
            </a:r>
            <a:endParaRPr lang="en-US" sz="1400" dirty="0"/>
          </a:p>
        </p:txBody>
      </p:sp>
    </p:spTree>
    <p:extLst>
      <p:ext uri="{BB962C8B-B14F-4D97-AF65-F5344CB8AC3E}">
        <p14:creationId xmlns:p14="http://schemas.microsoft.com/office/powerpoint/2010/main" val="190399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915" t="17778" r="2624"/>
          <a:stretch/>
        </p:blipFill>
        <p:spPr>
          <a:xfrm>
            <a:off x="0" y="1447800"/>
            <a:ext cx="9144000" cy="5410200"/>
          </a:xfrm>
          <a:prstGeom prst="rect">
            <a:avLst/>
          </a:prstGeom>
        </p:spPr>
      </p:pic>
      <p:sp>
        <p:nvSpPr>
          <p:cNvPr id="3" name="Title 2"/>
          <p:cNvSpPr>
            <a:spLocks noGrp="1"/>
          </p:cNvSpPr>
          <p:nvPr>
            <p:ph type="title"/>
          </p:nvPr>
        </p:nvSpPr>
        <p:spPr>
          <a:xfrm>
            <a:off x="457200" y="274638"/>
            <a:ext cx="8686800" cy="1143000"/>
          </a:xfrm>
        </p:spPr>
        <p:txBody>
          <a:bodyPr>
            <a:normAutofit/>
          </a:bodyPr>
          <a:lstStyle/>
          <a:p>
            <a:pPr algn="l"/>
            <a:r>
              <a:rPr lang="en-US" sz="3600" dirty="0" smtClean="0">
                <a:latin typeface="Arial Black" pitchFamily="34" charset="0"/>
              </a:rPr>
              <a:t>Alcohol Outlet Density: </a:t>
            </a:r>
            <a:r>
              <a:rPr lang="en-US" sz="2800" dirty="0" err="1" smtClean="0">
                <a:solidFill>
                  <a:srgbClr val="FFC000"/>
                </a:solidFill>
                <a:latin typeface="Arial Black" pitchFamily="34" charset="0"/>
              </a:rPr>
              <a:t>LOD</a:t>
            </a:r>
            <a:endParaRPr lang="en-US" sz="2800" dirty="0">
              <a:solidFill>
                <a:srgbClr val="00759E"/>
              </a:solidFill>
              <a:latin typeface="Arial Black" pitchFamily="34" charset="0"/>
            </a:endParaRPr>
          </a:p>
        </p:txBody>
      </p:sp>
      <p:cxnSp>
        <p:nvCxnSpPr>
          <p:cNvPr id="4" name="Straight Connector 3"/>
          <p:cNvCxnSpPr/>
          <p:nvPr/>
        </p:nvCxnSpPr>
        <p:spPr>
          <a:xfrm>
            <a:off x="533400" y="1219200"/>
            <a:ext cx="81534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5CD9BEAA-9F6C-4254-99A7-A17DCD13999B}" type="slidenum">
              <a:rPr lang="en-US" smtClean="0"/>
              <a:t>15</a:t>
            </a:fld>
            <a:endParaRPr lang="en-US" dirty="0"/>
          </a:p>
        </p:txBody>
      </p:sp>
      <p:sp>
        <p:nvSpPr>
          <p:cNvPr id="7" name="TextBox 6"/>
          <p:cNvSpPr txBox="1"/>
          <p:nvPr/>
        </p:nvSpPr>
        <p:spPr>
          <a:xfrm>
            <a:off x="4770120" y="4373880"/>
            <a:ext cx="3840480" cy="800219"/>
          </a:xfrm>
          <a:prstGeom prst="rect">
            <a:avLst/>
          </a:prstGeom>
          <a:solidFill>
            <a:schemeClr val="bg1"/>
          </a:solidFill>
          <a:ln>
            <a:solidFill>
              <a:srgbClr val="FFC000"/>
            </a:solidFill>
          </a:ln>
        </p:spPr>
        <p:txBody>
          <a:bodyPr wrap="square" rtlCol="0">
            <a:spAutoFit/>
          </a:bodyPr>
          <a:lstStyle/>
          <a:p>
            <a:pPr algn="ctr"/>
            <a:r>
              <a:rPr lang="en-US" b="1" dirty="0" smtClean="0"/>
              <a:t>Actual Versus Allowed Liquor Licenses</a:t>
            </a:r>
          </a:p>
          <a:p>
            <a:pPr algn="ctr"/>
            <a:r>
              <a:rPr lang="en-US" sz="1400" dirty="0" smtClean="0"/>
              <a:t>Percent </a:t>
            </a:r>
            <a:r>
              <a:rPr lang="en-US" sz="1400" dirty="0"/>
              <a:t>difference, local option districts &lt; 10,000</a:t>
            </a:r>
          </a:p>
          <a:p>
            <a:pPr algn="ctr"/>
            <a:r>
              <a:rPr lang="en-US" sz="1400" dirty="0"/>
              <a:t>New Mexico </a:t>
            </a:r>
            <a:r>
              <a:rPr lang="en-US" sz="1400" dirty="0" smtClean="0"/>
              <a:t>2012</a:t>
            </a:r>
            <a:endParaRPr lang="en-US" sz="1400" dirty="0"/>
          </a:p>
        </p:txBody>
      </p:sp>
    </p:spTree>
    <p:extLst>
      <p:ext uri="{BB962C8B-B14F-4D97-AF65-F5344CB8AC3E}">
        <p14:creationId xmlns:p14="http://schemas.microsoft.com/office/powerpoint/2010/main" val="40544442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a:r>
              <a:rPr lang="en-US" sz="3600" dirty="0" smtClean="0">
                <a:latin typeface="Arial Black" pitchFamily="34" charset="0"/>
              </a:rPr>
              <a:t>CALL TO ACTION: </a:t>
            </a:r>
            <a:r>
              <a:rPr lang="en-US" sz="3100" dirty="0" smtClean="0">
                <a:solidFill>
                  <a:srgbClr val="FFC000"/>
                </a:solidFill>
                <a:latin typeface="Arial Black" pitchFamily="34" charset="0"/>
              </a:rPr>
              <a:t>Build Capacity</a:t>
            </a:r>
            <a:endParaRPr lang="en-US" sz="3100" dirty="0">
              <a:solidFill>
                <a:srgbClr val="FFC000"/>
              </a:solidFill>
            </a:endParaRPr>
          </a:p>
        </p:txBody>
      </p:sp>
      <p:sp>
        <p:nvSpPr>
          <p:cNvPr id="2" name="Content Placeholder 1"/>
          <p:cNvSpPr>
            <a:spLocks noGrp="1"/>
          </p:cNvSpPr>
          <p:nvPr>
            <p:ph idx="1"/>
          </p:nvPr>
        </p:nvSpPr>
        <p:spPr>
          <a:xfrm>
            <a:off x="457200" y="1524000"/>
            <a:ext cx="8686800" cy="5257800"/>
          </a:xfrm>
        </p:spPr>
        <p:txBody>
          <a:bodyPr>
            <a:normAutofit fontScale="92500"/>
          </a:bodyPr>
          <a:lstStyle/>
          <a:p>
            <a:pPr marL="342900" lvl="1" indent="-342900">
              <a:lnSpc>
                <a:spcPct val="110000"/>
              </a:lnSpc>
              <a:buClr>
                <a:srgbClr val="FFC000"/>
              </a:buClr>
              <a:buFont typeface="Arial" pitchFamily="34" charset="0"/>
              <a:buChar char="»"/>
            </a:pPr>
            <a:r>
              <a:rPr lang="en-US" sz="3500" dirty="0" smtClean="0"/>
              <a:t>Collect </a:t>
            </a:r>
            <a:r>
              <a:rPr lang="en-US" sz="3500" dirty="0"/>
              <a:t>data on your </a:t>
            </a:r>
            <a:r>
              <a:rPr lang="en-US" sz="3500" dirty="0" smtClean="0"/>
              <a:t>community</a:t>
            </a:r>
          </a:p>
          <a:p>
            <a:pPr marL="742950" lvl="2" indent="-342900">
              <a:lnSpc>
                <a:spcPct val="110000"/>
              </a:lnSpc>
            </a:pPr>
            <a:r>
              <a:rPr lang="en-US" sz="2600" dirty="0" smtClean="0"/>
              <a:t>Ratio </a:t>
            </a:r>
            <a:r>
              <a:rPr lang="en-US" sz="2600" dirty="0"/>
              <a:t>of alcohol outlets to population</a:t>
            </a:r>
          </a:p>
          <a:p>
            <a:pPr lvl="1">
              <a:buFont typeface="Arial" pitchFamily="34" charset="0"/>
              <a:buChar char="•"/>
            </a:pPr>
            <a:r>
              <a:rPr lang="en-US" sz="2600" dirty="0"/>
              <a:t>Alcohol related harms: DWI, underage drinking, violence, etc.</a:t>
            </a:r>
          </a:p>
          <a:p>
            <a:pPr lvl="1">
              <a:buFont typeface="Arial" pitchFamily="34" charset="0"/>
              <a:buChar char="•"/>
            </a:pPr>
            <a:r>
              <a:rPr lang="en-US" sz="2600" dirty="0"/>
              <a:t>The economic impact of alcohol: </a:t>
            </a:r>
            <a:r>
              <a:rPr lang="en-US" sz="2600" dirty="0" smtClean="0"/>
              <a:t>Cost </a:t>
            </a:r>
            <a:r>
              <a:rPr lang="en-US" sz="2600" dirty="0"/>
              <a:t>of alcohol </a:t>
            </a:r>
            <a:r>
              <a:rPr lang="en-US" sz="2600" dirty="0" smtClean="0"/>
              <a:t>abuse to </a:t>
            </a:r>
            <a:r>
              <a:rPr lang="en-US" sz="2600" dirty="0"/>
              <a:t>NM</a:t>
            </a:r>
          </a:p>
          <a:p>
            <a:pPr lvl="1">
              <a:buFont typeface="Arial" pitchFamily="34" charset="0"/>
              <a:buChar char="•"/>
            </a:pPr>
            <a:r>
              <a:rPr lang="en-US" sz="2600" dirty="0"/>
              <a:t>Local </a:t>
            </a:r>
            <a:r>
              <a:rPr lang="en-US" sz="2600" dirty="0" smtClean="0"/>
              <a:t>conditions</a:t>
            </a:r>
          </a:p>
          <a:p>
            <a:pPr lvl="1">
              <a:buFont typeface="Arial" pitchFamily="34" charset="0"/>
              <a:buChar char="•"/>
            </a:pPr>
            <a:endParaRPr lang="en-US" sz="2100" dirty="0"/>
          </a:p>
          <a:p>
            <a:pPr marL="342900" lvl="1" indent="-342900">
              <a:lnSpc>
                <a:spcPct val="110000"/>
              </a:lnSpc>
              <a:buClr>
                <a:srgbClr val="FFC000"/>
              </a:buClr>
              <a:buFont typeface="Arial" pitchFamily="34" charset="0"/>
              <a:buChar char="»"/>
            </a:pPr>
            <a:r>
              <a:rPr lang="en-US" sz="3500" dirty="0"/>
              <a:t>Share information with </a:t>
            </a:r>
            <a:r>
              <a:rPr lang="en-US" sz="3500" dirty="0" smtClean="0"/>
              <a:t>your community</a:t>
            </a:r>
            <a:endParaRPr lang="en-US" sz="3500" dirty="0"/>
          </a:p>
          <a:p>
            <a:pPr lvl="1">
              <a:buFont typeface="Arial" pitchFamily="34" charset="0"/>
              <a:buChar char="•"/>
            </a:pPr>
            <a:r>
              <a:rPr lang="en-US" sz="2600" dirty="0"/>
              <a:t>DWI Planning Councils</a:t>
            </a:r>
          </a:p>
          <a:p>
            <a:pPr lvl="1">
              <a:buFont typeface="Arial" pitchFamily="34" charset="0"/>
              <a:buChar char="•"/>
            </a:pPr>
            <a:r>
              <a:rPr lang="en-US" sz="2600" dirty="0"/>
              <a:t>County Health </a:t>
            </a:r>
            <a:r>
              <a:rPr lang="en-US" sz="2600" dirty="0" smtClean="0"/>
              <a:t>Councils</a:t>
            </a:r>
          </a:p>
          <a:p>
            <a:pPr lvl="1">
              <a:buFont typeface="Arial" pitchFamily="34" charset="0"/>
              <a:buChar char="•"/>
            </a:pPr>
            <a:r>
              <a:rPr lang="en-US" sz="2600" dirty="0" smtClean="0"/>
              <a:t>Neighborhood and Homeowner associations</a:t>
            </a:r>
            <a:endParaRPr lang="en-US" sz="2600" dirty="0"/>
          </a:p>
          <a:p>
            <a:pPr lvl="1">
              <a:buFont typeface="Arial" pitchFamily="34" charset="0"/>
              <a:buChar char="•"/>
            </a:pPr>
            <a:r>
              <a:rPr lang="en-US" sz="2600" dirty="0"/>
              <a:t>Other related </a:t>
            </a:r>
            <a:r>
              <a:rPr lang="en-US" sz="2600" dirty="0" smtClean="0"/>
              <a:t>groups</a:t>
            </a:r>
            <a:endParaRPr lang="en-US" sz="2600" dirty="0"/>
          </a:p>
        </p:txBody>
      </p:sp>
      <p:cxnSp>
        <p:nvCxnSpPr>
          <p:cNvPr id="4" name="Straight Connector 3"/>
          <p:cNvCxnSpPr/>
          <p:nvPr/>
        </p:nvCxnSpPr>
        <p:spPr>
          <a:xfrm>
            <a:off x="533400" y="1219200"/>
            <a:ext cx="81534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5CD9BEAA-9F6C-4254-99A7-A17DCD13999B}" type="slidenum">
              <a:rPr lang="en-US" smtClean="0"/>
              <a:t>16</a:t>
            </a:fld>
            <a:endParaRPr lang="en-US" dirty="0"/>
          </a:p>
        </p:txBody>
      </p:sp>
    </p:spTree>
    <p:extLst>
      <p:ext uri="{BB962C8B-B14F-4D97-AF65-F5344CB8AC3E}">
        <p14:creationId xmlns:p14="http://schemas.microsoft.com/office/powerpoint/2010/main" val="36650316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534400" cy="5257800"/>
          </a:xfrm>
        </p:spPr>
        <p:txBody>
          <a:bodyPr>
            <a:normAutofit fontScale="85000" lnSpcReduction="20000"/>
          </a:bodyPr>
          <a:lstStyle/>
          <a:p>
            <a:pPr>
              <a:lnSpc>
                <a:spcPct val="110000"/>
              </a:lnSpc>
              <a:buClr>
                <a:srgbClr val="FFC000"/>
              </a:buClr>
              <a:buFont typeface="Arial" pitchFamily="34" charset="0"/>
              <a:buChar char="»"/>
            </a:pPr>
            <a:r>
              <a:rPr lang="en-US" sz="3800" kern="1200" dirty="0" smtClean="0">
                <a:solidFill>
                  <a:schemeClr val="tx1"/>
                </a:solidFill>
                <a:effectLst/>
              </a:rPr>
              <a:t>Arrange small meetings </a:t>
            </a:r>
            <a:r>
              <a:rPr lang="en-US" sz="3800" dirty="0" smtClean="0"/>
              <a:t>with </a:t>
            </a:r>
            <a:r>
              <a:rPr lang="en-US" sz="3800" kern="1200" dirty="0" smtClean="0">
                <a:solidFill>
                  <a:schemeClr val="tx1"/>
                </a:solidFill>
                <a:effectLst/>
              </a:rPr>
              <a:t>the</a:t>
            </a:r>
            <a:r>
              <a:rPr lang="en-US" sz="3800" dirty="0" smtClean="0"/>
              <a:t> </a:t>
            </a:r>
            <a:r>
              <a:rPr lang="en-US" sz="3800" dirty="0" err="1"/>
              <a:t>AGD</a:t>
            </a:r>
            <a:r>
              <a:rPr lang="en-US" sz="3800" dirty="0"/>
              <a:t> </a:t>
            </a:r>
            <a:r>
              <a:rPr lang="en-US" sz="3800" dirty="0" smtClean="0"/>
              <a:t>Director, Local Legislators and Elected Officials to discuss:</a:t>
            </a:r>
            <a:endParaRPr lang="en-US" sz="3800" dirty="0" smtClean="0">
              <a:effectLst/>
            </a:endParaRPr>
          </a:p>
          <a:p>
            <a:pPr lvl="1">
              <a:buFont typeface="Arial" pitchFamily="34" charset="0"/>
              <a:buChar char="•"/>
            </a:pPr>
            <a:r>
              <a:rPr lang="en-US" sz="2600" kern="1200" dirty="0" smtClean="0">
                <a:solidFill>
                  <a:schemeClr val="tx1"/>
                </a:solidFill>
                <a:effectLst/>
              </a:rPr>
              <a:t>Alcohol Outlet Density </a:t>
            </a:r>
            <a:r>
              <a:rPr lang="en-US" sz="2600" b="1" kern="1200" dirty="0" smtClean="0">
                <a:solidFill>
                  <a:schemeClr val="tx1"/>
                </a:solidFill>
                <a:effectLst/>
              </a:rPr>
              <a:t>impact</a:t>
            </a:r>
            <a:endParaRPr lang="en-US" sz="2600" b="1" dirty="0" smtClean="0">
              <a:effectLst/>
            </a:endParaRPr>
          </a:p>
          <a:p>
            <a:pPr lvl="1">
              <a:buFont typeface="Arial" pitchFamily="34" charset="0"/>
              <a:buChar char="•"/>
            </a:pPr>
            <a:r>
              <a:rPr lang="en-US" sz="2600" kern="1200" dirty="0" smtClean="0">
                <a:solidFill>
                  <a:schemeClr val="tx1"/>
                </a:solidFill>
                <a:effectLst/>
              </a:rPr>
              <a:t>Concerns about </a:t>
            </a:r>
            <a:r>
              <a:rPr lang="en-US" sz="2600" b="1" kern="1200" dirty="0" smtClean="0">
                <a:solidFill>
                  <a:schemeClr val="tx1"/>
                </a:solidFill>
                <a:effectLst/>
              </a:rPr>
              <a:t>sales to intoxicated persons</a:t>
            </a:r>
          </a:p>
          <a:p>
            <a:pPr lvl="1">
              <a:buFont typeface="Arial" pitchFamily="34" charset="0"/>
              <a:buChar char="•"/>
            </a:pPr>
            <a:r>
              <a:rPr lang="en-US" sz="2600" b="1" kern="1200" dirty="0" smtClean="0">
                <a:solidFill>
                  <a:schemeClr val="tx1"/>
                </a:solidFill>
                <a:effectLst/>
              </a:rPr>
              <a:t>Economic cost </a:t>
            </a:r>
            <a:r>
              <a:rPr lang="en-US" sz="2600" kern="1200" dirty="0" smtClean="0">
                <a:solidFill>
                  <a:schemeClr val="tx1"/>
                </a:solidFill>
                <a:effectLst/>
              </a:rPr>
              <a:t>of alcohol related harms</a:t>
            </a:r>
            <a:endParaRPr lang="en-US" sz="2600" dirty="0" smtClean="0">
              <a:effectLst/>
            </a:endParaRPr>
          </a:p>
          <a:p>
            <a:pPr lvl="1">
              <a:buFont typeface="Arial" pitchFamily="34" charset="0"/>
              <a:buChar char="•"/>
            </a:pPr>
            <a:r>
              <a:rPr lang="en-US" sz="2600" kern="1200" dirty="0" smtClean="0">
                <a:solidFill>
                  <a:schemeClr val="tx1"/>
                </a:solidFill>
                <a:effectLst/>
              </a:rPr>
              <a:t>Your </a:t>
            </a:r>
            <a:r>
              <a:rPr lang="en-US" sz="2600" b="1" kern="1200" dirty="0" smtClean="0">
                <a:solidFill>
                  <a:schemeClr val="tx1"/>
                </a:solidFill>
                <a:effectLst/>
              </a:rPr>
              <a:t>organization's role within the community</a:t>
            </a:r>
            <a:endParaRPr lang="en-US" sz="2600" kern="1200" dirty="0" smtClean="0">
              <a:solidFill>
                <a:schemeClr val="tx1"/>
              </a:solidFill>
              <a:effectLst/>
            </a:endParaRPr>
          </a:p>
          <a:p>
            <a:pPr lvl="1">
              <a:buFont typeface="Arial" pitchFamily="34" charset="0"/>
              <a:buChar char="•"/>
            </a:pPr>
            <a:r>
              <a:rPr lang="en-US" sz="2600" b="1" dirty="0" smtClean="0"/>
              <a:t>Local data </a:t>
            </a:r>
            <a:r>
              <a:rPr lang="en-US" sz="2600" dirty="0" smtClean="0"/>
              <a:t>and</a:t>
            </a:r>
            <a:r>
              <a:rPr lang="en-US" sz="2600" b="1" dirty="0" smtClean="0"/>
              <a:t> conditions in your community</a:t>
            </a:r>
            <a:endParaRPr lang="en-US" sz="2600" b="1" kern="1200" dirty="0" smtClean="0">
              <a:solidFill>
                <a:schemeClr val="tx1"/>
              </a:solidFill>
              <a:effectLst/>
            </a:endParaRPr>
          </a:p>
          <a:p>
            <a:pPr marL="457200" lvl="1" indent="0">
              <a:buNone/>
            </a:pPr>
            <a:endParaRPr lang="en-US" sz="2000" kern="1200" dirty="0" smtClean="0">
              <a:solidFill>
                <a:schemeClr val="tx1"/>
              </a:solidFill>
              <a:effectLst/>
            </a:endParaRPr>
          </a:p>
          <a:p>
            <a:pPr>
              <a:buClr>
                <a:srgbClr val="FFC000"/>
              </a:buClr>
              <a:buFont typeface="Arial" pitchFamily="34" charset="0"/>
              <a:buChar char="»"/>
            </a:pPr>
            <a:r>
              <a:rPr lang="en-US" sz="3800" dirty="0" smtClean="0"/>
              <a:t>Invite the </a:t>
            </a:r>
            <a:r>
              <a:rPr lang="en-US" sz="3800" dirty="0" err="1" smtClean="0"/>
              <a:t>AGD</a:t>
            </a:r>
            <a:r>
              <a:rPr lang="en-US" sz="3800" dirty="0" smtClean="0"/>
              <a:t> Director to come to your community and meet with your organization</a:t>
            </a:r>
          </a:p>
          <a:p>
            <a:pPr>
              <a:buClr>
                <a:srgbClr val="00759E"/>
              </a:buClr>
              <a:buFont typeface="Arial" pitchFamily="34" charset="0"/>
              <a:buChar char="»"/>
            </a:pPr>
            <a:endParaRPr lang="en-US" sz="2200" dirty="0" smtClean="0"/>
          </a:p>
          <a:p>
            <a:pPr>
              <a:buClr>
                <a:srgbClr val="FFC000"/>
              </a:buClr>
              <a:buFont typeface="Arial" pitchFamily="34" charset="0"/>
              <a:buChar char="»"/>
            </a:pPr>
            <a:r>
              <a:rPr lang="en-US" sz="3800" dirty="0" smtClean="0"/>
              <a:t>Invite local legislators and elected officials to meet with your organization</a:t>
            </a:r>
          </a:p>
        </p:txBody>
      </p:sp>
      <p:cxnSp>
        <p:nvCxnSpPr>
          <p:cNvPr id="4" name="Straight Connector 3"/>
          <p:cNvCxnSpPr/>
          <p:nvPr/>
        </p:nvCxnSpPr>
        <p:spPr>
          <a:xfrm>
            <a:off x="533400" y="1219200"/>
            <a:ext cx="81534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5CD9BEAA-9F6C-4254-99A7-A17DCD13999B}" type="slidenum">
              <a:rPr lang="en-US" smtClean="0"/>
              <a:t>17</a:t>
            </a:fld>
            <a:endParaRPr lang="en-US" dirty="0"/>
          </a:p>
        </p:txBody>
      </p:sp>
      <p:sp>
        <p:nvSpPr>
          <p:cNvPr id="6" name="Title 2"/>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dirty="0" smtClean="0">
                <a:latin typeface="Arial Black" pitchFamily="34" charset="0"/>
              </a:rPr>
              <a:t>CALL TO ACTION: </a:t>
            </a:r>
            <a:r>
              <a:rPr lang="en-US" sz="2800" dirty="0" smtClean="0">
                <a:solidFill>
                  <a:srgbClr val="FFC000"/>
                </a:solidFill>
                <a:latin typeface="Arial Black" pitchFamily="34" charset="0"/>
              </a:rPr>
              <a:t>Educate</a:t>
            </a:r>
            <a:endParaRPr lang="en-US" sz="2800" dirty="0">
              <a:solidFill>
                <a:srgbClr val="FFC000"/>
              </a:solidFill>
              <a:latin typeface="Arial Black" pitchFamily="34" charset="0"/>
            </a:endParaRPr>
          </a:p>
        </p:txBody>
      </p:sp>
    </p:spTree>
    <p:extLst>
      <p:ext uri="{BB962C8B-B14F-4D97-AF65-F5344CB8AC3E}">
        <p14:creationId xmlns:p14="http://schemas.microsoft.com/office/powerpoint/2010/main" val="27688640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US" sz="3600" dirty="0" smtClean="0">
                <a:latin typeface="Arial Black" pitchFamily="34" charset="0"/>
              </a:rPr>
              <a:t>CALL TO ACTION: </a:t>
            </a:r>
            <a:r>
              <a:rPr lang="en-US" sz="2800" dirty="0" smtClean="0">
                <a:solidFill>
                  <a:srgbClr val="FFC000"/>
                </a:solidFill>
                <a:latin typeface="Arial Black" pitchFamily="34" charset="0"/>
              </a:rPr>
              <a:t>Engagement</a:t>
            </a:r>
            <a:endParaRPr lang="en-US" sz="2800" dirty="0">
              <a:solidFill>
                <a:srgbClr val="FFC000"/>
              </a:solidFill>
              <a:latin typeface="Arial Black" pitchFamily="34" charset="0"/>
            </a:endParaRPr>
          </a:p>
        </p:txBody>
      </p:sp>
      <p:sp>
        <p:nvSpPr>
          <p:cNvPr id="2" name="Content Placeholder 1"/>
          <p:cNvSpPr>
            <a:spLocks noGrp="1"/>
          </p:cNvSpPr>
          <p:nvPr>
            <p:ph idx="1"/>
          </p:nvPr>
        </p:nvSpPr>
        <p:spPr>
          <a:xfrm>
            <a:off x="457200" y="1600200"/>
            <a:ext cx="8229600" cy="5257800"/>
          </a:xfrm>
        </p:spPr>
        <p:txBody>
          <a:bodyPr>
            <a:normAutofit fontScale="92500" lnSpcReduction="10000"/>
          </a:bodyPr>
          <a:lstStyle/>
          <a:p>
            <a:pPr rtl="0" eaLnBrk="1" latinLnBrk="0" hangingPunct="1">
              <a:buClr>
                <a:srgbClr val="FFC000"/>
              </a:buClr>
              <a:buFont typeface="Arial" pitchFamily="34" charset="0"/>
              <a:buChar char="»"/>
            </a:pPr>
            <a:r>
              <a:rPr lang="en-US" sz="3000" kern="1200" dirty="0" smtClean="0">
                <a:solidFill>
                  <a:schemeClr val="tx1"/>
                </a:solidFill>
                <a:effectLst/>
              </a:rPr>
              <a:t>Attend Alcohol Server Education Advisory Committee</a:t>
            </a:r>
            <a:endParaRPr lang="en-US" sz="3000" dirty="0" smtClean="0">
              <a:effectLst/>
            </a:endParaRPr>
          </a:p>
          <a:p>
            <a:pPr lvl="1">
              <a:buFont typeface="Arial" pitchFamily="34" charset="0"/>
              <a:buChar char="•"/>
            </a:pPr>
            <a:r>
              <a:rPr lang="en-US" sz="2400" b="1" dirty="0" smtClean="0"/>
              <a:t>Purpose: </a:t>
            </a:r>
            <a:r>
              <a:rPr lang="en-US" sz="2400" dirty="0" smtClean="0"/>
              <a:t>Standardize </a:t>
            </a:r>
            <a:r>
              <a:rPr lang="en-US" sz="2400" dirty="0"/>
              <a:t>guidelines for all </a:t>
            </a:r>
            <a:r>
              <a:rPr lang="en-US" sz="2400" dirty="0" smtClean="0"/>
              <a:t>alcohol server training ; o</a:t>
            </a:r>
            <a:r>
              <a:rPr lang="en-US" sz="2400" kern="1200" dirty="0" smtClean="0">
                <a:solidFill>
                  <a:schemeClr val="tx1"/>
                </a:solidFill>
                <a:effectLst/>
              </a:rPr>
              <a:t>nline, classroom setting, and/or onsite</a:t>
            </a:r>
          </a:p>
          <a:p>
            <a:pPr lvl="1">
              <a:buFont typeface="Arial" pitchFamily="34" charset="0"/>
              <a:buChar char="•"/>
            </a:pPr>
            <a:r>
              <a:rPr lang="en-US" sz="2400" dirty="0" smtClean="0"/>
              <a:t>The </a:t>
            </a:r>
            <a:r>
              <a:rPr lang="en-US" sz="2400" dirty="0"/>
              <a:t>advisory committee is comprised of state agencies, liquor industry, </a:t>
            </a:r>
            <a:r>
              <a:rPr lang="en-US" sz="2400" dirty="0" err="1"/>
              <a:t>MADD</a:t>
            </a:r>
            <a:r>
              <a:rPr lang="en-US" sz="2400" dirty="0"/>
              <a:t> </a:t>
            </a:r>
            <a:r>
              <a:rPr lang="en-US" sz="2400" dirty="0" smtClean="0"/>
              <a:t>National, and included prevention experts</a:t>
            </a:r>
          </a:p>
          <a:p>
            <a:pPr lvl="1">
              <a:buFont typeface="Arial" pitchFamily="34" charset="0"/>
              <a:buChar char="•"/>
            </a:pPr>
            <a:endParaRPr lang="en-US" sz="2000" dirty="0" smtClean="0">
              <a:effectLst/>
            </a:endParaRPr>
          </a:p>
          <a:p>
            <a:pPr rtl="0" eaLnBrk="1" latinLnBrk="0" hangingPunct="1">
              <a:buClr>
                <a:srgbClr val="FFC000"/>
              </a:buClr>
              <a:buFont typeface="Arial" pitchFamily="34" charset="0"/>
              <a:buChar char="»"/>
            </a:pPr>
            <a:r>
              <a:rPr lang="en-US" sz="3000" dirty="0" smtClean="0"/>
              <a:t>Request to Join </a:t>
            </a:r>
            <a:r>
              <a:rPr lang="en-US" sz="3000" kern="1200" dirty="0" smtClean="0">
                <a:solidFill>
                  <a:schemeClr val="tx1"/>
                </a:solidFill>
                <a:effectLst/>
              </a:rPr>
              <a:t>Liquor Control Act Task Force</a:t>
            </a:r>
            <a:endParaRPr lang="en-US" sz="3000" dirty="0" smtClean="0">
              <a:effectLst/>
            </a:endParaRPr>
          </a:p>
          <a:p>
            <a:pPr lvl="1">
              <a:buFont typeface="Arial" pitchFamily="34" charset="0"/>
              <a:buChar char="•"/>
            </a:pPr>
            <a:r>
              <a:rPr lang="en-US" sz="2400" b="1" kern="1200" dirty="0" smtClean="0">
                <a:solidFill>
                  <a:schemeClr val="tx1"/>
                </a:solidFill>
                <a:effectLst/>
              </a:rPr>
              <a:t>Purpose: </a:t>
            </a:r>
            <a:r>
              <a:rPr lang="en-US" sz="2400" kern="1200" dirty="0" smtClean="0">
                <a:solidFill>
                  <a:schemeClr val="tx1"/>
                </a:solidFill>
                <a:effectLst/>
              </a:rPr>
              <a:t>Align division rules and state statute</a:t>
            </a:r>
          </a:p>
          <a:p>
            <a:pPr lvl="1">
              <a:buFont typeface="Arial" pitchFamily="34" charset="0"/>
              <a:buChar char="•"/>
            </a:pPr>
            <a:r>
              <a:rPr lang="en-US" sz="2400" dirty="0" smtClean="0"/>
              <a:t>Created by Senate Memorial 77 and will convene in Fall 2013</a:t>
            </a:r>
          </a:p>
          <a:p>
            <a:pPr lvl="1">
              <a:buFont typeface="Arial" pitchFamily="34" charset="0"/>
              <a:buChar char="•"/>
            </a:pPr>
            <a:r>
              <a:rPr lang="en-US" sz="2400" dirty="0" smtClean="0"/>
              <a:t>The task </a:t>
            </a:r>
            <a:r>
              <a:rPr lang="en-US" sz="2400" dirty="0"/>
              <a:t>force </a:t>
            </a:r>
            <a:r>
              <a:rPr lang="en-US" sz="2400" dirty="0" smtClean="0"/>
              <a:t>will include </a:t>
            </a:r>
            <a:r>
              <a:rPr lang="en-US" sz="2400" dirty="0"/>
              <a:t>representatives from any other groups that may have an interest in amending the Liquor Control Act, </a:t>
            </a:r>
            <a:r>
              <a:rPr lang="en-US" sz="2400" dirty="0" smtClean="0"/>
              <a:t>including interested </a:t>
            </a:r>
            <a:r>
              <a:rPr lang="en-US" sz="2400" dirty="0"/>
              <a:t>citizens; and organizations involved with alcohol abuse prevention and underage drinking prevention</a:t>
            </a:r>
            <a:r>
              <a:rPr lang="en-US" sz="2400" dirty="0" smtClean="0"/>
              <a:t>.</a:t>
            </a:r>
            <a:endParaRPr lang="en-US" sz="2400" dirty="0"/>
          </a:p>
        </p:txBody>
      </p:sp>
      <p:cxnSp>
        <p:nvCxnSpPr>
          <p:cNvPr id="4" name="Straight Connector 3"/>
          <p:cNvCxnSpPr/>
          <p:nvPr/>
        </p:nvCxnSpPr>
        <p:spPr>
          <a:xfrm>
            <a:off x="533400" y="1219200"/>
            <a:ext cx="81534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5CD9BEAA-9F6C-4254-99A7-A17DCD13999B}" type="slidenum">
              <a:rPr lang="en-US" smtClean="0"/>
              <a:t>18</a:t>
            </a:fld>
            <a:endParaRPr lang="en-US" dirty="0"/>
          </a:p>
        </p:txBody>
      </p:sp>
    </p:spTree>
    <p:extLst>
      <p:ext uri="{BB962C8B-B14F-4D97-AF65-F5344CB8AC3E}">
        <p14:creationId xmlns:p14="http://schemas.microsoft.com/office/powerpoint/2010/main" val="5724811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C:\Documents and Settings\Lisa Grace\Desktop\SFUDPA\SFPS\Happy-kid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1970" y="4343400"/>
            <a:ext cx="4102029" cy="2514600"/>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457200" y="1600200"/>
            <a:ext cx="8077200" cy="5257800"/>
          </a:xfrm>
        </p:spPr>
        <p:txBody>
          <a:bodyPr>
            <a:normAutofit/>
          </a:bodyPr>
          <a:lstStyle/>
          <a:p>
            <a:pPr rtl="0" eaLnBrk="1" latinLnBrk="0" hangingPunct="1">
              <a:buClr>
                <a:srgbClr val="FFC000"/>
              </a:buClr>
              <a:buFont typeface="Arial" pitchFamily="34" charset="0"/>
              <a:buChar char="»"/>
            </a:pPr>
            <a:r>
              <a:rPr lang="en-US" kern="1200" dirty="0" smtClean="0">
                <a:solidFill>
                  <a:schemeClr val="tx1"/>
                </a:solidFill>
                <a:effectLst/>
              </a:rPr>
              <a:t>Join the Alcohol Outlet Density in New Mexico Work Team</a:t>
            </a:r>
            <a:endParaRPr lang="en-US" dirty="0" smtClean="0">
              <a:effectLst/>
            </a:endParaRPr>
          </a:p>
          <a:p>
            <a:pPr lvl="1" indent="-342900">
              <a:buFont typeface="Arial" pitchFamily="34" charset="0"/>
              <a:buChar char="•"/>
            </a:pPr>
            <a:r>
              <a:rPr lang="en-US" sz="2400" dirty="0" smtClean="0"/>
              <a:t>Public health and prevention professionals addressing </a:t>
            </a:r>
            <a:r>
              <a:rPr lang="en-US" sz="2400" dirty="0"/>
              <a:t>the impact of </a:t>
            </a:r>
            <a:r>
              <a:rPr lang="en-US" sz="2400" dirty="0" smtClean="0"/>
              <a:t>alcohol outlet </a:t>
            </a:r>
            <a:r>
              <a:rPr lang="en-US" sz="2400" dirty="0"/>
              <a:t>density </a:t>
            </a:r>
            <a:r>
              <a:rPr lang="en-US" sz="2400" dirty="0" smtClean="0"/>
              <a:t>on the state and local level </a:t>
            </a:r>
          </a:p>
          <a:p>
            <a:pPr lvl="1" indent="-342900">
              <a:buFont typeface="Arial" pitchFamily="34" charset="0"/>
              <a:buChar char="•"/>
            </a:pPr>
            <a:r>
              <a:rPr lang="en-US" sz="2400" dirty="0" smtClean="0"/>
              <a:t>Contact the Santa </a:t>
            </a:r>
            <a:r>
              <a:rPr lang="en-US" sz="2400" dirty="0"/>
              <a:t>Fe </a:t>
            </a:r>
            <a:r>
              <a:rPr lang="en-US" sz="2400" dirty="0" smtClean="0"/>
              <a:t>Prevention </a:t>
            </a:r>
            <a:r>
              <a:rPr lang="en-US" sz="2400" dirty="0" smtClean="0"/>
              <a:t>Alliance:</a:t>
            </a:r>
          </a:p>
          <a:p>
            <a:pPr lvl="1" indent="-342900">
              <a:spcBef>
                <a:spcPts val="0"/>
              </a:spcBef>
              <a:buClr>
                <a:schemeClr val="bg1"/>
              </a:buClr>
              <a:buFont typeface="Arial" pitchFamily="34" charset="0"/>
              <a:buChar char="•"/>
            </a:pPr>
            <a:r>
              <a:rPr lang="en-US" sz="2400" dirty="0" smtClean="0"/>
              <a:t>Lisa </a:t>
            </a:r>
            <a:r>
              <a:rPr lang="en-US" sz="2400" dirty="0" smtClean="0"/>
              <a:t>Grace Giuffra at 505 231 2252 or LgGiuffra@gmail.com</a:t>
            </a:r>
          </a:p>
          <a:p>
            <a:pPr marL="400050" lvl="1" indent="0">
              <a:buNone/>
            </a:pPr>
            <a:endParaRPr lang="en-US" sz="2000" dirty="0"/>
          </a:p>
        </p:txBody>
      </p:sp>
      <p:cxnSp>
        <p:nvCxnSpPr>
          <p:cNvPr id="4" name="Straight Connector 3"/>
          <p:cNvCxnSpPr/>
          <p:nvPr/>
        </p:nvCxnSpPr>
        <p:spPr>
          <a:xfrm>
            <a:off x="533400" y="1219200"/>
            <a:ext cx="81534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5CD9BEAA-9F6C-4254-99A7-A17DCD13999B}" type="slidenum">
              <a:rPr lang="en-US" smtClean="0"/>
              <a:t>19</a:t>
            </a:fld>
            <a:endParaRPr lang="en-US" dirty="0"/>
          </a:p>
        </p:txBody>
      </p:sp>
      <p:sp>
        <p:nvSpPr>
          <p:cNvPr id="7" name="Title 2"/>
          <p:cNvSpPr>
            <a:spLocks noGrp="1"/>
          </p:cNvSpPr>
          <p:nvPr>
            <p:ph type="title"/>
          </p:nvPr>
        </p:nvSpPr>
        <p:spPr>
          <a:xfrm>
            <a:off x="457200" y="76200"/>
            <a:ext cx="8229600" cy="1143000"/>
          </a:xfrm>
        </p:spPr>
        <p:txBody>
          <a:bodyPr>
            <a:normAutofit/>
          </a:bodyPr>
          <a:lstStyle/>
          <a:p>
            <a:pPr algn="l"/>
            <a:r>
              <a:rPr lang="en-US" sz="3600" dirty="0" smtClean="0">
                <a:latin typeface="Arial Black" pitchFamily="34" charset="0"/>
              </a:rPr>
              <a:t>CALL TO ACTION: </a:t>
            </a:r>
            <a:r>
              <a:rPr lang="en-US" sz="3100" dirty="0" smtClean="0">
                <a:solidFill>
                  <a:srgbClr val="FFC000"/>
                </a:solidFill>
                <a:latin typeface="Arial Black" pitchFamily="34" charset="0"/>
              </a:rPr>
              <a:t>Collaborate and Communicate</a:t>
            </a:r>
            <a:endParaRPr lang="en-US" sz="3100" dirty="0">
              <a:solidFill>
                <a:srgbClr val="FFC000"/>
              </a:solidFill>
            </a:endParaRPr>
          </a:p>
        </p:txBody>
      </p:sp>
    </p:spTree>
    <p:extLst>
      <p:ext uri="{BB962C8B-B14F-4D97-AF65-F5344CB8AC3E}">
        <p14:creationId xmlns:p14="http://schemas.microsoft.com/office/powerpoint/2010/main" val="2977686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US" sz="3600" dirty="0" smtClean="0">
                <a:latin typeface="Arial Black" pitchFamily="34" charset="0"/>
              </a:rPr>
              <a:t>OVERVIEW</a:t>
            </a:r>
            <a:endParaRPr lang="en-US" dirty="0">
              <a:latin typeface="Arial Black" pitchFamily="34" charset="0"/>
            </a:endParaRPr>
          </a:p>
        </p:txBody>
      </p:sp>
      <p:sp>
        <p:nvSpPr>
          <p:cNvPr id="2" name="Content Placeholder 1"/>
          <p:cNvSpPr>
            <a:spLocks noGrp="1"/>
          </p:cNvSpPr>
          <p:nvPr>
            <p:ph idx="1"/>
          </p:nvPr>
        </p:nvSpPr>
        <p:spPr>
          <a:xfrm>
            <a:off x="457200" y="1600200"/>
            <a:ext cx="8229600" cy="4953000"/>
          </a:xfrm>
        </p:spPr>
        <p:txBody>
          <a:bodyPr>
            <a:noAutofit/>
          </a:bodyPr>
          <a:lstStyle/>
          <a:p>
            <a:pPr marL="0" indent="0">
              <a:buClr>
                <a:srgbClr val="00759E"/>
              </a:buClr>
              <a:buNone/>
            </a:pPr>
            <a:r>
              <a:rPr lang="en-US" sz="2400" b="1" dirty="0"/>
              <a:t>Purpose: </a:t>
            </a:r>
            <a:r>
              <a:rPr lang="en-US" sz="2400" dirty="0"/>
              <a:t>Bring the voice of prevention to the Alcohol Gaming Division (</a:t>
            </a:r>
            <a:r>
              <a:rPr lang="en-US" sz="2400" dirty="0" err="1"/>
              <a:t>AGD</a:t>
            </a:r>
            <a:r>
              <a:rPr lang="en-US" sz="2400" dirty="0"/>
              <a:t>) and legislators to inform the decision-making process around any rule or statute changes that might increase alcohol-related harms:</a:t>
            </a:r>
          </a:p>
          <a:p>
            <a:pPr marL="0" indent="0">
              <a:buClr>
                <a:srgbClr val="00759E"/>
              </a:buClr>
              <a:buNone/>
            </a:pPr>
            <a:endParaRPr lang="en-US" sz="2000" dirty="0"/>
          </a:p>
          <a:p>
            <a:pPr>
              <a:spcAft>
                <a:spcPts val="1200"/>
              </a:spcAft>
              <a:buClr>
                <a:srgbClr val="FFC000"/>
              </a:buClr>
              <a:buFont typeface="Arial" pitchFamily="34" charset="0"/>
              <a:buChar char="»"/>
            </a:pPr>
            <a:r>
              <a:rPr lang="en-US" sz="2200" dirty="0"/>
              <a:t>Organize advocacy efforts to address </a:t>
            </a:r>
            <a:r>
              <a:rPr lang="en-US" sz="2200" b="1" dirty="0"/>
              <a:t>alcohol outlet density policy </a:t>
            </a:r>
            <a:r>
              <a:rPr lang="en-US" sz="2200" dirty="0"/>
              <a:t>on the state and local level</a:t>
            </a:r>
          </a:p>
          <a:p>
            <a:pPr>
              <a:spcAft>
                <a:spcPts val="1200"/>
              </a:spcAft>
              <a:buClr>
                <a:srgbClr val="FFC000"/>
              </a:buClr>
              <a:buFont typeface="Arial" pitchFamily="34" charset="0"/>
              <a:buChar char="»"/>
            </a:pPr>
            <a:r>
              <a:rPr lang="en-US" sz="2200" dirty="0"/>
              <a:t>Organize advocacy efforts to address</a:t>
            </a:r>
            <a:r>
              <a:rPr lang="en-US" sz="2200" b="1" dirty="0"/>
              <a:t> alcohol service rules </a:t>
            </a:r>
            <a:r>
              <a:rPr lang="en-US" sz="2200" dirty="0"/>
              <a:t>on the state and local level</a:t>
            </a:r>
          </a:p>
          <a:p>
            <a:pPr>
              <a:spcAft>
                <a:spcPts val="1200"/>
              </a:spcAft>
              <a:buClr>
                <a:srgbClr val="FFC000"/>
              </a:buClr>
              <a:buFont typeface="Arial" pitchFamily="34" charset="0"/>
              <a:buChar char="»"/>
            </a:pPr>
            <a:r>
              <a:rPr lang="en-US" sz="2200" dirty="0"/>
              <a:t>Encourage community and </a:t>
            </a:r>
            <a:r>
              <a:rPr lang="en-US" sz="2400" dirty="0"/>
              <a:t>small group </a:t>
            </a:r>
            <a:r>
              <a:rPr lang="en-US" sz="2400" b="1" dirty="0"/>
              <a:t>meetings with </a:t>
            </a:r>
            <a:r>
              <a:rPr lang="en-US" sz="2400" b="1" dirty="0" err="1"/>
              <a:t>AGD</a:t>
            </a:r>
            <a:r>
              <a:rPr lang="en-US" sz="2400" b="1" dirty="0"/>
              <a:t> Director and elected officials</a:t>
            </a:r>
            <a:r>
              <a:rPr lang="en-US" sz="2400" dirty="0"/>
              <a:t>, providing education and data about best practices in alcohol policy</a:t>
            </a:r>
            <a:endParaRPr lang="en-US" sz="2200" dirty="0"/>
          </a:p>
        </p:txBody>
      </p:sp>
      <p:sp>
        <p:nvSpPr>
          <p:cNvPr id="5" name="Slide Number Placeholder 4"/>
          <p:cNvSpPr>
            <a:spLocks noGrp="1"/>
          </p:cNvSpPr>
          <p:nvPr>
            <p:ph type="sldNum" sz="quarter" idx="12"/>
          </p:nvPr>
        </p:nvSpPr>
        <p:spPr/>
        <p:txBody>
          <a:bodyPr/>
          <a:lstStyle/>
          <a:p>
            <a:fld id="{5CD9BEAA-9F6C-4254-99A7-A17DCD13999B}" type="slidenum">
              <a:rPr lang="en-US" smtClean="0"/>
              <a:t>2</a:t>
            </a:fld>
            <a:endParaRPr lang="en-US" dirty="0"/>
          </a:p>
        </p:txBody>
      </p:sp>
      <p:cxnSp>
        <p:nvCxnSpPr>
          <p:cNvPr id="4" name="Straight Connector 3"/>
          <p:cNvCxnSpPr/>
          <p:nvPr/>
        </p:nvCxnSpPr>
        <p:spPr>
          <a:xfrm>
            <a:off x="533400" y="1219200"/>
            <a:ext cx="81534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14202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a:r>
              <a:rPr lang="en-US" sz="3600" dirty="0" smtClean="0">
                <a:latin typeface="Arial Black" pitchFamily="34" charset="0"/>
              </a:rPr>
              <a:t>RESOURCES</a:t>
            </a:r>
            <a:r>
              <a:rPr lang="en-US" sz="3600" dirty="0" smtClean="0">
                <a:solidFill>
                  <a:srgbClr val="00759E"/>
                </a:solidFill>
                <a:latin typeface="Arial Black" pitchFamily="34" charset="0"/>
              </a:rPr>
              <a:t> </a:t>
            </a:r>
            <a:r>
              <a:rPr lang="en-US" sz="3600" dirty="0" smtClean="0">
                <a:solidFill>
                  <a:schemeClr val="bg1">
                    <a:lumMod val="75000"/>
                  </a:schemeClr>
                </a:solidFill>
                <a:latin typeface="Arial Black" pitchFamily="34" charset="0"/>
              </a:rPr>
              <a:t>&amp;</a:t>
            </a:r>
            <a:r>
              <a:rPr lang="en-US" sz="3600" dirty="0" smtClean="0">
                <a:solidFill>
                  <a:srgbClr val="00759E"/>
                </a:solidFill>
                <a:latin typeface="Arial Black" pitchFamily="34" charset="0"/>
              </a:rPr>
              <a:t> </a:t>
            </a:r>
            <a:r>
              <a:rPr lang="en-US" sz="3600" dirty="0" smtClean="0">
                <a:solidFill>
                  <a:srgbClr val="FFC000"/>
                </a:solidFill>
                <a:latin typeface="Arial Black" pitchFamily="34" charset="0"/>
              </a:rPr>
              <a:t>RESEARCH</a:t>
            </a:r>
            <a:endParaRPr lang="en-US" sz="3600" dirty="0">
              <a:solidFill>
                <a:srgbClr val="FFC000"/>
              </a:solidFill>
            </a:endParaRPr>
          </a:p>
        </p:txBody>
      </p:sp>
      <p:sp>
        <p:nvSpPr>
          <p:cNvPr id="2" name="Content Placeholder 1"/>
          <p:cNvSpPr>
            <a:spLocks noGrp="1"/>
          </p:cNvSpPr>
          <p:nvPr>
            <p:ph idx="1"/>
          </p:nvPr>
        </p:nvSpPr>
        <p:spPr>
          <a:xfrm>
            <a:off x="457200" y="1600200"/>
            <a:ext cx="8077200" cy="5257800"/>
          </a:xfrm>
        </p:spPr>
        <p:txBody>
          <a:bodyPr>
            <a:noAutofit/>
          </a:bodyPr>
          <a:lstStyle/>
          <a:p>
            <a:pPr rtl="0" eaLnBrk="1" latinLnBrk="0" hangingPunct="1">
              <a:buClr>
                <a:srgbClr val="FFC000"/>
              </a:buClr>
              <a:buFont typeface="Arial" pitchFamily="34" charset="0"/>
              <a:buChar char="»"/>
            </a:pPr>
            <a:r>
              <a:rPr lang="en-US" sz="2400" kern="1200" dirty="0" smtClean="0">
                <a:effectLst/>
              </a:rPr>
              <a:t>NM Department of Health</a:t>
            </a:r>
          </a:p>
          <a:p>
            <a:pPr rtl="0" eaLnBrk="1" latinLnBrk="0" hangingPunct="1">
              <a:spcBef>
                <a:spcPts val="1000"/>
              </a:spcBef>
              <a:buClr>
                <a:srgbClr val="FFC000"/>
              </a:buClr>
              <a:buFont typeface="Arial" pitchFamily="34" charset="0"/>
              <a:buChar char="»"/>
            </a:pPr>
            <a:r>
              <a:rPr lang="en-US" sz="2400" kern="1200" dirty="0" smtClean="0">
                <a:effectLst/>
              </a:rPr>
              <a:t>Guide to Community Prevention Services</a:t>
            </a:r>
            <a:endParaRPr lang="en-US" sz="2400" dirty="0" smtClean="0">
              <a:effectLst/>
            </a:endParaRPr>
          </a:p>
          <a:p>
            <a:pPr marL="685800" lvl="1">
              <a:buClr>
                <a:srgbClr val="FFC000"/>
              </a:buClr>
              <a:buFont typeface="Arial" pitchFamily="34" charset="0"/>
              <a:buChar char="»"/>
            </a:pPr>
            <a:r>
              <a:rPr lang="en-US" sz="1800" dirty="0"/>
              <a:t>Preventing Excessive Alcohol Consumption: Regulation of Alcohol Outlet </a:t>
            </a:r>
            <a:r>
              <a:rPr lang="en-US" sz="1800" dirty="0" smtClean="0"/>
              <a:t>Density: The </a:t>
            </a:r>
            <a:r>
              <a:rPr lang="en-US" sz="1800" dirty="0"/>
              <a:t>Effectiveness of Limiting Alcohol Outlet Density As a Means of Reducing Excessive Alcohol Consumption and Alcohol-Related </a:t>
            </a:r>
            <a:r>
              <a:rPr lang="en-US" sz="1800" dirty="0" smtClean="0"/>
              <a:t>Harms  </a:t>
            </a:r>
          </a:p>
          <a:p>
            <a:pPr marL="342900" lvl="1" indent="-342900">
              <a:spcBef>
                <a:spcPts val="1000"/>
              </a:spcBef>
              <a:buClr>
                <a:srgbClr val="FFC000"/>
              </a:buClr>
              <a:buFont typeface="Arial" pitchFamily="34" charset="0"/>
              <a:buChar char="»"/>
            </a:pPr>
            <a:r>
              <a:rPr lang="en-US" sz="2400" dirty="0" err="1" smtClean="0"/>
              <a:t>CADCA</a:t>
            </a:r>
            <a:r>
              <a:rPr lang="en-US" sz="2400" dirty="0" smtClean="0"/>
              <a:t> </a:t>
            </a:r>
            <a:r>
              <a:rPr lang="en-US" sz="2400" dirty="0"/>
              <a:t>(Community Anti-Drug Coalitions of America)</a:t>
            </a:r>
          </a:p>
          <a:p>
            <a:pPr marL="342900" lvl="1" indent="-342900">
              <a:spcBef>
                <a:spcPts val="1000"/>
              </a:spcBef>
              <a:buClr>
                <a:srgbClr val="FFC000"/>
              </a:buClr>
              <a:buFont typeface="Arial" pitchFamily="34" charset="0"/>
              <a:buChar char="»"/>
            </a:pPr>
            <a:r>
              <a:rPr lang="en-US" sz="2400" dirty="0" smtClean="0"/>
              <a:t>Regulating </a:t>
            </a:r>
            <a:r>
              <a:rPr lang="en-US" sz="2400" dirty="0"/>
              <a:t>Alcohol Outlet Density: An Action Guide</a:t>
            </a:r>
          </a:p>
          <a:p>
            <a:pPr>
              <a:spcBef>
                <a:spcPts val="1000"/>
              </a:spcBef>
              <a:buClr>
                <a:srgbClr val="FFC000"/>
              </a:buClr>
              <a:buFont typeface="Arial" pitchFamily="34" charset="0"/>
              <a:buChar char="»"/>
            </a:pPr>
            <a:r>
              <a:rPr lang="en-US" sz="2400" dirty="0" smtClean="0"/>
              <a:t>John </a:t>
            </a:r>
            <a:r>
              <a:rPr lang="en-US" sz="2400" dirty="0"/>
              <a:t>Hopkins School of Public </a:t>
            </a:r>
            <a:r>
              <a:rPr lang="en-US" sz="2400" dirty="0" smtClean="0"/>
              <a:t>Health</a:t>
            </a:r>
          </a:p>
          <a:p>
            <a:pPr>
              <a:spcBef>
                <a:spcPts val="1000"/>
              </a:spcBef>
              <a:buClr>
                <a:srgbClr val="FFC000"/>
              </a:buClr>
              <a:buFont typeface="Arial" pitchFamily="34" charset="0"/>
              <a:buChar char="»"/>
            </a:pPr>
            <a:r>
              <a:rPr lang="en-US" sz="2400" dirty="0" smtClean="0"/>
              <a:t>CDC</a:t>
            </a:r>
            <a:r>
              <a:rPr lang="en-US" sz="2400" dirty="0"/>
              <a:t>: Using Public Health and Community Partnerships to Reduce Density of Alcohol Outlets</a:t>
            </a:r>
          </a:p>
          <a:p>
            <a:pPr marL="342900" lvl="1" indent="-342900">
              <a:spcBef>
                <a:spcPts val="1000"/>
              </a:spcBef>
              <a:buClr>
                <a:srgbClr val="FFC000"/>
              </a:buClr>
              <a:buFont typeface="Arial" pitchFamily="34" charset="0"/>
              <a:buChar char="»"/>
            </a:pPr>
            <a:r>
              <a:rPr lang="en-US" sz="2400" dirty="0" smtClean="0"/>
              <a:t>Alcohol </a:t>
            </a:r>
            <a:r>
              <a:rPr lang="en-US" sz="2400" dirty="0"/>
              <a:t>Outlet Density and Public </a:t>
            </a:r>
            <a:r>
              <a:rPr lang="en-US" sz="2400" dirty="0" smtClean="0"/>
              <a:t>Health</a:t>
            </a:r>
            <a:endParaRPr lang="en-US" sz="2400" dirty="0"/>
          </a:p>
        </p:txBody>
      </p:sp>
      <p:cxnSp>
        <p:nvCxnSpPr>
          <p:cNvPr id="4" name="Straight Connector 3"/>
          <p:cNvCxnSpPr/>
          <p:nvPr/>
        </p:nvCxnSpPr>
        <p:spPr>
          <a:xfrm>
            <a:off x="533400" y="1219200"/>
            <a:ext cx="81534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5CD9BEAA-9F6C-4254-99A7-A17DCD13999B}" type="slidenum">
              <a:rPr lang="en-US" smtClean="0"/>
              <a:t>20</a:t>
            </a:fld>
            <a:endParaRPr lang="en-US" dirty="0"/>
          </a:p>
        </p:txBody>
      </p:sp>
    </p:spTree>
    <p:extLst>
      <p:ext uri="{BB962C8B-B14F-4D97-AF65-F5344CB8AC3E}">
        <p14:creationId xmlns:p14="http://schemas.microsoft.com/office/powerpoint/2010/main" val="25664872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33400" y="1600200"/>
            <a:ext cx="8458200" cy="4525963"/>
          </a:xfrm>
        </p:spPr>
        <p:txBody>
          <a:bodyPr>
            <a:normAutofit/>
          </a:bodyPr>
          <a:lstStyle/>
          <a:p>
            <a:pPr marL="0" indent="0">
              <a:buNone/>
            </a:pPr>
            <a:r>
              <a:rPr lang="en-US" sz="2200" b="1" dirty="0"/>
              <a:t>Jennifer M. </a:t>
            </a:r>
            <a:r>
              <a:rPr lang="en-US" sz="2200" b="1" dirty="0" smtClean="0"/>
              <a:t>Anderson, </a:t>
            </a:r>
            <a:r>
              <a:rPr lang="en-US" sz="2200" b="1" dirty="0"/>
              <a:t>Director</a:t>
            </a:r>
          </a:p>
          <a:p>
            <a:pPr marL="0" indent="0">
              <a:buNone/>
            </a:pPr>
            <a:r>
              <a:rPr lang="en-US" sz="2200" b="1" dirty="0" smtClean="0">
                <a:solidFill>
                  <a:srgbClr val="FFC000"/>
                </a:solidFill>
              </a:rPr>
              <a:t>Alcohol and Gaming Division</a:t>
            </a:r>
          </a:p>
          <a:p>
            <a:pPr marL="0" indent="0">
              <a:buNone/>
            </a:pPr>
            <a:endParaRPr lang="en-US" sz="1800" dirty="0" smtClean="0"/>
          </a:p>
          <a:p>
            <a:pPr marL="0" indent="0">
              <a:buNone/>
            </a:pPr>
            <a:r>
              <a:rPr lang="en-US" sz="1800" dirty="0" smtClean="0"/>
              <a:t>505 476 4875</a:t>
            </a:r>
          </a:p>
          <a:p>
            <a:pPr marL="0" indent="0">
              <a:spcAft>
                <a:spcPts val="600"/>
              </a:spcAft>
              <a:buNone/>
            </a:pPr>
            <a:r>
              <a:rPr lang="en-US" sz="1800" dirty="0"/>
              <a:t>Jennifer.Anderson@state.nm.us </a:t>
            </a:r>
          </a:p>
          <a:p>
            <a:pPr marL="0" indent="0">
              <a:spcAft>
                <a:spcPts val="600"/>
              </a:spcAft>
              <a:buNone/>
            </a:pPr>
            <a:r>
              <a:rPr lang="en-US" sz="1800" dirty="0" smtClean="0"/>
              <a:t>State </a:t>
            </a:r>
            <a:r>
              <a:rPr lang="en-US" sz="1800" dirty="0"/>
              <a:t>of New Mexico Regulation &amp; Licensing Department, Alcohol and Gaming </a:t>
            </a:r>
            <a:r>
              <a:rPr lang="en-US" sz="1800" dirty="0" smtClean="0"/>
              <a:t>Division</a:t>
            </a:r>
          </a:p>
          <a:p>
            <a:pPr marL="0" indent="0">
              <a:buNone/>
            </a:pPr>
            <a:r>
              <a:rPr lang="es-ES" sz="1800" dirty="0" smtClean="0"/>
              <a:t>2550 Cerrillos Road</a:t>
            </a:r>
          </a:p>
          <a:p>
            <a:pPr marL="0" indent="0">
              <a:spcAft>
                <a:spcPts val="600"/>
              </a:spcAft>
              <a:buNone/>
            </a:pPr>
            <a:r>
              <a:rPr lang="es-ES" sz="1800" dirty="0" smtClean="0"/>
              <a:t>Santa Fe, NM  87505</a:t>
            </a:r>
          </a:p>
          <a:p>
            <a:pPr marL="0" lvl="1" indent="0">
              <a:buNone/>
            </a:pPr>
            <a:r>
              <a:rPr lang="en-US" sz="1800" dirty="0"/>
              <a:t>http://www.rld.state.nm.us/alcoholandgaming/</a:t>
            </a:r>
          </a:p>
          <a:p>
            <a:pPr marL="0" indent="0">
              <a:buNone/>
            </a:pPr>
            <a:endParaRPr lang="en-US" sz="1800" dirty="0" smtClean="0"/>
          </a:p>
          <a:p>
            <a:pPr marL="0" indent="0">
              <a:buNone/>
            </a:pPr>
            <a:endParaRPr lang="en-US" sz="2200" b="1" dirty="0">
              <a:solidFill>
                <a:srgbClr val="00759E"/>
              </a:solidFill>
            </a:endParaRPr>
          </a:p>
        </p:txBody>
      </p:sp>
      <p:sp>
        <p:nvSpPr>
          <p:cNvPr id="5" name="Slide Number Placeholder 4"/>
          <p:cNvSpPr>
            <a:spLocks noGrp="1"/>
          </p:cNvSpPr>
          <p:nvPr>
            <p:ph type="sldNum" sz="quarter" idx="12"/>
          </p:nvPr>
        </p:nvSpPr>
        <p:spPr/>
        <p:txBody>
          <a:bodyPr/>
          <a:lstStyle/>
          <a:p>
            <a:fld id="{5CD9BEAA-9F6C-4254-99A7-A17DCD13999B}" type="slidenum">
              <a:rPr lang="en-US" smtClean="0"/>
              <a:t>21</a:t>
            </a:fld>
            <a:endParaRPr lang="en-US" dirty="0"/>
          </a:p>
        </p:txBody>
      </p:sp>
      <p:sp>
        <p:nvSpPr>
          <p:cNvPr id="6" name="Title 3"/>
          <p:cNvSpPr>
            <a:spLocks noGrp="1"/>
          </p:cNvSpPr>
          <p:nvPr>
            <p:ph type="title"/>
          </p:nvPr>
        </p:nvSpPr>
        <p:spPr>
          <a:xfrm>
            <a:off x="457200" y="274638"/>
            <a:ext cx="8229600" cy="1143000"/>
          </a:xfrm>
        </p:spPr>
        <p:txBody>
          <a:bodyPr>
            <a:normAutofit/>
          </a:bodyPr>
          <a:lstStyle/>
          <a:p>
            <a:pPr algn="l"/>
            <a:r>
              <a:rPr lang="en-US" sz="3600" dirty="0" smtClean="0">
                <a:latin typeface="Arial Black" pitchFamily="34" charset="0"/>
              </a:rPr>
              <a:t>AGD Contact Information</a:t>
            </a:r>
            <a:endParaRPr lang="en-US" sz="3600" dirty="0">
              <a:latin typeface="Arial Black" pitchFamily="34" charset="0"/>
            </a:endParaRPr>
          </a:p>
        </p:txBody>
      </p:sp>
      <p:cxnSp>
        <p:nvCxnSpPr>
          <p:cNvPr id="7" name="Straight Connector 6"/>
          <p:cNvCxnSpPr/>
          <p:nvPr/>
        </p:nvCxnSpPr>
        <p:spPr>
          <a:xfrm>
            <a:off x="533400" y="1219200"/>
            <a:ext cx="81534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6200" y="5101609"/>
            <a:ext cx="5269173" cy="1756391"/>
          </a:xfrm>
          <a:prstGeom prst="rect">
            <a:avLst/>
          </a:prstGeom>
        </p:spPr>
      </p:pic>
    </p:spTree>
    <p:extLst>
      <p:ext uri="{BB962C8B-B14F-4D97-AF65-F5344CB8AC3E}">
        <p14:creationId xmlns:p14="http://schemas.microsoft.com/office/powerpoint/2010/main" val="8974419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4990"/>
            <a:ext cx="9144000" cy="4960257"/>
          </a:xfrm>
          <a:prstGeom prst="rect">
            <a:avLst/>
          </a:prstGeom>
          <a:solidFill>
            <a:srgbClr val="71717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4229100" y="3887450"/>
            <a:ext cx="4000500" cy="1446550"/>
          </a:xfrm>
          <a:prstGeom prst="rect">
            <a:avLst/>
          </a:prstGeom>
          <a:noFill/>
        </p:spPr>
        <p:txBody>
          <a:bodyPr wrap="square" rtlCol="0">
            <a:spAutoFit/>
          </a:bodyPr>
          <a:lstStyle/>
          <a:p>
            <a:r>
              <a:rPr lang="en-US" sz="8800" dirty="0" smtClean="0">
                <a:solidFill>
                  <a:schemeClr val="bg1"/>
                </a:solidFill>
                <a:latin typeface="Arial Black" pitchFamily="34" charset="0"/>
              </a:rPr>
              <a:t>Next</a:t>
            </a:r>
            <a:endParaRPr lang="en-US" sz="8800" dirty="0">
              <a:solidFill>
                <a:schemeClr val="bg1"/>
              </a:solidFill>
              <a:latin typeface="Arial Black" pitchFamily="34" charset="0"/>
            </a:endParaRPr>
          </a:p>
        </p:txBody>
      </p:sp>
      <p:sp>
        <p:nvSpPr>
          <p:cNvPr id="6" name="TextBox 5"/>
          <p:cNvSpPr txBox="1"/>
          <p:nvPr/>
        </p:nvSpPr>
        <p:spPr>
          <a:xfrm>
            <a:off x="3276600" y="4678740"/>
            <a:ext cx="5638800" cy="1323439"/>
          </a:xfrm>
          <a:prstGeom prst="rect">
            <a:avLst/>
          </a:prstGeom>
          <a:noFill/>
        </p:spPr>
        <p:txBody>
          <a:bodyPr wrap="square" rtlCol="0">
            <a:spAutoFit/>
          </a:bodyPr>
          <a:lstStyle/>
          <a:p>
            <a:pPr algn="r"/>
            <a:r>
              <a:rPr lang="en-US" sz="8000" dirty="0" smtClean="0">
                <a:solidFill>
                  <a:srgbClr val="FFC000"/>
                </a:solidFill>
                <a:latin typeface="Arial Black" pitchFamily="34" charset="0"/>
              </a:rPr>
              <a:t>Steps</a:t>
            </a:r>
            <a:endParaRPr lang="en-US" sz="8000" dirty="0">
              <a:solidFill>
                <a:srgbClr val="FFC000"/>
              </a:solidFill>
              <a:latin typeface="Arial Black" pitchFamily="34" charset="0"/>
            </a:endParaRPr>
          </a:p>
        </p:txBody>
      </p:sp>
      <p:sp>
        <p:nvSpPr>
          <p:cNvPr id="8" name="Title 3"/>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dirty="0" smtClean="0">
                <a:solidFill>
                  <a:schemeClr val="bg1"/>
                </a:solidFill>
                <a:latin typeface="Arial Black" pitchFamily="34" charset="0"/>
              </a:rPr>
              <a:t>What are your…</a:t>
            </a:r>
            <a:endParaRPr lang="en-US" sz="3600" dirty="0">
              <a:solidFill>
                <a:schemeClr val="bg1"/>
              </a:solidFill>
              <a:latin typeface="Arial Black" pitchFamily="34" charset="0"/>
            </a:endParaRPr>
          </a:p>
        </p:txBody>
      </p:sp>
      <p:cxnSp>
        <p:nvCxnSpPr>
          <p:cNvPr id="9" name="Straight Connector 8"/>
          <p:cNvCxnSpPr/>
          <p:nvPr/>
        </p:nvCxnSpPr>
        <p:spPr>
          <a:xfrm>
            <a:off x="533400" y="1219200"/>
            <a:ext cx="81534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82989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US" sz="3600" dirty="0" smtClean="0">
                <a:latin typeface="Arial Black" pitchFamily="34" charset="0"/>
              </a:rPr>
              <a:t>ALCOHOL OUTLET DENSITY</a:t>
            </a:r>
            <a:endParaRPr lang="en-US" dirty="0">
              <a:latin typeface="Arial Black" pitchFamily="34" charset="0"/>
            </a:endParaRPr>
          </a:p>
        </p:txBody>
      </p:sp>
      <p:sp>
        <p:nvSpPr>
          <p:cNvPr id="5" name="Slide Number Placeholder 4"/>
          <p:cNvSpPr>
            <a:spLocks noGrp="1"/>
          </p:cNvSpPr>
          <p:nvPr>
            <p:ph type="sldNum" sz="quarter" idx="12"/>
          </p:nvPr>
        </p:nvSpPr>
        <p:spPr/>
        <p:txBody>
          <a:bodyPr/>
          <a:lstStyle/>
          <a:p>
            <a:fld id="{5CD9BEAA-9F6C-4254-99A7-A17DCD13999B}" type="slidenum">
              <a:rPr lang="en-US" smtClean="0"/>
              <a:t>3</a:t>
            </a:fld>
            <a:endParaRPr lang="en-US" dirty="0"/>
          </a:p>
        </p:txBody>
      </p:sp>
      <p:cxnSp>
        <p:nvCxnSpPr>
          <p:cNvPr id="4" name="Straight Connector 3"/>
          <p:cNvCxnSpPr/>
          <p:nvPr/>
        </p:nvCxnSpPr>
        <p:spPr>
          <a:xfrm>
            <a:off x="533400" y="1219200"/>
            <a:ext cx="81534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838200" y="2057400"/>
            <a:ext cx="5715000" cy="2246769"/>
          </a:xfrm>
          <a:prstGeom prst="rect">
            <a:avLst/>
          </a:prstGeom>
          <a:solidFill>
            <a:srgbClr val="FFFFFF">
              <a:alpha val="89020"/>
            </a:srgbClr>
          </a:solidFill>
          <a:ln>
            <a:noFill/>
          </a:ln>
        </p:spPr>
        <p:txBody>
          <a:bodyPr wrap="square" rtlCol="0">
            <a:spAutoFit/>
          </a:bodyPr>
          <a:lstStyle/>
          <a:p>
            <a:r>
              <a:rPr lang="en-US" sz="2000" dirty="0" smtClean="0">
                <a:solidFill>
                  <a:schemeClr val="tx1">
                    <a:lumMod val="50000"/>
                    <a:lumOff val="50000"/>
                  </a:schemeClr>
                </a:solidFill>
              </a:rPr>
              <a:t>According </a:t>
            </a:r>
            <a:r>
              <a:rPr lang="en-US" sz="2000" dirty="0">
                <a:solidFill>
                  <a:schemeClr val="tx1">
                    <a:lumMod val="50000"/>
                    <a:lumOff val="50000"/>
                  </a:schemeClr>
                </a:solidFill>
              </a:rPr>
              <a:t>to the Centers for Disease Control and Prevention (CDC), “An </a:t>
            </a:r>
            <a:r>
              <a:rPr lang="en-US" sz="2000" b="1" dirty="0"/>
              <a:t>alcohol outlet </a:t>
            </a:r>
            <a:r>
              <a:rPr lang="en-US" sz="2000" dirty="0">
                <a:solidFill>
                  <a:schemeClr val="tx1">
                    <a:lumMod val="50000"/>
                    <a:lumOff val="50000"/>
                  </a:schemeClr>
                </a:solidFill>
              </a:rPr>
              <a:t>is a place where alcohol may be legally sold for the buyer to drink there (on-premises outlets, such as bars or restaurants) or elsewhere (off-premises outlets, such as liquor stores). Density refers to the number of alcohol outlets in a given area.” </a:t>
            </a:r>
          </a:p>
        </p:txBody>
      </p:sp>
      <p:grpSp>
        <p:nvGrpSpPr>
          <p:cNvPr id="7" name="Group 6"/>
          <p:cNvGrpSpPr/>
          <p:nvPr/>
        </p:nvGrpSpPr>
        <p:grpSpPr>
          <a:xfrm>
            <a:off x="4572000" y="4876800"/>
            <a:ext cx="3922713" cy="1981200"/>
            <a:chOff x="5145087" y="4876800"/>
            <a:chExt cx="3922713" cy="1981200"/>
          </a:xfrm>
        </p:grpSpPr>
        <p:pic>
          <p:nvPicPr>
            <p:cNvPr id="2050" name="Picture 2" descr="C:\Documents and Settings\Lisa Grace\Desktop\SFUDPA\SFUDPA Photos\liquor.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301"/>
            <a:stretch/>
          </p:blipFill>
          <p:spPr bwMode="auto">
            <a:xfrm>
              <a:off x="5145087" y="4876800"/>
              <a:ext cx="3922713" cy="19812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229600" y="4876800"/>
              <a:ext cx="838200" cy="381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333361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a:r>
              <a:rPr lang="en-US" sz="3600" dirty="0" smtClean="0">
                <a:solidFill>
                  <a:schemeClr val="tx1"/>
                </a:solidFill>
                <a:latin typeface="Arial Black" pitchFamily="34" charset="0"/>
              </a:rPr>
              <a:t>STRUCTURE</a:t>
            </a:r>
            <a:endParaRPr lang="en-US" sz="3600" dirty="0">
              <a:solidFill>
                <a:schemeClr val="tx1"/>
              </a:solidFill>
              <a:latin typeface="Arial Black"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7321011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p:cNvSpPr>
            <a:spLocks noGrp="1"/>
          </p:cNvSpPr>
          <p:nvPr>
            <p:ph type="sldNum" sz="quarter" idx="12"/>
          </p:nvPr>
        </p:nvSpPr>
        <p:spPr/>
        <p:txBody>
          <a:bodyPr/>
          <a:lstStyle/>
          <a:p>
            <a:fld id="{5CD9BEAA-9F6C-4254-99A7-A17DCD13999B}" type="slidenum">
              <a:rPr lang="en-US" smtClean="0"/>
              <a:t>4</a:t>
            </a:fld>
            <a:endParaRPr lang="en-US" dirty="0"/>
          </a:p>
        </p:txBody>
      </p:sp>
      <p:cxnSp>
        <p:nvCxnSpPr>
          <p:cNvPr id="5" name="Straight Connector 4"/>
          <p:cNvCxnSpPr/>
          <p:nvPr/>
        </p:nvCxnSpPr>
        <p:spPr>
          <a:xfrm>
            <a:off x="533400" y="1219200"/>
            <a:ext cx="81534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061803" y="3853190"/>
            <a:ext cx="3048000" cy="261610"/>
          </a:xfrm>
          <a:prstGeom prst="rect">
            <a:avLst/>
          </a:prstGeom>
          <a:noFill/>
        </p:spPr>
        <p:txBody>
          <a:bodyPr wrap="square" rtlCol="0">
            <a:spAutoFit/>
          </a:bodyPr>
          <a:lstStyle/>
          <a:p>
            <a:r>
              <a:rPr lang="en-US" sz="1100" dirty="0" smtClean="0">
                <a:solidFill>
                  <a:schemeClr val="bg1"/>
                </a:solidFill>
              </a:rPr>
              <a:t>Regulations and Licensing Department</a:t>
            </a:r>
            <a:endParaRPr lang="en-US" sz="1100" dirty="0">
              <a:solidFill>
                <a:schemeClr val="bg1"/>
              </a:solidFill>
            </a:endParaRPr>
          </a:p>
        </p:txBody>
      </p:sp>
      <p:sp>
        <p:nvSpPr>
          <p:cNvPr id="7" name="TextBox 6"/>
          <p:cNvSpPr txBox="1"/>
          <p:nvPr/>
        </p:nvSpPr>
        <p:spPr>
          <a:xfrm>
            <a:off x="1066800" y="5410200"/>
            <a:ext cx="3048000" cy="261610"/>
          </a:xfrm>
          <a:prstGeom prst="rect">
            <a:avLst/>
          </a:prstGeom>
          <a:noFill/>
        </p:spPr>
        <p:txBody>
          <a:bodyPr wrap="square" rtlCol="0">
            <a:spAutoFit/>
          </a:bodyPr>
          <a:lstStyle/>
          <a:p>
            <a:r>
              <a:rPr lang="en-US" sz="1100" dirty="0" smtClean="0">
                <a:solidFill>
                  <a:schemeClr val="bg1"/>
                </a:solidFill>
              </a:rPr>
              <a:t>Alcohol and Gaming Division</a:t>
            </a:r>
            <a:endParaRPr lang="en-US" sz="1100" dirty="0">
              <a:solidFill>
                <a:schemeClr val="bg1"/>
              </a:solidFill>
            </a:endParaRPr>
          </a:p>
        </p:txBody>
      </p:sp>
    </p:spTree>
    <p:extLst>
      <p:ext uri="{BB962C8B-B14F-4D97-AF65-F5344CB8AC3E}">
        <p14:creationId xmlns:p14="http://schemas.microsoft.com/office/powerpoint/2010/main" val="33839519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a:r>
              <a:rPr lang="en-US" sz="3600" dirty="0" smtClean="0">
                <a:solidFill>
                  <a:schemeClr val="tx1"/>
                </a:solidFill>
                <a:latin typeface="Arial Black" pitchFamily="34" charset="0"/>
              </a:rPr>
              <a:t>STRUCTURE</a:t>
            </a:r>
            <a:endParaRPr lang="en-US" sz="3600" dirty="0">
              <a:solidFill>
                <a:schemeClr val="tx1"/>
              </a:solidFill>
              <a:latin typeface="Arial Black"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8392467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p:cNvSpPr>
            <a:spLocks noGrp="1"/>
          </p:cNvSpPr>
          <p:nvPr>
            <p:ph type="sldNum" sz="quarter" idx="12"/>
          </p:nvPr>
        </p:nvSpPr>
        <p:spPr/>
        <p:txBody>
          <a:bodyPr/>
          <a:lstStyle/>
          <a:p>
            <a:fld id="{5CD9BEAA-9F6C-4254-99A7-A17DCD13999B}" type="slidenum">
              <a:rPr lang="en-US" smtClean="0"/>
              <a:t>5</a:t>
            </a:fld>
            <a:endParaRPr lang="en-US" dirty="0"/>
          </a:p>
        </p:txBody>
      </p:sp>
      <p:cxnSp>
        <p:nvCxnSpPr>
          <p:cNvPr id="5" name="Straight Connector 4"/>
          <p:cNvCxnSpPr/>
          <p:nvPr/>
        </p:nvCxnSpPr>
        <p:spPr>
          <a:xfrm>
            <a:off x="533400" y="1219200"/>
            <a:ext cx="81534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38200" y="2057400"/>
            <a:ext cx="5715000" cy="2246769"/>
          </a:xfrm>
          <a:prstGeom prst="rect">
            <a:avLst/>
          </a:prstGeom>
          <a:noFill/>
        </p:spPr>
        <p:txBody>
          <a:bodyPr wrap="square" rtlCol="0">
            <a:spAutoFit/>
          </a:bodyPr>
          <a:lstStyle/>
          <a:p>
            <a:r>
              <a:rPr lang="en-US" sz="2000" b="1" dirty="0"/>
              <a:t>Alcohol and Gaming Division</a:t>
            </a:r>
            <a:r>
              <a:rPr lang="en-US" sz="2000" dirty="0"/>
              <a:t> </a:t>
            </a:r>
            <a:r>
              <a:rPr lang="en-US" sz="2000" dirty="0">
                <a:solidFill>
                  <a:srgbClr val="666666"/>
                </a:solidFill>
              </a:rPr>
              <a:t>issues, transfers and revokes liquor licenses as specified in the Liquor Control Act. It administers the Alcohol Server Training Program, educating licensees and servers to prevent sales of alcoholic beverages to minors and intoxicated </a:t>
            </a:r>
            <a:r>
              <a:rPr lang="en-US" sz="2000" dirty="0" smtClean="0">
                <a:solidFill>
                  <a:srgbClr val="666666"/>
                </a:solidFill>
              </a:rPr>
              <a:t>persons. </a:t>
            </a:r>
            <a:r>
              <a:rPr lang="en-US" sz="2000" dirty="0">
                <a:solidFill>
                  <a:srgbClr val="666666"/>
                </a:solidFill>
              </a:rPr>
              <a:t>AGD adjudicates administrative citations for violation of the Liquor Control Act. </a:t>
            </a:r>
          </a:p>
        </p:txBody>
      </p:sp>
    </p:spTree>
    <p:extLst>
      <p:ext uri="{BB962C8B-B14F-4D97-AF65-F5344CB8AC3E}">
        <p14:creationId xmlns:p14="http://schemas.microsoft.com/office/powerpoint/2010/main" val="31992868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a:r>
              <a:rPr lang="en-US" sz="3600" dirty="0" smtClean="0">
                <a:latin typeface="Arial Black" pitchFamily="34" charset="0"/>
              </a:rPr>
              <a:t>POLICY</a:t>
            </a:r>
            <a:endParaRPr lang="en-US" sz="3600" dirty="0">
              <a:latin typeface="Arial Black"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2493611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 name="Straight Connector 4"/>
          <p:cNvCxnSpPr/>
          <p:nvPr/>
        </p:nvCxnSpPr>
        <p:spPr>
          <a:xfrm>
            <a:off x="533400" y="1219200"/>
            <a:ext cx="81534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5CD9BEAA-9F6C-4254-99A7-A17DCD13999B}" type="slidenum">
              <a:rPr lang="en-US" smtClean="0"/>
              <a:t>6</a:t>
            </a:fld>
            <a:endParaRPr lang="en-US" dirty="0"/>
          </a:p>
        </p:txBody>
      </p:sp>
      <p:sp>
        <p:nvSpPr>
          <p:cNvPr id="7" name="TextBox 6"/>
          <p:cNvSpPr txBox="1"/>
          <p:nvPr/>
        </p:nvSpPr>
        <p:spPr>
          <a:xfrm>
            <a:off x="838200" y="1524000"/>
            <a:ext cx="5486400" cy="1323439"/>
          </a:xfrm>
          <a:prstGeom prst="rect">
            <a:avLst/>
          </a:prstGeom>
          <a:noFill/>
        </p:spPr>
        <p:txBody>
          <a:bodyPr wrap="square" rtlCol="0">
            <a:spAutoFit/>
          </a:bodyPr>
          <a:lstStyle/>
          <a:p>
            <a:r>
              <a:rPr lang="en-US" sz="2000" b="1" dirty="0">
                <a:latin typeface="+mj-lt"/>
              </a:rPr>
              <a:t>State statute </a:t>
            </a:r>
            <a:r>
              <a:rPr lang="en-US" sz="2000" dirty="0">
                <a:solidFill>
                  <a:srgbClr val="666666"/>
                </a:solidFill>
                <a:latin typeface="+mj-lt"/>
              </a:rPr>
              <a:t>provides the guidelines, the administrative code is dictated by the Division, </a:t>
            </a:r>
            <a:r>
              <a:rPr lang="en-US" sz="2000" b="1" dirty="0">
                <a:latin typeface="+mj-lt"/>
              </a:rPr>
              <a:t>‘rules’</a:t>
            </a:r>
            <a:r>
              <a:rPr lang="en-US" sz="2000" dirty="0">
                <a:latin typeface="+mj-lt"/>
              </a:rPr>
              <a:t> </a:t>
            </a:r>
            <a:r>
              <a:rPr lang="en-US" sz="2000" dirty="0">
                <a:solidFill>
                  <a:srgbClr val="666666"/>
                </a:solidFill>
                <a:latin typeface="+mj-lt"/>
              </a:rPr>
              <a:t>or</a:t>
            </a:r>
            <a:r>
              <a:rPr lang="en-US" sz="2000" dirty="0">
                <a:latin typeface="+mj-lt"/>
              </a:rPr>
              <a:t> </a:t>
            </a:r>
            <a:r>
              <a:rPr lang="en-US" sz="2000" b="1" dirty="0">
                <a:latin typeface="+mj-lt"/>
              </a:rPr>
              <a:t>‘regulations’ </a:t>
            </a:r>
            <a:r>
              <a:rPr lang="en-US" sz="2000" dirty="0">
                <a:solidFill>
                  <a:schemeClr val="tx1">
                    <a:lumMod val="50000"/>
                    <a:lumOff val="50000"/>
                  </a:schemeClr>
                </a:solidFill>
                <a:latin typeface="+mj-lt"/>
              </a:rPr>
              <a:t>provide more guidance to ensure consistency statewide. </a:t>
            </a:r>
          </a:p>
        </p:txBody>
      </p:sp>
    </p:spTree>
    <p:extLst>
      <p:ext uri="{BB962C8B-B14F-4D97-AF65-F5344CB8AC3E}">
        <p14:creationId xmlns:p14="http://schemas.microsoft.com/office/powerpoint/2010/main" val="19560302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4800"/>
            <a:ext cx="8534400" cy="1143000"/>
          </a:xfrm>
        </p:spPr>
        <p:txBody>
          <a:bodyPr>
            <a:normAutofit/>
          </a:bodyPr>
          <a:lstStyle/>
          <a:p>
            <a:pPr algn="l"/>
            <a:r>
              <a:rPr lang="en-US" sz="3200" dirty="0" smtClean="0">
                <a:latin typeface="Arial Black" pitchFamily="34" charset="0"/>
              </a:rPr>
              <a:t>STATE STATUTE: </a:t>
            </a:r>
            <a:r>
              <a:rPr lang="en-US" sz="2800" dirty="0">
                <a:solidFill>
                  <a:srgbClr val="FFC000"/>
                </a:solidFill>
                <a:latin typeface="Arial Black" pitchFamily="34" charset="0"/>
              </a:rPr>
              <a:t>Alcohol Outlet Density</a:t>
            </a:r>
          </a:p>
        </p:txBody>
      </p:sp>
      <p:sp>
        <p:nvSpPr>
          <p:cNvPr id="2" name="Content Placeholder 1"/>
          <p:cNvSpPr>
            <a:spLocks noGrp="1"/>
          </p:cNvSpPr>
          <p:nvPr>
            <p:ph idx="1"/>
          </p:nvPr>
        </p:nvSpPr>
        <p:spPr>
          <a:xfrm>
            <a:off x="457200" y="1676400"/>
            <a:ext cx="8229600" cy="5257800"/>
          </a:xfrm>
        </p:spPr>
        <p:txBody>
          <a:bodyPr>
            <a:normAutofit fontScale="62500" lnSpcReduction="20000"/>
          </a:bodyPr>
          <a:lstStyle/>
          <a:p>
            <a:pPr>
              <a:buClr>
                <a:srgbClr val="FFC000"/>
              </a:buClr>
              <a:buFont typeface="Arial" pitchFamily="34" charset="0"/>
              <a:buChar char="»"/>
            </a:pPr>
            <a:r>
              <a:rPr lang="en-US" sz="5100" dirty="0" smtClean="0"/>
              <a:t>Limitation </a:t>
            </a:r>
            <a:r>
              <a:rPr lang="en-US" sz="5100" dirty="0"/>
              <a:t>on number of licenses; </a:t>
            </a:r>
            <a:r>
              <a:rPr lang="en-US" sz="5100" dirty="0" smtClean="0"/>
              <a:t>exceptions</a:t>
            </a:r>
            <a:endParaRPr lang="en-US" sz="5100" dirty="0"/>
          </a:p>
          <a:p>
            <a:pPr marL="400050" lvl="1" indent="0">
              <a:buNone/>
            </a:pPr>
            <a:endParaRPr lang="en-US" sz="2200" dirty="0" smtClean="0"/>
          </a:p>
          <a:p>
            <a:pPr marL="400050" lvl="1" indent="0">
              <a:spcAft>
                <a:spcPts val="600"/>
              </a:spcAft>
              <a:buNone/>
            </a:pPr>
            <a:r>
              <a:rPr lang="en-US" sz="2900" dirty="0" smtClean="0"/>
              <a:t>A</a:t>
            </a:r>
            <a:r>
              <a:rPr lang="en-US" sz="2900" dirty="0"/>
              <a:t>.     The maximum number of licenses to be issued under the provisions of Sections 60-</a:t>
            </a:r>
            <a:r>
              <a:rPr lang="en-US" sz="2900" dirty="0" err="1"/>
              <a:t>6A</a:t>
            </a:r>
            <a:r>
              <a:rPr lang="en-US" sz="2900" dirty="0"/>
              <a:t>-2 and 60-</a:t>
            </a:r>
            <a:r>
              <a:rPr lang="en-US" sz="2900" dirty="0" err="1"/>
              <a:t>6A</a:t>
            </a:r>
            <a:r>
              <a:rPr lang="en-US" sz="2900" dirty="0"/>
              <a:t>-3 </a:t>
            </a:r>
            <a:r>
              <a:rPr lang="en-US" sz="2900" dirty="0" err="1"/>
              <a:t>NMSA</a:t>
            </a:r>
            <a:r>
              <a:rPr lang="en-US" sz="2900" dirty="0"/>
              <a:t> 1978 shall be as follows:</a:t>
            </a:r>
          </a:p>
          <a:p>
            <a:pPr marL="800100" lvl="2" indent="0">
              <a:spcAft>
                <a:spcPts val="600"/>
              </a:spcAft>
              <a:buNone/>
            </a:pPr>
            <a:r>
              <a:rPr lang="en-US" sz="2900" dirty="0" smtClean="0"/>
              <a:t>(</a:t>
            </a:r>
            <a:r>
              <a:rPr lang="en-US" sz="2900" dirty="0"/>
              <a:t>1)     </a:t>
            </a:r>
            <a:r>
              <a:rPr lang="en-US" sz="2900" b="1" dirty="0"/>
              <a:t>in incorporated municipalities, not more than one </a:t>
            </a:r>
            <a:r>
              <a:rPr lang="en-US" sz="2900" b="1" dirty="0" smtClean="0"/>
              <a:t>dispenser's* </a:t>
            </a:r>
            <a:r>
              <a:rPr lang="en-US" sz="2900" b="1" dirty="0"/>
              <a:t>or one retailer's license</a:t>
            </a:r>
            <a:r>
              <a:rPr lang="en-US" sz="2900" dirty="0"/>
              <a:t>, including canopy licenses which are replaced by dispenser's licenses as provided in Section 60-</a:t>
            </a:r>
            <a:r>
              <a:rPr lang="en-US" sz="2900" dirty="0" err="1"/>
              <a:t>6B</a:t>
            </a:r>
            <a:r>
              <a:rPr lang="en-US" sz="2900" dirty="0"/>
              <a:t>-16 </a:t>
            </a:r>
            <a:r>
              <a:rPr lang="en-US" sz="2900" dirty="0" err="1"/>
              <a:t>NMSA</a:t>
            </a:r>
            <a:r>
              <a:rPr lang="en-US" sz="2900" dirty="0"/>
              <a:t> 1978, for each two thousand inhabitants or major fraction thereof; and</a:t>
            </a:r>
          </a:p>
          <a:p>
            <a:pPr marL="800100" lvl="2" indent="0">
              <a:buNone/>
            </a:pPr>
            <a:r>
              <a:rPr lang="en-US" sz="2900" dirty="0" smtClean="0"/>
              <a:t>(</a:t>
            </a:r>
            <a:r>
              <a:rPr lang="en-US" sz="2900" dirty="0"/>
              <a:t>2)     </a:t>
            </a:r>
            <a:r>
              <a:rPr lang="en-US" sz="2900" b="1" dirty="0"/>
              <a:t>in unincorporated areas of each county, not more than one dispenser's or one retailer's license</a:t>
            </a:r>
            <a:r>
              <a:rPr lang="en-US" sz="2900" dirty="0"/>
              <a:t>, including canopy licenses which are replaced by dispenser's licenses as provided in Section 60-</a:t>
            </a:r>
            <a:r>
              <a:rPr lang="en-US" sz="2900" dirty="0" err="1"/>
              <a:t>6B</a:t>
            </a:r>
            <a:r>
              <a:rPr lang="en-US" sz="2900" dirty="0"/>
              <a:t>-16 </a:t>
            </a:r>
            <a:r>
              <a:rPr lang="en-US" sz="2900" dirty="0" err="1"/>
              <a:t>NMSA</a:t>
            </a:r>
            <a:r>
              <a:rPr lang="en-US" sz="2900" dirty="0"/>
              <a:t> 1978, </a:t>
            </a:r>
            <a:r>
              <a:rPr lang="en-US" sz="2900" b="1" dirty="0"/>
              <a:t>for each two thousand inhabitants</a:t>
            </a:r>
            <a:r>
              <a:rPr lang="en-US" sz="2900" dirty="0"/>
              <a:t> or major fraction thereof, excluding the population of incorporated municipalities within the county.</a:t>
            </a:r>
          </a:p>
          <a:p>
            <a:pPr marL="400050" lvl="1" indent="0">
              <a:buNone/>
            </a:pPr>
            <a:r>
              <a:rPr lang="en-US" sz="2900" dirty="0"/>
              <a:t> </a:t>
            </a:r>
            <a:endParaRPr lang="en-US" sz="2900" dirty="0" smtClean="0"/>
          </a:p>
          <a:p>
            <a:pPr marL="400050" lvl="1" indent="0">
              <a:buNone/>
            </a:pPr>
            <a:r>
              <a:rPr lang="en-US" sz="2900" dirty="0" smtClean="0"/>
              <a:t>B.     For the purpose of this section, the number of inhabitants of a local option district shall be determined by annual population estimates published by the economic development department.</a:t>
            </a:r>
            <a:endParaRPr lang="en-US" sz="2900" dirty="0"/>
          </a:p>
        </p:txBody>
      </p:sp>
      <p:cxnSp>
        <p:nvCxnSpPr>
          <p:cNvPr id="4" name="Straight Connector 3"/>
          <p:cNvCxnSpPr/>
          <p:nvPr/>
        </p:nvCxnSpPr>
        <p:spPr>
          <a:xfrm>
            <a:off x="533400" y="1219200"/>
            <a:ext cx="81534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5CD9BEAA-9F6C-4254-99A7-A17DCD13999B}" type="slidenum">
              <a:rPr lang="en-US" smtClean="0"/>
              <a:t>7</a:t>
            </a:fld>
            <a:endParaRPr lang="en-US" dirty="0"/>
          </a:p>
        </p:txBody>
      </p:sp>
    </p:spTree>
    <p:extLst>
      <p:ext uri="{BB962C8B-B14F-4D97-AF65-F5344CB8AC3E}">
        <p14:creationId xmlns:p14="http://schemas.microsoft.com/office/powerpoint/2010/main" val="19674003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a:r>
              <a:rPr lang="en-US" sz="3600" dirty="0" smtClean="0">
                <a:latin typeface="Arial Black" pitchFamily="34" charset="0"/>
              </a:rPr>
              <a:t>CONCERN ABOUT STATUTE</a:t>
            </a:r>
            <a:endParaRPr lang="en-US" sz="3600" dirty="0">
              <a:latin typeface="Arial Black" pitchFamily="34" charset="0"/>
            </a:endParaRPr>
          </a:p>
        </p:txBody>
      </p:sp>
      <p:sp>
        <p:nvSpPr>
          <p:cNvPr id="2" name="Content Placeholder 1"/>
          <p:cNvSpPr>
            <a:spLocks noGrp="1"/>
          </p:cNvSpPr>
          <p:nvPr>
            <p:ph idx="1"/>
          </p:nvPr>
        </p:nvSpPr>
        <p:spPr>
          <a:xfrm>
            <a:off x="457200" y="1600200"/>
            <a:ext cx="8229600" cy="5257800"/>
          </a:xfrm>
        </p:spPr>
        <p:txBody>
          <a:bodyPr>
            <a:normAutofit/>
          </a:bodyPr>
          <a:lstStyle/>
          <a:p>
            <a:pPr>
              <a:buClr>
                <a:srgbClr val="FFC000"/>
              </a:buClr>
              <a:buFont typeface="Arial" pitchFamily="34" charset="0"/>
              <a:buChar char="»"/>
            </a:pPr>
            <a:r>
              <a:rPr lang="en-US" dirty="0" smtClean="0"/>
              <a:t>Eliminating </a:t>
            </a:r>
            <a:r>
              <a:rPr lang="en-US" dirty="0" smtClean="0"/>
              <a:t>or modifying </a:t>
            </a:r>
            <a:r>
              <a:rPr lang="en-US" dirty="0"/>
              <a:t>the liquor license quota system</a:t>
            </a:r>
          </a:p>
          <a:p>
            <a:pPr lvl="1">
              <a:buFont typeface="Arial" pitchFamily="34" charset="0"/>
              <a:buChar char="•"/>
            </a:pPr>
            <a:r>
              <a:rPr lang="en-US" sz="2400" dirty="0"/>
              <a:t>Current ratio 1 license: 2,000 population</a:t>
            </a:r>
          </a:p>
          <a:p>
            <a:pPr marL="857250" lvl="2" indent="0">
              <a:buNone/>
            </a:pPr>
            <a:r>
              <a:rPr lang="en-US" i="1" dirty="0" smtClean="0"/>
              <a:t>Note: </a:t>
            </a:r>
            <a:r>
              <a:rPr lang="en-US" i="1" dirty="0"/>
              <a:t>Restaurant (Beer &amp; Wine) Licenses (no package, not transferrable) are not included in the quota </a:t>
            </a:r>
            <a:r>
              <a:rPr lang="en-US" i="1" dirty="0" smtClean="0"/>
              <a:t>system</a:t>
            </a:r>
            <a:endParaRPr lang="en-US" i="1" dirty="0"/>
          </a:p>
          <a:p>
            <a:pPr lvl="1">
              <a:buFont typeface="Arial" pitchFamily="34" charset="0"/>
              <a:buChar char="•"/>
            </a:pPr>
            <a:r>
              <a:rPr lang="en-US" sz="2400" dirty="0"/>
              <a:t>Elimination of the quota system significantly increases the number of alcohol outlet licenses</a:t>
            </a:r>
          </a:p>
          <a:p>
            <a:pPr lvl="1">
              <a:buFont typeface="Arial" pitchFamily="34" charset="0"/>
              <a:buChar char="•"/>
            </a:pPr>
            <a:r>
              <a:rPr lang="en-US" sz="2400" dirty="0" smtClean="0"/>
              <a:t>Changes to </a:t>
            </a:r>
            <a:r>
              <a:rPr lang="en-US" sz="2400" dirty="0"/>
              <a:t>state statute </a:t>
            </a:r>
            <a:r>
              <a:rPr lang="en-US" sz="2400" dirty="0" smtClean="0"/>
              <a:t>are made </a:t>
            </a:r>
            <a:r>
              <a:rPr lang="en-US" sz="2400" dirty="0"/>
              <a:t>through legislative process</a:t>
            </a:r>
          </a:p>
        </p:txBody>
      </p:sp>
      <p:cxnSp>
        <p:nvCxnSpPr>
          <p:cNvPr id="4" name="Straight Connector 3"/>
          <p:cNvCxnSpPr/>
          <p:nvPr/>
        </p:nvCxnSpPr>
        <p:spPr>
          <a:xfrm>
            <a:off x="533400" y="1219200"/>
            <a:ext cx="81534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5CD9BEAA-9F6C-4254-99A7-A17DCD13999B}" type="slidenum">
              <a:rPr lang="en-US" smtClean="0"/>
              <a:t>8</a:t>
            </a:fld>
            <a:endParaRPr lang="en-US" dirty="0"/>
          </a:p>
        </p:txBody>
      </p:sp>
    </p:spTree>
    <p:extLst>
      <p:ext uri="{BB962C8B-B14F-4D97-AF65-F5344CB8AC3E}">
        <p14:creationId xmlns:p14="http://schemas.microsoft.com/office/powerpoint/2010/main" val="8885157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686800" cy="1143000"/>
          </a:xfrm>
        </p:spPr>
        <p:txBody>
          <a:bodyPr>
            <a:normAutofit/>
          </a:bodyPr>
          <a:lstStyle/>
          <a:p>
            <a:pPr algn="l"/>
            <a:r>
              <a:rPr lang="en-US" sz="3600" dirty="0" smtClean="0">
                <a:latin typeface="Arial Black" pitchFamily="34" charset="0"/>
              </a:rPr>
              <a:t>RULES &amp; REGULATIONS</a:t>
            </a:r>
            <a:endParaRPr lang="en-US" sz="2800" dirty="0">
              <a:latin typeface="Arial Black" pitchFamily="34" charset="0"/>
            </a:endParaRPr>
          </a:p>
        </p:txBody>
      </p:sp>
      <p:sp>
        <p:nvSpPr>
          <p:cNvPr id="2" name="Content Placeholder 1"/>
          <p:cNvSpPr>
            <a:spLocks noGrp="1"/>
          </p:cNvSpPr>
          <p:nvPr>
            <p:ph idx="1"/>
          </p:nvPr>
        </p:nvSpPr>
        <p:spPr>
          <a:xfrm>
            <a:off x="457200" y="1600200"/>
            <a:ext cx="8229600" cy="5257800"/>
          </a:xfrm>
        </p:spPr>
        <p:txBody>
          <a:bodyPr>
            <a:normAutofit fontScale="92500" lnSpcReduction="10000"/>
          </a:bodyPr>
          <a:lstStyle/>
          <a:p>
            <a:pPr>
              <a:buClr>
                <a:srgbClr val="FFC000"/>
              </a:buClr>
              <a:buFont typeface="Arial" pitchFamily="34" charset="0"/>
              <a:buChar char="»"/>
            </a:pPr>
            <a:r>
              <a:rPr lang="en-US" sz="3500" dirty="0"/>
              <a:t>Sales to intoxicated persons </a:t>
            </a:r>
            <a:r>
              <a:rPr lang="en-US" sz="3500" dirty="0" err="1"/>
              <a:t>BAC</a:t>
            </a:r>
            <a:r>
              <a:rPr lang="en-US" sz="3500" dirty="0"/>
              <a:t> </a:t>
            </a:r>
            <a:r>
              <a:rPr lang="en-US" sz="3500" dirty="0" smtClean="0"/>
              <a:t>levels</a:t>
            </a:r>
          </a:p>
          <a:p>
            <a:pPr marL="0" indent="0">
              <a:buClr>
                <a:srgbClr val="FFC000"/>
              </a:buClr>
              <a:buNone/>
            </a:pPr>
            <a:endParaRPr lang="en-US" sz="2100" dirty="0"/>
          </a:p>
          <a:p>
            <a:pPr>
              <a:buClr>
                <a:srgbClr val="FFC000"/>
              </a:buClr>
              <a:buFont typeface="Arial" pitchFamily="34" charset="0"/>
              <a:buChar char="»"/>
            </a:pPr>
            <a:r>
              <a:rPr lang="en-US" sz="3500" dirty="0" smtClean="0"/>
              <a:t>90 </a:t>
            </a:r>
            <a:r>
              <a:rPr lang="en-US" sz="3500" dirty="0"/>
              <a:t>minute rule, source of last drink</a:t>
            </a:r>
          </a:p>
          <a:p>
            <a:pPr marL="457200" lvl="1" indent="0">
              <a:buClr>
                <a:srgbClr val="FFC000"/>
              </a:buClr>
              <a:buNone/>
            </a:pPr>
            <a:r>
              <a:rPr lang="en-US" sz="2400" dirty="0"/>
              <a:t>…a blood alcohol content level of .14 or higher on breath or blood test taken not more than one and one-half hour or ninety minutes after sale, service or consumption of alcoholic beverages shall be presumptive evidence that the person was intoxicated at the time of the last sale. For purposes of this rule, a “sale” shall mean the time at which the person actually paid for the last alcoholic beverage served by the licensee to the intoxicated person</a:t>
            </a:r>
            <a:r>
              <a:rPr lang="en-US" sz="2400" dirty="0" smtClean="0"/>
              <a:t>.</a:t>
            </a:r>
          </a:p>
          <a:p>
            <a:pPr marL="800100" lvl="2" indent="0">
              <a:lnSpc>
                <a:spcPct val="80000"/>
              </a:lnSpc>
              <a:buClr>
                <a:srgbClr val="FFC000"/>
              </a:buClr>
              <a:buNone/>
            </a:pPr>
            <a:endParaRPr lang="en-US" sz="2100" dirty="0" smtClean="0"/>
          </a:p>
          <a:p>
            <a:pPr>
              <a:buClr>
                <a:srgbClr val="FFC000"/>
              </a:buClr>
              <a:buFont typeface="Arial" pitchFamily="34" charset="0"/>
              <a:buChar char="»"/>
            </a:pPr>
            <a:r>
              <a:rPr lang="en-US" sz="3500" dirty="0" smtClean="0"/>
              <a:t>Rule </a:t>
            </a:r>
            <a:r>
              <a:rPr lang="en-US" sz="3500" dirty="0"/>
              <a:t>making procedure 60-3A-10 section </a:t>
            </a:r>
            <a:r>
              <a:rPr lang="en-US" sz="3500" dirty="0" smtClean="0"/>
              <a:t>C: </a:t>
            </a:r>
          </a:p>
          <a:p>
            <a:pPr marL="400050" lvl="1" indent="0">
              <a:buClr>
                <a:srgbClr val="00759E"/>
              </a:buClr>
              <a:buNone/>
            </a:pPr>
            <a:r>
              <a:rPr lang="en-US" sz="2200" dirty="0" smtClean="0"/>
              <a:t>Director </a:t>
            </a:r>
            <a:r>
              <a:rPr lang="en-US" sz="2200" dirty="0"/>
              <a:t>post proposed rule for 30 </a:t>
            </a:r>
            <a:r>
              <a:rPr lang="en-US" sz="2200" dirty="0" smtClean="0"/>
              <a:t>days, conduct public </a:t>
            </a:r>
            <a:r>
              <a:rPr lang="en-US" sz="2200" dirty="0"/>
              <a:t>hearing(s</a:t>
            </a:r>
            <a:r>
              <a:rPr lang="en-US" sz="2200" dirty="0" smtClean="0"/>
              <a:t>); final rule will be posted on http://www.rld.state.nm.us/alcoholandgaming/</a:t>
            </a:r>
          </a:p>
          <a:p>
            <a:pPr marL="0" indent="0" rtl="0" eaLnBrk="1" latinLnBrk="0" hangingPunct="1">
              <a:buClr>
                <a:srgbClr val="00759E"/>
              </a:buClr>
              <a:buNone/>
            </a:pPr>
            <a:endParaRPr lang="en-US" sz="2000" kern="1200" dirty="0" smtClean="0">
              <a:solidFill>
                <a:schemeClr val="tx1"/>
              </a:solidFill>
              <a:effectLst/>
            </a:endParaRPr>
          </a:p>
        </p:txBody>
      </p:sp>
      <p:cxnSp>
        <p:nvCxnSpPr>
          <p:cNvPr id="4" name="Straight Connector 3"/>
          <p:cNvCxnSpPr/>
          <p:nvPr/>
        </p:nvCxnSpPr>
        <p:spPr>
          <a:xfrm>
            <a:off x="533400" y="1219200"/>
            <a:ext cx="81534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5CD9BEAA-9F6C-4254-99A7-A17DCD13999B}" type="slidenum">
              <a:rPr lang="en-US" smtClean="0"/>
              <a:t>9</a:t>
            </a:fld>
            <a:endParaRPr lang="en-US" dirty="0"/>
          </a:p>
        </p:txBody>
      </p:sp>
    </p:spTree>
    <p:extLst>
      <p:ext uri="{BB962C8B-B14F-4D97-AF65-F5344CB8AC3E}">
        <p14:creationId xmlns:p14="http://schemas.microsoft.com/office/powerpoint/2010/main" val="19637481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1129</TotalTime>
  <Words>3704</Words>
  <Application>Microsoft Office PowerPoint</Application>
  <PresentationFormat>On-screen Show (4:3)</PresentationFormat>
  <Paragraphs>373</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OVERVIEW</vt:lpstr>
      <vt:lpstr>ALCOHOL OUTLET DENSITY</vt:lpstr>
      <vt:lpstr>STRUCTURE</vt:lpstr>
      <vt:lpstr>STRUCTURE</vt:lpstr>
      <vt:lpstr>POLICY</vt:lpstr>
      <vt:lpstr>STATE STATUTE: Alcohol Outlet Density</vt:lpstr>
      <vt:lpstr>CONCERN ABOUT STATUTE</vt:lpstr>
      <vt:lpstr>RULES &amp; REGULATIONS</vt:lpstr>
      <vt:lpstr>CONCERN ABOUT RULES</vt:lpstr>
      <vt:lpstr>CONCERN ABOUT RULES</vt:lpstr>
      <vt:lpstr>IMPORTANT NM ALCOHOL FACTS</vt:lpstr>
      <vt:lpstr>Alcohol-Attributable Death Rates by State: NM Highest</vt:lpstr>
      <vt:lpstr>Alcohol Outlet Density: By County</vt:lpstr>
      <vt:lpstr>Alcohol Outlet Density: LOD</vt:lpstr>
      <vt:lpstr>CALL TO ACTION: Build Capacity</vt:lpstr>
      <vt:lpstr>PowerPoint Presentation</vt:lpstr>
      <vt:lpstr>CALL TO ACTION: Engagement</vt:lpstr>
      <vt:lpstr>CALL TO ACTION: Collaborate and Communicate</vt:lpstr>
      <vt:lpstr>RESOURCES &amp; RESEARCH</vt:lpstr>
      <vt:lpstr>AGD Contact Information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Alcohol &amp; Gaming Division Rule &amp; Statute Changes</dc:title>
  <dc:creator>Maire Claire</dc:creator>
  <cp:lastModifiedBy>Lisa Grace</cp:lastModifiedBy>
  <cp:revision>246</cp:revision>
  <cp:lastPrinted>2013-08-15T01:25:33Z</cp:lastPrinted>
  <dcterms:created xsi:type="dcterms:W3CDTF">2013-05-21T14:56:23Z</dcterms:created>
  <dcterms:modified xsi:type="dcterms:W3CDTF">2013-08-19T05:18:41Z</dcterms:modified>
</cp:coreProperties>
</file>