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omments/comment1.xml" ContentType="application/vnd.openxmlformats-officedocument.presentationml.comments+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2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0.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1.xml" ContentType="application/vnd.openxmlformats-officedocument.drawingml.chart+xml"/>
  <Override PartName="/ppt/notesSlides/notesSlide33.xml" ContentType="application/vnd.openxmlformats-officedocument.presentationml.notesSlide+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9" r:id="rId5"/>
  </p:sldMasterIdLst>
  <p:notesMasterIdLst>
    <p:notesMasterId r:id="rId74"/>
  </p:notesMasterIdLst>
  <p:handoutMasterIdLst>
    <p:handoutMasterId r:id="rId75"/>
  </p:handoutMasterIdLst>
  <p:sldIdLst>
    <p:sldId id="265" r:id="rId6"/>
    <p:sldId id="258" r:id="rId7"/>
    <p:sldId id="334" r:id="rId8"/>
    <p:sldId id="335" r:id="rId9"/>
    <p:sldId id="332" r:id="rId10"/>
    <p:sldId id="267" r:id="rId11"/>
    <p:sldId id="268" r:id="rId12"/>
    <p:sldId id="269" r:id="rId13"/>
    <p:sldId id="270" r:id="rId14"/>
    <p:sldId id="271" r:id="rId15"/>
    <p:sldId id="272" r:id="rId16"/>
    <p:sldId id="273" r:id="rId17"/>
    <p:sldId id="274" r:id="rId18"/>
    <p:sldId id="275" r:id="rId19"/>
    <p:sldId id="324" r:id="rId20"/>
    <p:sldId id="276" r:id="rId21"/>
    <p:sldId id="277" r:id="rId22"/>
    <p:sldId id="278" r:id="rId23"/>
    <p:sldId id="279" r:id="rId24"/>
    <p:sldId id="280" r:id="rId25"/>
    <p:sldId id="338" r:id="rId26"/>
    <p:sldId id="282" r:id="rId27"/>
    <p:sldId id="283" r:id="rId28"/>
    <p:sldId id="284" r:id="rId29"/>
    <p:sldId id="285" r:id="rId30"/>
    <p:sldId id="286" r:id="rId31"/>
    <p:sldId id="287" r:id="rId32"/>
    <p:sldId id="288" r:id="rId33"/>
    <p:sldId id="289" r:id="rId34"/>
    <p:sldId id="290" r:id="rId35"/>
    <p:sldId id="340" r:id="rId36"/>
    <p:sldId id="292" r:id="rId37"/>
    <p:sldId id="293" r:id="rId38"/>
    <p:sldId id="294" r:id="rId39"/>
    <p:sldId id="295" r:id="rId40"/>
    <p:sldId id="296" r:id="rId41"/>
    <p:sldId id="298" r:id="rId42"/>
    <p:sldId id="301" r:id="rId43"/>
    <p:sldId id="325" r:id="rId44"/>
    <p:sldId id="326" r:id="rId45"/>
    <p:sldId id="302" r:id="rId46"/>
    <p:sldId id="303" r:id="rId47"/>
    <p:sldId id="304" r:id="rId48"/>
    <p:sldId id="305" r:id="rId49"/>
    <p:sldId id="327" r:id="rId50"/>
    <p:sldId id="307" r:id="rId51"/>
    <p:sldId id="308" r:id="rId52"/>
    <p:sldId id="309" r:id="rId53"/>
    <p:sldId id="310" r:id="rId54"/>
    <p:sldId id="328" r:id="rId55"/>
    <p:sldId id="311" r:id="rId56"/>
    <p:sldId id="329" r:id="rId57"/>
    <p:sldId id="330" r:id="rId58"/>
    <p:sldId id="331" r:id="rId59"/>
    <p:sldId id="312" r:id="rId60"/>
    <p:sldId id="313" r:id="rId61"/>
    <p:sldId id="314" r:id="rId62"/>
    <p:sldId id="315" r:id="rId63"/>
    <p:sldId id="316" r:id="rId64"/>
    <p:sldId id="341" r:id="rId65"/>
    <p:sldId id="317" r:id="rId66"/>
    <p:sldId id="318" r:id="rId67"/>
    <p:sldId id="319" r:id="rId68"/>
    <p:sldId id="320" r:id="rId69"/>
    <p:sldId id="321" r:id="rId70"/>
    <p:sldId id="322" r:id="rId71"/>
    <p:sldId id="323" r:id="rId72"/>
    <p:sldId id="337"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WPC ADMIN" initials="SA" lastIdx="2" clrIdx="0"/>
  <p:cmAuthor id="1" name="Oliver, Carol" initials="OC" lastIdx="8" clrIdx="1"/>
  <p:cmAuthor id="2" name="Laura" initials="L"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4C8"/>
    <a:srgbClr val="E1CF9D"/>
    <a:srgbClr val="FEFCDE"/>
    <a:srgbClr val="FDFBCB"/>
    <a:srgbClr val="84171A"/>
    <a:srgbClr val="5E723B"/>
    <a:srgbClr val="B56C3B"/>
    <a:srgbClr val="DC9F44"/>
    <a:srgbClr val="86A2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70565" autoAdjust="0"/>
  </p:normalViewPr>
  <p:slideViewPr>
    <p:cSldViewPr snapToGrid="0" snapToObjects="1">
      <p:cViewPr>
        <p:scale>
          <a:sx n="80" d="100"/>
          <a:sy n="80" d="100"/>
        </p:scale>
        <p:origin x="-870" y="10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shs\fpc\data\BRFSS\2009-2010%20combined\capacity%20level\ACEs%20by%203%20levels%20of%20capacity%20and%20unfunded%20networks%20rev%20Feb%2029%202012.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portele\Local%20Settings\Temporary%20Internet%20Files\Content.Outlook\6MNHQVBE\ACE%20Homelessness%20Charts%20%20BRFSS%209%206%201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Lbls>
            <c:dLblPos val="outEnd"/>
            <c:showLegendKey val="0"/>
            <c:showVal val="1"/>
            <c:showCatName val="0"/>
            <c:showSerName val="0"/>
            <c:showPercent val="0"/>
            <c:showBubbleSize val="0"/>
            <c:showLeaderLines val="1"/>
          </c:dLbls>
          <c:cat>
            <c:strRef>
              <c:f>Sheet1!$A$2:$A$7</c:f>
              <c:strCache>
                <c:ptCount val="6"/>
                <c:pt idx="0">
                  <c:v>0 ACEs</c:v>
                </c:pt>
                <c:pt idx="1">
                  <c:v>1 ACEs</c:v>
                </c:pt>
                <c:pt idx="2">
                  <c:v>2 ACEs</c:v>
                </c:pt>
                <c:pt idx="3">
                  <c:v>3 ACEs</c:v>
                </c:pt>
                <c:pt idx="4">
                  <c:v>4 ACEs</c:v>
                </c:pt>
                <c:pt idx="5">
                  <c:v>≥5 ACEs</c:v>
                </c:pt>
              </c:strCache>
            </c:strRef>
          </c:cat>
          <c:val>
            <c:numRef>
              <c:f>Sheet1!$B$2:$B$7</c:f>
              <c:numCache>
                <c:formatCode>0%</c:formatCode>
                <c:ptCount val="6"/>
                <c:pt idx="0">
                  <c:v>0.39000000000000057</c:v>
                </c:pt>
                <c:pt idx="1">
                  <c:v>0.21800000000000028</c:v>
                </c:pt>
                <c:pt idx="2">
                  <c:v>0.126</c:v>
                </c:pt>
                <c:pt idx="3">
                  <c:v>0.10100000000000002</c:v>
                </c:pt>
                <c:pt idx="4">
                  <c:v>7.1000000000000021E-2</c:v>
                </c:pt>
                <c:pt idx="5">
                  <c:v>9.500000000000007E-2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Sheet2!$M$4</c:f>
              <c:strCache>
                <c:ptCount val="1"/>
                <c:pt idx="0">
                  <c:v>15-30 Days Interrupted</c:v>
                </c:pt>
              </c:strCache>
            </c:strRef>
          </c:tx>
          <c:spPr>
            <a:solidFill>
              <a:schemeClr val="accent5">
                <a:lumMod val="50000"/>
              </a:schemeClr>
            </a:solidFill>
          </c:spPr>
          <c:invertIfNegative val="0"/>
          <c:cat>
            <c:numRef>
              <c:f>Sheet2!$N$3:$Q$3</c:f>
              <c:numCache>
                <c:formatCode>General</c:formatCode>
                <c:ptCount val="4"/>
                <c:pt idx="0">
                  <c:v>0</c:v>
                </c:pt>
                <c:pt idx="1">
                  <c:v>1</c:v>
                </c:pt>
                <c:pt idx="2">
                  <c:v>2</c:v>
                </c:pt>
                <c:pt idx="3">
                  <c:v>3</c:v>
                </c:pt>
              </c:numCache>
            </c:numRef>
          </c:cat>
          <c:val>
            <c:numRef>
              <c:f>Sheet2!$N$4:$Q$4</c:f>
              <c:numCache>
                <c:formatCode>General</c:formatCode>
                <c:ptCount val="4"/>
                <c:pt idx="0">
                  <c:v>3.6</c:v>
                </c:pt>
                <c:pt idx="1">
                  <c:v>4.8</c:v>
                </c:pt>
                <c:pt idx="2">
                  <c:v>17.399999999999999</c:v>
                </c:pt>
                <c:pt idx="3">
                  <c:v>56.2</c:v>
                </c:pt>
              </c:numCache>
            </c:numRef>
          </c:val>
        </c:ser>
        <c:dLbls>
          <c:showLegendKey val="0"/>
          <c:showVal val="0"/>
          <c:showCatName val="0"/>
          <c:showSerName val="0"/>
          <c:showPercent val="0"/>
          <c:showBubbleSize val="0"/>
        </c:dLbls>
        <c:gapWidth val="150"/>
        <c:axId val="111047040"/>
        <c:axId val="111048960"/>
      </c:barChart>
      <c:catAx>
        <c:axId val="111047040"/>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sysClr val="windowText" lastClr="000000"/>
                    </a:solidFill>
                    <a:latin typeface="Helvetica" pitchFamily="34" charset="0"/>
                    <a:ea typeface="+mn-ea"/>
                    <a:cs typeface="Helvetica" pitchFamily="34" charset="0"/>
                  </a:defRPr>
                </a:pPr>
                <a:r>
                  <a:rPr lang="en-US" sz="2800" dirty="0">
                    <a:latin typeface="Helvetica" pitchFamily="34" charset="0"/>
                    <a:cs typeface="Helvetica" pitchFamily="34" charset="0"/>
                  </a:rPr>
                  <a:t>Number of Major </a:t>
                </a:r>
                <a:r>
                  <a:rPr lang="en-US" sz="2800" dirty="0" smtClean="0">
                    <a:latin typeface="Helvetica" pitchFamily="34" charset="0"/>
                    <a:cs typeface="Helvetica" pitchFamily="34" charset="0"/>
                  </a:rPr>
                  <a:t>Stress Categories </a:t>
                </a:r>
                <a:r>
                  <a:rPr lang="en-US" sz="2800" dirty="0">
                    <a:latin typeface="Helvetica" pitchFamily="34" charset="0"/>
                    <a:cs typeface="Helvetica" pitchFamily="34" charset="0"/>
                  </a:rPr>
                  <a:t>During Adulthood</a:t>
                </a:r>
              </a:p>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sysClr val="windowText" lastClr="000000"/>
                    </a:solidFill>
                    <a:latin typeface="Helvetica" pitchFamily="34" charset="0"/>
                    <a:ea typeface="+mn-ea"/>
                    <a:cs typeface="Helvetica" pitchFamily="34" charset="0"/>
                  </a:defRPr>
                </a:pPr>
                <a:r>
                  <a:rPr lang="en-US" sz="2800" b="1" i="0" baseline="0" dirty="0" smtClean="0">
                    <a:effectLst/>
                    <a:latin typeface="Helvetica" pitchFamily="34" charset="0"/>
                    <a:cs typeface="Helvetica" pitchFamily="34" charset="0"/>
                  </a:rPr>
                  <a:t>Added to </a:t>
                </a:r>
                <a:r>
                  <a:rPr lang="en-US" sz="2800" b="1" i="0" baseline="0" dirty="0">
                    <a:effectLst/>
                    <a:latin typeface="Helvetica" pitchFamily="34" charset="0"/>
                    <a:cs typeface="Helvetica" pitchFamily="34" charset="0"/>
                  </a:rPr>
                  <a:t>ACE Score of ≥3 </a:t>
                </a:r>
                <a:endParaRPr lang="en-US" sz="2800" b="1" dirty="0">
                  <a:latin typeface="Helvetica" pitchFamily="34" charset="0"/>
                  <a:cs typeface="Helvetica" pitchFamily="34" charset="0"/>
                </a:endParaRPr>
              </a:p>
            </c:rich>
          </c:tx>
          <c:layout>
            <c:manualLayout>
              <c:xMode val="edge"/>
              <c:yMode val="edge"/>
              <c:x val="0.14550877320890443"/>
              <c:y val="0.82812781994533147"/>
            </c:manualLayout>
          </c:layout>
          <c:overlay val="0"/>
        </c:title>
        <c:numFmt formatCode="General" sourceLinked="1"/>
        <c:majorTickMark val="out"/>
        <c:minorTickMark val="none"/>
        <c:tickLblPos val="nextTo"/>
        <c:txPr>
          <a:bodyPr/>
          <a:lstStyle/>
          <a:p>
            <a:pPr>
              <a:defRPr sz="1200"/>
            </a:pPr>
            <a:endParaRPr lang="en-US"/>
          </a:p>
        </c:txPr>
        <c:crossAx val="111048960"/>
        <c:crosses val="autoZero"/>
        <c:auto val="1"/>
        <c:lblAlgn val="ctr"/>
        <c:lblOffset val="100"/>
        <c:noMultiLvlLbl val="0"/>
      </c:catAx>
      <c:valAx>
        <c:axId val="111048960"/>
        <c:scaling>
          <c:orientation val="minMax"/>
        </c:scaling>
        <c:delete val="0"/>
        <c:axPos val="l"/>
        <c:majorGridlines/>
        <c:title>
          <c:tx>
            <c:rich>
              <a:bodyPr rot="-5400000" vert="horz"/>
              <a:lstStyle/>
              <a:p>
                <a:pPr>
                  <a:defRPr sz="2400" b="0">
                    <a:latin typeface="Helvetica" pitchFamily="34" charset="0"/>
                    <a:cs typeface="Helvetica" pitchFamily="34" charset="0"/>
                  </a:defRPr>
                </a:pPr>
                <a:r>
                  <a:rPr lang="en-US" sz="2400" b="0" dirty="0" smtClean="0">
                    <a:latin typeface="Helvetica" pitchFamily="34" charset="0"/>
                    <a:cs typeface="Helvetica" pitchFamily="34" charset="0"/>
                  </a:rPr>
                  <a:t>% with </a:t>
                </a:r>
                <a:r>
                  <a:rPr lang="en-US" sz="2400" b="0" dirty="0">
                    <a:latin typeface="Helvetica" pitchFamily="34" charset="0"/>
                    <a:cs typeface="Helvetica" pitchFamily="34" charset="0"/>
                  </a:rPr>
                  <a:t>15-30 </a:t>
                </a:r>
                <a:r>
                  <a:rPr lang="en-US" sz="2400" b="0" dirty="0" smtClean="0">
                    <a:latin typeface="Helvetica" pitchFamily="34" charset="0"/>
                    <a:cs typeface="Helvetica" pitchFamily="34" charset="0"/>
                  </a:rPr>
                  <a:t>Disability-Interrupted</a:t>
                </a:r>
                <a:r>
                  <a:rPr lang="en-US" sz="2400" b="0" baseline="0" dirty="0" smtClean="0">
                    <a:latin typeface="Helvetica" pitchFamily="34" charset="0"/>
                    <a:cs typeface="Helvetica" pitchFamily="34" charset="0"/>
                  </a:rPr>
                  <a:t> </a:t>
                </a:r>
                <a:r>
                  <a:rPr lang="en-US" sz="2400" b="0" dirty="0" smtClean="0">
                    <a:latin typeface="Helvetica" pitchFamily="34" charset="0"/>
                    <a:cs typeface="Helvetica" pitchFamily="34" charset="0"/>
                  </a:rPr>
                  <a:t>Days </a:t>
                </a:r>
                <a:r>
                  <a:rPr lang="en-US" sz="2400" b="0" dirty="0">
                    <a:latin typeface="Helvetica" pitchFamily="34" charset="0"/>
                    <a:cs typeface="Helvetica" pitchFamily="34" charset="0"/>
                  </a:rPr>
                  <a:t>a Month </a:t>
                </a:r>
                <a:endParaRPr lang="en-US" sz="2400" b="0" dirty="0" smtClean="0">
                  <a:latin typeface="Helvetica" pitchFamily="34" charset="0"/>
                  <a:cs typeface="Helvetica" pitchFamily="34" charset="0"/>
                </a:endParaRPr>
              </a:p>
            </c:rich>
          </c:tx>
          <c:layout>
            <c:manualLayout>
              <c:xMode val="edge"/>
              <c:yMode val="edge"/>
              <c:x val="2.3678313648293963E-2"/>
              <c:y val="5.7617547806524186E-2"/>
            </c:manualLayout>
          </c:layout>
          <c:overlay val="0"/>
        </c:title>
        <c:numFmt formatCode="General" sourceLinked="1"/>
        <c:majorTickMark val="out"/>
        <c:minorTickMark val="none"/>
        <c:tickLblPos val="nextTo"/>
        <c:txPr>
          <a:bodyPr/>
          <a:lstStyle/>
          <a:p>
            <a:pPr>
              <a:defRPr sz="1400"/>
            </a:pPr>
            <a:endParaRPr lang="en-US"/>
          </a:p>
        </c:txPr>
        <c:crossAx val="11104704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'MI prev high-low capacity'!$J$6</c:f>
              <c:strCache>
                <c:ptCount val="1"/>
                <c:pt idx="0">
                  <c:v>Crisis/Persistent</c:v>
                </c:pt>
              </c:strCache>
            </c:strRef>
          </c:tx>
          <c:spPr>
            <a:solidFill>
              <a:schemeClr val="accent6">
                <a:lumMod val="50000"/>
              </a:schemeClr>
            </a:solidFill>
            <a:ln w="50800">
              <a:noFill/>
            </a:ln>
          </c:spPr>
          <c:invertIfNegative val="0"/>
          <c:dLbls>
            <c:dLbl>
              <c:idx val="0"/>
              <c:layout/>
              <c:showLegendKey val="0"/>
              <c:showVal val="1"/>
              <c:showCatName val="0"/>
              <c:showSerName val="0"/>
              <c:showPercent val="0"/>
              <c:showBubbleSize val="0"/>
            </c:dLbl>
            <c:dLbl>
              <c:idx val="1"/>
              <c:layout>
                <c:manualLayout>
                  <c:x val="-6.5011069317548961E-17"/>
                  <c:y val="5.5555555555555558E-3"/>
                </c:manualLayout>
              </c:layout>
              <c:showLegendKey val="0"/>
              <c:showVal val="1"/>
              <c:showCatName val="0"/>
              <c:showSerName val="0"/>
              <c:showPercent val="0"/>
              <c:showBubbleSize val="0"/>
            </c:dLbl>
            <c:dLbl>
              <c:idx val="2"/>
              <c:layout>
                <c:manualLayout>
                  <c:x val="1.7730496453900709E-3"/>
                  <c:y val="5.5555555555555679E-3"/>
                </c:manualLayout>
              </c:layout>
              <c:showLegendKey val="0"/>
              <c:showVal val="1"/>
              <c:showCatName val="0"/>
              <c:showSerName val="0"/>
              <c:showPercent val="0"/>
              <c:showBubbleSize val="0"/>
            </c:dLbl>
            <c:showLegendKey val="0"/>
            <c:showVal val="0"/>
            <c:showCatName val="0"/>
            <c:showSerName val="0"/>
            <c:showPercent val="0"/>
            <c:showBubbleSize val="0"/>
          </c:dLbls>
          <c:cat>
            <c:strRef>
              <c:f>'MI prev high-low capacity'!$K$5:$M$5</c:f>
              <c:strCache>
                <c:ptCount val="3"/>
                <c:pt idx="0">
                  <c:v>Serious Mental Illness</c:v>
                </c:pt>
                <c:pt idx="1">
                  <c:v>Mentally Ill</c:v>
                </c:pt>
                <c:pt idx="2">
                  <c:v>Depressed </c:v>
                </c:pt>
              </c:strCache>
            </c:strRef>
          </c:cat>
          <c:val>
            <c:numRef>
              <c:f>'MI prev high-low capacity'!$K$6:$M$6</c:f>
              <c:numCache>
                <c:formatCode>0.00%</c:formatCode>
                <c:ptCount val="3"/>
                <c:pt idx="0">
                  <c:v>0.161</c:v>
                </c:pt>
                <c:pt idx="1">
                  <c:v>0.22700000000000001</c:v>
                </c:pt>
                <c:pt idx="2">
                  <c:v>0.43000000000000038</c:v>
                </c:pt>
              </c:numCache>
            </c:numRef>
          </c:val>
        </c:ser>
        <c:ser>
          <c:idx val="1"/>
          <c:order val="1"/>
          <c:tx>
            <c:strRef>
              <c:f>'MI prev high-low capacity'!$J$7</c:f>
              <c:strCache>
                <c:ptCount val="1"/>
                <c:pt idx="0">
                  <c:v>Thriving</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'MI prev high-low capacity'!$K$5:$M$5</c:f>
              <c:strCache>
                <c:ptCount val="3"/>
                <c:pt idx="0">
                  <c:v>Serious Mental Illness</c:v>
                </c:pt>
                <c:pt idx="1">
                  <c:v>Mentally Ill</c:v>
                </c:pt>
                <c:pt idx="2">
                  <c:v>Depressed </c:v>
                </c:pt>
              </c:strCache>
            </c:strRef>
          </c:cat>
          <c:val>
            <c:numRef>
              <c:f>'MI prev high-low capacity'!$K$7:$M$7</c:f>
              <c:numCache>
                <c:formatCode>0.00%</c:formatCode>
                <c:ptCount val="3"/>
                <c:pt idx="0">
                  <c:v>4.3999999999999997E-2</c:v>
                </c:pt>
                <c:pt idx="1">
                  <c:v>8.2000000000000003E-2</c:v>
                </c:pt>
                <c:pt idx="2">
                  <c:v>0.28500000000000031</c:v>
                </c:pt>
              </c:numCache>
            </c:numRef>
          </c:val>
        </c:ser>
        <c:dLbls>
          <c:showLegendKey val="0"/>
          <c:showVal val="0"/>
          <c:showCatName val="0"/>
          <c:showSerName val="0"/>
          <c:showPercent val="0"/>
          <c:showBubbleSize val="0"/>
        </c:dLbls>
        <c:gapWidth val="150"/>
        <c:axId val="39760256"/>
        <c:axId val="39762944"/>
      </c:barChart>
      <c:catAx>
        <c:axId val="39760256"/>
        <c:scaling>
          <c:orientation val="minMax"/>
        </c:scaling>
        <c:delete val="0"/>
        <c:axPos val="b"/>
        <c:majorTickMark val="out"/>
        <c:minorTickMark val="none"/>
        <c:tickLblPos val="nextTo"/>
        <c:crossAx val="39762944"/>
        <c:crosses val="autoZero"/>
        <c:auto val="1"/>
        <c:lblAlgn val="ctr"/>
        <c:lblOffset val="100"/>
        <c:noMultiLvlLbl val="0"/>
      </c:catAx>
      <c:valAx>
        <c:axId val="39762944"/>
        <c:scaling>
          <c:orientation val="minMax"/>
        </c:scaling>
        <c:delete val="0"/>
        <c:axPos val="l"/>
        <c:majorGridlines/>
        <c:numFmt formatCode="0.00%" sourceLinked="1"/>
        <c:majorTickMark val="out"/>
        <c:minorTickMark val="none"/>
        <c:tickLblPos val="nextTo"/>
        <c:crossAx val="39760256"/>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aseline="0"/>
            </a:pPr>
            <a:r>
              <a:rPr lang="en-US" sz="2000" b="1" cap="all" baseline="0" dirty="0"/>
              <a:t>% with 3 or </a:t>
            </a:r>
            <a:r>
              <a:rPr lang="en-US" sz="2000" b="1" cap="all" baseline="0" dirty="0" smtClean="0"/>
              <a:t>more ACE</a:t>
            </a:r>
            <a:endParaRPr lang="en-US" sz="2000" b="1" cap="all" baseline="0" dirty="0"/>
          </a:p>
        </c:rich>
      </c:tx>
      <c:layout/>
      <c:overlay val="0"/>
    </c:title>
    <c:autoTitleDeleted val="0"/>
    <c:plotArea>
      <c:layout>
        <c:manualLayout>
          <c:layoutTarget val="inner"/>
          <c:xMode val="edge"/>
          <c:yMode val="edge"/>
          <c:x val="9.8566750758096983E-2"/>
          <c:y val="0.16467509768412225"/>
          <c:w val="0.76190476190476186"/>
          <c:h val="0.61798063623790134"/>
        </c:manualLayout>
      </c:layout>
      <c:barChart>
        <c:barDir val="col"/>
        <c:grouping val="clustered"/>
        <c:varyColors val="0"/>
        <c:ser>
          <c:idx val="0"/>
          <c:order val="0"/>
          <c:invertIfNegative val="0"/>
          <c:dPt>
            <c:idx val="0"/>
            <c:invertIfNegative val="0"/>
            <c:bubble3D val="0"/>
            <c:spPr>
              <a:solidFill>
                <a:srgbClr val="990000"/>
              </a:solidFill>
            </c:spPr>
          </c:dPt>
          <c:dPt>
            <c:idx val="1"/>
            <c:invertIfNegative val="0"/>
            <c:bubble3D val="0"/>
            <c:spPr>
              <a:solidFill>
                <a:schemeClr val="accent4">
                  <a:lumMod val="40000"/>
                  <a:lumOff val="60000"/>
                </a:schemeClr>
              </a:solidFill>
            </c:spPr>
          </c:dPt>
          <c:dPt>
            <c:idx val="2"/>
            <c:invertIfNegative val="0"/>
            <c:bubble3D val="0"/>
            <c:spPr>
              <a:solidFill>
                <a:schemeClr val="accent4">
                  <a:lumMod val="40000"/>
                  <a:lumOff val="60000"/>
                </a:schemeClr>
              </a:solidFill>
            </c:spPr>
          </c:dPt>
          <c:dPt>
            <c:idx val="3"/>
            <c:invertIfNegative val="0"/>
            <c:bubble3D val="0"/>
            <c:spPr>
              <a:solidFill>
                <a:srgbClr val="99A3FF"/>
              </a:solidFill>
            </c:spPr>
          </c:dPt>
          <c:dLbls>
            <c:txPr>
              <a:bodyPr/>
              <a:lstStyle/>
              <a:p>
                <a:pPr>
                  <a:defRPr sz="1800"/>
                </a:pPr>
                <a:endParaRPr lang="en-US"/>
              </a:p>
            </c:txPr>
            <c:showLegendKey val="0"/>
            <c:showVal val="1"/>
            <c:showCatName val="0"/>
            <c:showSerName val="0"/>
            <c:showPercent val="0"/>
            <c:showBubbleSize val="0"/>
            <c:showLeaderLines val="0"/>
          </c:dLbls>
          <c:cat>
            <c:strRef>
              <c:f>'line ch ACEs by age &amp; cap lev '!$K$9:$K$12</c:f>
              <c:strCache>
                <c:ptCount val="4"/>
                <c:pt idx="0">
                  <c:v>No Networks Using FPC Model</c:v>
                </c:pt>
                <c:pt idx="1">
                  <c:v>Forming,            Using FPC Model</c:v>
                </c:pt>
                <c:pt idx="2">
                  <c:v>Shifting and Persisting</c:v>
                </c:pt>
                <c:pt idx="3">
                  <c:v>Thriving (High Capacity Scores Over 6 Biennia)</c:v>
                </c:pt>
              </c:strCache>
            </c:strRef>
          </c:cat>
          <c:val>
            <c:numRef>
              <c:f>'line ch ACEs by age &amp; cap lev '!$L$9:$L$12</c:f>
              <c:numCache>
                <c:formatCode>0%</c:formatCode>
                <c:ptCount val="4"/>
                <c:pt idx="0">
                  <c:v>0.38100000000000123</c:v>
                </c:pt>
                <c:pt idx="1">
                  <c:v>0.36019858221355405</c:v>
                </c:pt>
                <c:pt idx="2">
                  <c:v>0.33970028414021186</c:v>
                </c:pt>
                <c:pt idx="3">
                  <c:v>0.28792372482404327</c:v>
                </c:pt>
              </c:numCache>
            </c:numRef>
          </c:val>
        </c:ser>
        <c:dLbls>
          <c:showLegendKey val="0"/>
          <c:showVal val="1"/>
          <c:showCatName val="0"/>
          <c:showSerName val="0"/>
          <c:showPercent val="0"/>
          <c:showBubbleSize val="0"/>
        </c:dLbls>
        <c:gapWidth val="150"/>
        <c:overlap val="-25"/>
        <c:axId val="40013184"/>
        <c:axId val="40046592"/>
      </c:barChart>
      <c:catAx>
        <c:axId val="40013184"/>
        <c:scaling>
          <c:orientation val="minMax"/>
        </c:scaling>
        <c:delete val="0"/>
        <c:axPos val="b"/>
        <c:majorTickMark val="none"/>
        <c:minorTickMark val="none"/>
        <c:tickLblPos val="nextTo"/>
        <c:crossAx val="40046592"/>
        <c:crosses val="autoZero"/>
        <c:auto val="1"/>
        <c:lblAlgn val="ctr"/>
        <c:lblOffset val="100"/>
        <c:noMultiLvlLbl val="0"/>
      </c:catAx>
      <c:valAx>
        <c:axId val="40046592"/>
        <c:scaling>
          <c:orientation val="minMax"/>
        </c:scaling>
        <c:delete val="1"/>
        <c:axPos val="l"/>
        <c:numFmt formatCode="0%" sourceLinked="1"/>
        <c:majorTickMark val="out"/>
        <c:minorTickMark val="none"/>
        <c:tickLblPos val="none"/>
        <c:crossAx val="40013184"/>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95034995625547"/>
          <c:y val="3.872631503253874E-2"/>
          <c:w val="0.86005662486633616"/>
          <c:h val="0.42705033160898581"/>
        </c:manualLayout>
      </c:layout>
      <c:barChart>
        <c:barDir val="col"/>
        <c:grouping val="clustered"/>
        <c:varyColors val="0"/>
        <c:ser>
          <c:idx val="0"/>
          <c:order val="0"/>
          <c:tx>
            <c:strRef>
              <c:f>Sheet1!$B$1</c:f>
              <c:strCache>
                <c:ptCount val="1"/>
                <c:pt idx="0">
                  <c:v>New Mexico*</c:v>
                </c:pt>
              </c:strCache>
            </c:strRef>
          </c:tx>
          <c:invertIfNegative val="0"/>
          <c:dLbls>
            <c:txPr>
              <a:bodyPr/>
              <a:lstStyle/>
              <a:p>
                <a:pPr>
                  <a:defRPr sz="1400" baseline="0"/>
                </a:pPr>
                <a:endParaRPr lang="en-US"/>
              </a:p>
            </c:txPr>
            <c:showLegendKey val="0"/>
            <c:showVal val="1"/>
            <c:showCatName val="0"/>
            <c:showSerName val="0"/>
            <c:showPercent val="0"/>
            <c:showBubbleSize val="0"/>
            <c:showLeaderLines val="0"/>
          </c:dLbls>
          <c:cat>
            <c:strRef>
              <c:f>Sheet1!$A$2:$A$9</c:f>
              <c:strCache>
                <c:ptCount val="8"/>
                <c:pt idx="0">
                  <c:v>Verbal abuse</c:v>
                </c:pt>
                <c:pt idx="1">
                  <c:v>Physical abuse</c:v>
                </c:pt>
                <c:pt idx="2">
                  <c:v>Sexual abuse</c:v>
                </c:pt>
                <c:pt idx="3">
                  <c:v>Mentally ill household member</c:v>
                </c:pt>
                <c:pt idx="4">
                  <c:v>Household member in prison</c:v>
                </c:pt>
                <c:pt idx="5">
                  <c:v>Substance-abusing household member</c:v>
                </c:pt>
                <c:pt idx="6">
                  <c:v>Parents separated/divorced</c:v>
                </c:pt>
                <c:pt idx="7">
                  <c:v>Witness domestic violence</c:v>
                </c:pt>
              </c:strCache>
            </c:strRef>
          </c:cat>
          <c:val>
            <c:numRef>
              <c:f>Sheet1!$B$2:$B$9</c:f>
              <c:numCache>
                <c:formatCode>0%</c:formatCode>
                <c:ptCount val="8"/>
                <c:pt idx="0">
                  <c:v>0.28100000000000008</c:v>
                </c:pt>
                <c:pt idx="1">
                  <c:v>0.19500000000000001</c:v>
                </c:pt>
                <c:pt idx="2">
                  <c:v>0.129</c:v>
                </c:pt>
                <c:pt idx="3">
                  <c:v>0.19400000000000001</c:v>
                </c:pt>
                <c:pt idx="4">
                  <c:v>7.0999999999999994E-2</c:v>
                </c:pt>
                <c:pt idx="5">
                  <c:v>0.29900000000000032</c:v>
                </c:pt>
                <c:pt idx="6">
                  <c:v>0.24400000000000024</c:v>
                </c:pt>
                <c:pt idx="7">
                  <c:v>0.18900000000000033</c:v>
                </c:pt>
              </c:numCache>
            </c:numRef>
          </c:val>
        </c:ser>
        <c:ser>
          <c:idx val="1"/>
          <c:order val="1"/>
          <c:tx>
            <c:strRef>
              <c:f>Sheet1!$C$1</c:f>
              <c:strCache>
                <c:ptCount val="1"/>
                <c:pt idx="0">
                  <c:v>All Five States**</c:v>
                </c:pt>
              </c:strCache>
            </c:strRef>
          </c:tx>
          <c:spPr>
            <a:solidFill>
              <a:srgbClr val="D96709"/>
            </a:solidFill>
          </c:spPr>
          <c:invertIfNegative val="0"/>
          <c:dLbls>
            <c:dLbl>
              <c:idx val="7"/>
              <c:layout>
                <c:manualLayout>
                  <c:x val="7.7160493827160932E-3"/>
                  <c:y val="-8.4180979826834704E-3"/>
                </c:manualLayout>
              </c:layout>
              <c:showLegendKey val="0"/>
              <c:showVal val="1"/>
              <c:showCatName val="0"/>
              <c:showSerName val="0"/>
              <c:showPercent val="0"/>
              <c:showBubbleSize val="0"/>
            </c:dLbl>
            <c:txPr>
              <a:bodyPr/>
              <a:lstStyle/>
              <a:p>
                <a:pPr>
                  <a:defRPr sz="1400" baseline="0"/>
                </a:pPr>
                <a:endParaRPr lang="en-US"/>
              </a:p>
            </c:txPr>
            <c:showLegendKey val="0"/>
            <c:showVal val="1"/>
            <c:showCatName val="0"/>
            <c:showSerName val="0"/>
            <c:showPercent val="0"/>
            <c:showBubbleSize val="0"/>
            <c:showLeaderLines val="0"/>
          </c:dLbls>
          <c:cat>
            <c:strRef>
              <c:f>Sheet1!$A$2:$A$9</c:f>
              <c:strCache>
                <c:ptCount val="8"/>
                <c:pt idx="0">
                  <c:v>Verbal abuse</c:v>
                </c:pt>
                <c:pt idx="1">
                  <c:v>Physical abuse</c:v>
                </c:pt>
                <c:pt idx="2">
                  <c:v>Sexual abuse</c:v>
                </c:pt>
                <c:pt idx="3">
                  <c:v>Mentally ill household member</c:v>
                </c:pt>
                <c:pt idx="4">
                  <c:v>Household member in prison</c:v>
                </c:pt>
                <c:pt idx="5">
                  <c:v>Substance-abusing household member</c:v>
                </c:pt>
                <c:pt idx="6">
                  <c:v>Parents separated/divorced</c:v>
                </c:pt>
                <c:pt idx="7">
                  <c:v>Witness domestic violence</c:v>
                </c:pt>
              </c:strCache>
            </c:strRef>
          </c:cat>
          <c:val>
            <c:numRef>
              <c:f>Sheet1!$C$2:$C$9</c:f>
              <c:numCache>
                <c:formatCode>0%</c:formatCode>
                <c:ptCount val="8"/>
                <c:pt idx="0">
                  <c:v>0.25900000000000001</c:v>
                </c:pt>
                <c:pt idx="1">
                  <c:v>0.14800000000000021</c:v>
                </c:pt>
                <c:pt idx="2">
                  <c:v>0.12200000000000009</c:v>
                </c:pt>
                <c:pt idx="3">
                  <c:v>0.19400000000000001</c:v>
                </c:pt>
                <c:pt idx="4">
                  <c:v>7.1999999999999995E-2</c:v>
                </c:pt>
                <c:pt idx="5">
                  <c:v>0.29100000000000031</c:v>
                </c:pt>
                <c:pt idx="6">
                  <c:v>0.26600000000000001</c:v>
                </c:pt>
                <c:pt idx="7">
                  <c:v>0.16300000000000001</c:v>
                </c:pt>
              </c:numCache>
            </c:numRef>
          </c:val>
        </c:ser>
        <c:dLbls>
          <c:showLegendKey val="0"/>
          <c:showVal val="0"/>
          <c:showCatName val="0"/>
          <c:showSerName val="0"/>
          <c:showPercent val="0"/>
          <c:showBubbleSize val="0"/>
        </c:dLbls>
        <c:gapWidth val="51"/>
        <c:axId val="73357952"/>
        <c:axId val="73380224"/>
      </c:barChart>
      <c:catAx>
        <c:axId val="73357952"/>
        <c:scaling>
          <c:orientation val="minMax"/>
        </c:scaling>
        <c:delete val="0"/>
        <c:axPos val="b"/>
        <c:majorTickMark val="none"/>
        <c:minorTickMark val="none"/>
        <c:tickLblPos val="nextTo"/>
        <c:txPr>
          <a:bodyPr/>
          <a:lstStyle/>
          <a:p>
            <a:pPr>
              <a:defRPr sz="1350" baseline="0"/>
            </a:pPr>
            <a:endParaRPr lang="en-US"/>
          </a:p>
        </c:txPr>
        <c:crossAx val="73380224"/>
        <c:crossesAt val="0"/>
        <c:auto val="1"/>
        <c:lblAlgn val="ctr"/>
        <c:lblOffset val="100"/>
        <c:noMultiLvlLbl val="0"/>
      </c:catAx>
      <c:valAx>
        <c:axId val="73380224"/>
        <c:scaling>
          <c:orientation val="minMax"/>
          <c:max val="0.4"/>
          <c:min val="0"/>
        </c:scaling>
        <c:delete val="0"/>
        <c:axPos val="l"/>
        <c:majorGridlines>
          <c:spPr>
            <a:ln>
              <a:solidFill>
                <a:schemeClr val="bg1"/>
              </a:solidFill>
            </a:ln>
          </c:spPr>
        </c:majorGridlines>
        <c:numFmt formatCode="0%" sourceLinked="0"/>
        <c:majorTickMark val="out"/>
        <c:minorTickMark val="none"/>
        <c:tickLblPos val="nextTo"/>
        <c:crossAx val="73357952"/>
        <c:crosses val="autoZero"/>
        <c:crossBetween val="between"/>
        <c:majorUnit val="0.2"/>
        <c:minorUnit val="0.05"/>
      </c:valAx>
    </c:plotArea>
    <c:legend>
      <c:legendPos val="r"/>
      <c:layout>
        <c:manualLayout>
          <c:xMode val="edge"/>
          <c:yMode val="edge"/>
          <c:x val="0.28662425877320891"/>
          <c:y val="1.3076618847301647E-3"/>
          <c:w val="0.50041277826382757"/>
          <c:h val="8.5613161221158682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1536891221930594E-2"/>
          <c:y val="3.0831228624714786E-2"/>
          <c:w val="0.89920384951881016"/>
          <c:h val="0.84317326500459677"/>
        </c:manualLayout>
      </c:layout>
      <c:barChart>
        <c:barDir val="col"/>
        <c:grouping val="clustered"/>
        <c:varyColors val="0"/>
        <c:ser>
          <c:idx val="0"/>
          <c:order val="0"/>
          <c:tx>
            <c:strRef>
              <c:f>Sheet1!$B$1</c:f>
              <c:strCache>
                <c:ptCount val="1"/>
                <c:pt idx="0">
                  <c:v>Column1</c:v>
                </c:pt>
              </c:strCache>
            </c:strRef>
          </c:tx>
          <c:spPr>
            <a:solidFill>
              <a:schemeClr val="accent5">
                <a:lumMod val="50000"/>
              </a:schemeClr>
            </a:solidFill>
          </c:spPr>
          <c:invertIfNegative val="0"/>
          <c:dLbls>
            <c:showLegendKey val="0"/>
            <c:showVal val="1"/>
            <c:showCatName val="0"/>
            <c:showSerName val="0"/>
            <c:showPercent val="0"/>
            <c:showBubbleSize val="0"/>
            <c:showLeaderLines val="0"/>
          </c:dLbls>
          <c:cat>
            <c:strRef>
              <c:f>Sheet1!$A$2:$A$6</c:f>
              <c:strCache>
                <c:ptCount val="5"/>
                <c:pt idx="0">
                  <c:v>0 ACE</c:v>
                </c:pt>
                <c:pt idx="1">
                  <c:v>1 ACE</c:v>
                </c:pt>
                <c:pt idx="2">
                  <c:v>2 ACE</c:v>
                </c:pt>
                <c:pt idx="3">
                  <c:v>3 ACE</c:v>
                </c:pt>
                <c:pt idx="4">
                  <c:v>≥4 ACE</c:v>
                </c:pt>
              </c:strCache>
            </c:strRef>
          </c:cat>
          <c:val>
            <c:numRef>
              <c:f>Sheet1!$B$2:$B$6</c:f>
              <c:numCache>
                <c:formatCode>0%</c:formatCode>
                <c:ptCount val="5"/>
                <c:pt idx="0">
                  <c:v>0.126</c:v>
                </c:pt>
                <c:pt idx="1">
                  <c:v>0.13400000000000001</c:v>
                </c:pt>
                <c:pt idx="2">
                  <c:v>0.17599999999999999</c:v>
                </c:pt>
                <c:pt idx="3">
                  <c:v>0.20200000000000001</c:v>
                </c:pt>
                <c:pt idx="4">
                  <c:v>0.33600000000000002</c:v>
                </c:pt>
              </c:numCache>
            </c:numRef>
          </c:val>
        </c:ser>
        <c:dLbls>
          <c:showLegendKey val="0"/>
          <c:showVal val="0"/>
          <c:showCatName val="0"/>
          <c:showSerName val="0"/>
          <c:showPercent val="0"/>
          <c:showBubbleSize val="0"/>
        </c:dLbls>
        <c:gapWidth val="40"/>
        <c:axId val="73669632"/>
        <c:axId val="73732864"/>
      </c:barChart>
      <c:catAx>
        <c:axId val="73669632"/>
        <c:scaling>
          <c:orientation val="minMax"/>
        </c:scaling>
        <c:delete val="0"/>
        <c:axPos val="b"/>
        <c:numFmt formatCode="General" sourceLinked="1"/>
        <c:majorTickMark val="out"/>
        <c:minorTickMark val="none"/>
        <c:tickLblPos val="nextTo"/>
        <c:crossAx val="73732864"/>
        <c:crosses val="autoZero"/>
        <c:auto val="1"/>
        <c:lblAlgn val="ctr"/>
        <c:lblOffset val="100"/>
        <c:noMultiLvlLbl val="0"/>
      </c:catAx>
      <c:valAx>
        <c:axId val="73732864"/>
        <c:scaling>
          <c:orientation val="minMax"/>
          <c:max val="0.4"/>
        </c:scaling>
        <c:delete val="0"/>
        <c:axPos val="l"/>
        <c:majorGridlines>
          <c:spPr>
            <a:ln>
              <a:solidFill>
                <a:schemeClr val="bg1"/>
              </a:solidFill>
            </a:ln>
          </c:spPr>
        </c:majorGridlines>
        <c:numFmt formatCode="0%" sourceLinked="1"/>
        <c:majorTickMark val="out"/>
        <c:minorTickMark val="none"/>
        <c:tickLblPos val="nextTo"/>
        <c:crossAx val="73669632"/>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33435403907849E-2"/>
          <c:y val="3.1154032854444458E-2"/>
          <c:w val="0.91030730533683291"/>
          <c:h val="0.83904817604562831"/>
        </c:manualLayout>
      </c:layout>
      <c:barChart>
        <c:barDir val="col"/>
        <c:grouping val="clustered"/>
        <c:varyColors val="0"/>
        <c:ser>
          <c:idx val="0"/>
          <c:order val="0"/>
          <c:spPr>
            <a:solidFill>
              <a:schemeClr val="accent5">
                <a:lumMod val="50000"/>
              </a:schemeClr>
            </a:solidFill>
          </c:spPr>
          <c:invertIfNegative val="0"/>
          <c:cat>
            <c:strRef>
              <c:f>Sheet1!$B$2:$G$2</c:f>
              <c:strCache>
                <c:ptCount val="6"/>
                <c:pt idx="0">
                  <c:v>0</c:v>
                </c:pt>
                <c:pt idx="1">
                  <c:v>1</c:v>
                </c:pt>
                <c:pt idx="2">
                  <c:v>2</c:v>
                </c:pt>
                <c:pt idx="3">
                  <c:v>3</c:v>
                </c:pt>
                <c:pt idx="4">
                  <c:v>4</c:v>
                </c:pt>
                <c:pt idx="5">
                  <c:v>≥5</c:v>
                </c:pt>
              </c:strCache>
            </c:strRef>
          </c:cat>
          <c:val>
            <c:numRef>
              <c:f>Sheet1!$B$3:$G$3</c:f>
              <c:numCache>
                <c:formatCode>General</c:formatCode>
                <c:ptCount val="6"/>
                <c:pt idx="0">
                  <c:v>1.3</c:v>
                </c:pt>
                <c:pt idx="1">
                  <c:v>3</c:v>
                </c:pt>
                <c:pt idx="2">
                  <c:v>3.9</c:v>
                </c:pt>
                <c:pt idx="3">
                  <c:v>5</c:v>
                </c:pt>
                <c:pt idx="4">
                  <c:v>7.5</c:v>
                </c:pt>
                <c:pt idx="5">
                  <c:v>12</c:v>
                </c:pt>
              </c:numCache>
            </c:numRef>
          </c:val>
        </c:ser>
        <c:dLbls>
          <c:showLegendKey val="0"/>
          <c:showVal val="1"/>
          <c:showCatName val="0"/>
          <c:showSerName val="0"/>
          <c:showPercent val="0"/>
          <c:showBubbleSize val="0"/>
        </c:dLbls>
        <c:gapWidth val="150"/>
        <c:axId val="73759744"/>
        <c:axId val="73761920"/>
      </c:barChart>
      <c:catAx>
        <c:axId val="73759744"/>
        <c:scaling>
          <c:orientation val="minMax"/>
        </c:scaling>
        <c:delete val="0"/>
        <c:axPos val="b"/>
        <c:title>
          <c:tx>
            <c:rich>
              <a:bodyPr/>
              <a:lstStyle/>
              <a:p>
                <a:pPr>
                  <a:defRPr/>
                </a:pPr>
                <a:r>
                  <a:rPr lang="en-US"/>
                  <a:t>Number of ACE Categories</a:t>
                </a:r>
              </a:p>
            </c:rich>
          </c:tx>
          <c:layout/>
          <c:overlay val="0"/>
        </c:title>
        <c:majorTickMark val="out"/>
        <c:minorTickMark val="none"/>
        <c:tickLblPos val="nextTo"/>
        <c:crossAx val="73761920"/>
        <c:crosses val="autoZero"/>
        <c:auto val="1"/>
        <c:lblAlgn val="ctr"/>
        <c:lblOffset val="100"/>
        <c:noMultiLvlLbl val="0"/>
      </c:catAx>
      <c:valAx>
        <c:axId val="73761920"/>
        <c:scaling>
          <c:orientation val="minMax"/>
        </c:scaling>
        <c:delete val="0"/>
        <c:axPos val="l"/>
        <c:majorGridlines/>
        <c:title>
          <c:tx>
            <c:rich>
              <a:bodyPr rot="-5400000" vert="horz"/>
              <a:lstStyle/>
              <a:p>
                <a:pPr>
                  <a:defRPr/>
                </a:pPr>
                <a:r>
                  <a:rPr lang="en-US"/>
                  <a:t>Percent of Population with Problem</a:t>
                </a:r>
              </a:p>
            </c:rich>
          </c:tx>
          <c:layout/>
          <c:overlay val="0"/>
        </c:title>
        <c:numFmt formatCode="General" sourceLinked="1"/>
        <c:majorTickMark val="out"/>
        <c:minorTickMark val="none"/>
        <c:tickLblPos val="nextTo"/>
        <c:crossAx val="7375974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4000" b="0">
                <a:solidFill>
                  <a:schemeClr val="tx1"/>
                </a:solidFill>
                <a:latin typeface="Helvetica" pitchFamily="34" charset="0"/>
                <a:cs typeface="Helvetica" pitchFamily="34" charset="0"/>
              </a:defRPr>
            </a:pPr>
            <a:r>
              <a:rPr lang="en-US" sz="4000" b="0" dirty="0">
                <a:solidFill>
                  <a:schemeClr val="tx1"/>
                </a:solidFill>
                <a:latin typeface="Helvetica" pitchFamily="34" charset="0"/>
                <a:cs typeface="Helvetica" pitchFamily="34" charset="0"/>
              </a:rPr>
              <a:t>Asthma</a:t>
            </a:r>
          </a:p>
        </c:rich>
      </c:tx>
      <c:layout/>
      <c:overlay val="0"/>
    </c:title>
    <c:autoTitleDeleted val="0"/>
    <c:plotArea>
      <c:layout/>
      <c:barChart>
        <c:barDir val="col"/>
        <c:grouping val="clustered"/>
        <c:varyColors val="0"/>
        <c:ser>
          <c:idx val="0"/>
          <c:order val="0"/>
          <c:tx>
            <c:strRef>
              <c:f>Sheet1!$A$3</c:f>
              <c:strCache>
                <c:ptCount val="1"/>
              </c:strCache>
            </c:strRef>
          </c:tx>
          <c:spPr>
            <a:solidFill>
              <a:schemeClr val="accent5">
                <a:lumMod val="50000"/>
              </a:schemeClr>
            </a:solidFill>
          </c:spPr>
          <c:invertIfNegative val="0"/>
          <c:dLbls>
            <c:dLblPos val="outEnd"/>
            <c:showLegendKey val="0"/>
            <c:showVal val="1"/>
            <c:showCatName val="0"/>
            <c:showSerName val="0"/>
            <c:showPercent val="0"/>
            <c:showBubbleSize val="0"/>
            <c:showLeaderLines val="0"/>
          </c:dLbls>
          <c:cat>
            <c:strRef>
              <c:f>Sheet1!$B$2:$G$2</c:f>
              <c:strCache>
                <c:ptCount val="6"/>
                <c:pt idx="0">
                  <c:v>0</c:v>
                </c:pt>
                <c:pt idx="1">
                  <c:v>1</c:v>
                </c:pt>
                <c:pt idx="2">
                  <c:v>2</c:v>
                </c:pt>
                <c:pt idx="3">
                  <c:v>3</c:v>
                </c:pt>
                <c:pt idx="4">
                  <c:v>4</c:v>
                </c:pt>
                <c:pt idx="5">
                  <c:v>≥5</c:v>
                </c:pt>
              </c:strCache>
            </c:strRef>
          </c:cat>
          <c:val>
            <c:numRef>
              <c:f>Sheet1!$B$3:$G$3</c:f>
              <c:numCache>
                <c:formatCode>General</c:formatCode>
                <c:ptCount val="6"/>
                <c:pt idx="0">
                  <c:v>1.3</c:v>
                </c:pt>
                <c:pt idx="1">
                  <c:v>3</c:v>
                </c:pt>
                <c:pt idx="2">
                  <c:v>3.9</c:v>
                </c:pt>
                <c:pt idx="3">
                  <c:v>5</c:v>
                </c:pt>
                <c:pt idx="4">
                  <c:v>7.5</c:v>
                </c:pt>
                <c:pt idx="5">
                  <c:v>12</c:v>
                </c:pt>
              </c:numCache>
            </c:numRef>
          </c:val>
        </c:ser>
        <c:dLbls>
          <c:showLegendKey val="0"/>
          <c:showVal val="0"/>
          <c:showCatName val="0"/>
          <c:showSerName val="0"/>
          <c:showPercent val="0"/>
          <c:showBubbleSize val="0"/>
        </c:dLbls>
        <c:gapWidth val="150"/>
        <c:axId val="38767616"/>
        <c:axId val="39625856"/>
      </c:barChart>
      <c:catAx>
        <c:axId val="38767616"/>
        <c:scaling>
          <c:orientation val="minMax"/>
        </c:scaling>
        <c:delete val="0"/>
        <c:axPos val="b"/>
        <c:title>
          <c:tx>
            <c:rich>
              <a:bodyPr/>
              <a:lstStyle/>
              <a:p>
                <a:pPr>
                  <a:defRPr/>
                </a:pPr>
                <a:r>
                  <a:rPr lang="en-US"/>
                  <a:t>ACE Score</a:t>
                </a:r>
              </a:p>
            </c:rich>
          </c:tx>
          <c:layout/>
          <c:overlay val="0"/>
        </c:title>
        <c:majorTickMark val="out"/>
        <c:minorTickMark val="none"/>
        <c:tickLblPos val="nextTo"/>
        <c:crossAx val="39625856"/>
        <c:crosses val="autoZero"/>
        <c:auto val="1"/>
        <c:lblAlgn val="ctr"/>
        <c:lblOffset val="100"/>
        <c:noMultiLvlLbl val="0"/>
      </c:catAx>
      <c:valAx>
        <c:axId val="39625856"/>
        <c:scaling>
          <c:orientation val="minMax"/>
        </c:scaling>
        <c:delete val="0"/>
        <c:axPos val="l"/>
        <c:majorGridlines/>
        <c:title>
          <c:tx>
            <c:rich>
              <a:bodyPr rot="-5400000" vert="horz"/>
              <a:lstStyle/>
              <a:p>
                <a:pPr>
                  <a:defRPr/>
                </a:pPr>
                <a:r>
                  <a:rPr lang="en-US" sz="1200" dirty="0" smtClean="0"/>
                  <a:t>% of </a:t>
                </a:r>
                <a:r>
                  <a:rPr lang="en-US" sz="1200" dirty="0"/>
                  <a:t>Population with Asthma</a:t>
                </a:r>
              </a:p>
            </c:rich>
          </c:tx>
          <c:layout>
            <c:manualLayout>
              <c:xMode val="edge"/>
              <c:yMode val="edge"/>
              <c:x val="1.1483806269499332E-2"/>
              <c:y val="0.29595527831748303"/>
            </c:manualLayout>
          </c:layout>
          <c:overlay val="0"/>
        </c:title>
        <c:numFmt formatCode="General" sourceLinked="1"/>
        <c:majorTickMark val="out"/>
        <c:minorTickMark val="none"/>
        <c:tickLblPos val="nextTo"/>
        <c:crossAx val="3876761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4000" b="0">
                <a:solidFill>
                  <a:schemeClr val="tx1"/>
                </a:solidFill>
                <a:latin typeface="Helvetica" pitchFamily="34" charset="0"/>
                <a:cs typeface="Helvetica" pitchFamily="34" charset="0"/>
              </a:defRPr>
            </a:pPr>
            <a:r>
              <a:rPr lang="en-US" sz="4000" b="0" dirty="0">
                <a:solidFill>
                  <a:schemeClr val="tx1"/>
                </a:solidFill>
                <a:latin typeface="Helvetica" pitchFamily="34" charset="0"/>
                <a:cs typeface="Helvetica" pitchFamily="34" charset="0"/>
              </a:rPr>
              <a:t>Anxiety</a:t>
            </a:r>
          </a:p>
        </c:rich>
      </c:tx>
      <c:layout/>
      <c:overlay val="0"/>
    </c:title>
    <c:autoTitleDeleted val="0"/>
    <c:plotArea>
      <c:layout/>
      <c:barChart>
        <c:barDir val="col"/>
        <c:grouping val="clustered"/>
        <c:varyColors val="0"/>
        <c:ser>
          <c:idx val="0"/>
          <c:order val="0"/>
          <c:tx>
            <c:strRef>
              <c:f>Sheet1!$L$20</c:f>
              <c:strCache>
                <c:ptCount val="1"/>
                <c:pt idx="0">
                  <c:v>Anxiety</c:v>
                </c:pt>
              </c:strCache>
            </c:strRef>
          </c:tx>
          <c:spPr>
            <a:solidFill>
              <a:schemeClr val="accent5">
                <a:lumMod val="50000"/>
              </a:schemeClr>
            </a:solidFill>
          </c:spPr>
          <c:invertIfNegative val="0"/>
          <c:cat>
            <c:strRef>
              <c:f>Sheet1!$K$21:$K$26</c:f>
              <c:strCache>
                <c:ptCount val="6"/>
                <c:pt idx="0">
                  <c:v>0</c:v>
                </c:pt>
                <c:pt idx="1">
                  <c:v>1</c:v>
                </c:pt>
                <c:pt idx="2">
                  <c:v>2</c:v>
                </c:pt>
                <c:pt idx="3">
                  <c:v>3</c:v>
                </c:pt>
                <c:pt idx="4">
                  <c:v>4 or 5</c:v>
                </c:pt>
                <c:pt idx="5">
                  <c:v>6,7, or 8</c:v>
                </c:pt>
              </c:strCache>
            </c:strRef>
          </c:cat>
          <c:val>
            <c:numRef>
              <c:f>Sheet1!$L$21:$L$26</c:f>
              <c:numCache>
                <c:formatCode>General</c:formatCode>
                <c:ptCount val="6"/>
                <c:pt idx="0">
                  <c:v>1.9000000000000001</c:v>
                </c:pt>
                <c:pt idx="1">
                  <c:v>2.8</c:v>
                </c:pt>
                <c:pt idx="2">
                  <c:v>5</c:v>
                </c:pt>
                <c:pt idx="3">
                  <c:v>7</c:v>
                </c:pt>
                <c:pt idx="4">
                  <c:v>8.8000000000000007</c:v>
                </c:pt>
                <c:pt idx="5">
                  <c:v>15</c:v>
                </c:pt>
              </c:numCache>
            </c:numRef>
          </c:val>
        </c:ser>
        <c:dLbls>
          <c:showLegendKey val="0"/>
          <c:showVal val="1"/>
          <c:showCatName val="0"/>
          <c:showSerName val="0"/>
          <c:showPercent val="0"/>
          <c:showBubbleSize val="0"/>
        </c:dLbls>
        <c:gapWidth val="150"/>
        <c:axId val="75338496"/>
        <c:axId val="75340416"/>
      </c:barChart>
      <c:catAx>
        <c:axId val="75338496"/>
        <c:scaling>
          <c:orientation val="minMax"/>
        </c:scaling>
        <c:delete val="0"/>
        <c:axPos val="b"/>
        <c:title>
          <c:tx>
            <c:rich>
              <a:bodyPr/>
              <a:lstStyle/>
              <a:p>
                <a:pPr>
                  <a:defRPr/>
                </a:pPr>
                <a:r>
                  <a:rPr lang="en-US"/>
                  <a:t>Number of ACE Categories</a:t>
                </a:r>
              </a:p>
            </c:rich>
          </c:tx>
          <c:layout/>
          <c:overlay val="0"/>
        </c:title>
        <c:majorTickMark val="out"/>
        <c:minorTickMark val="none"/>
        <c:tickLblPos val="nextTo"/>
        <c:crossAx val="75340416"/>
        <c:crosses val="autoZero"/>
        <c:auto val="1"/>
        <c:lblAlgn val="ctr"/>
        <c:lblOffset val="100"/>
        <c:noMultiLvlLbl val="0"/>
      </c:catAx>
      <c:valAx>
        <c:axId val="75340416"/>
        <c:scaling>
          <c:orientation val="minMax"/>
        </c:scaling>
        <c:delete val="0"/>
        <c:axPos val="l"/>
        <c:majorGridlines/>
        <c:title>
          <c:tx>
            <c:rich>
              <a:bodyPr rot="-5400000" vert="horz"/>
              <a:lstStyle/>
              <a:p>
                <a:pPr>
                  <a:defRPr/>
                </a:pPr>
                <a:r>
                  <a:rPr lang="en-US"/>
                  <a:t>Percent of Population</a:t>
                </a:r>
              </a:p>
            </c:rich>
          </c:tx>
          <c:layout/>
          <c:overlay val="0"/>
        </c:title>
        <c:numFmt formatCode="General" sourceLinked="1"/>
        <c:majorTickMark val="out"/>
        <c:minorTickMark val="none"/>
        <c:tickLblPos val="nextTo"/>
        <c:crossAx val="75338496"/>
        <c:crosses val="autoZero"/>
        <c:crossBetween val="between"/>
      </c:valAx>
      <c:spPr>
        <a:ln>
          <a:solidFill>
            <a:srgbClr val="000066"/>
          </a:solidFill>
        </a:ln>
      </c:spPr>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solidFill>
                  <a:schemeClr val="accent6">
                    <a:lumMod val="50000"/>
                  </a:schemeClr>
                </a:solidFill>
              </a:rPr>
              <a:t>25-54</a:t>
            </a:r>
            <a:r>
              <a:rPr lang="en-US" sz="2800" baseline="0" dirty="0">
                <a:solidFill>
                  <a:schemeClr val="accent6">
                    <a:lumMod val="50000"/>
                  </a:schemeClr>
                </a:solidFill>
              </a:rPr>
              <a:t> yr </a:t>
            </a:r>
            <a:r>
              <a:rPr lang="en-US" sz="2800" baseline="0" dirty="0" smtClean="0">
                <a:solidFill>
                  <a:schemeClr val="accent6">
                    <a:lumMod val="50000"/>
                  </a:schemeClr>
                </a:solidFill>
              </a:rPr>
              <a:t>Old </a:t>
            </a:r>
            <a:r>
              <a:rPr lang="en-US" sz="2800" baseline="0" dirty="0">
                <a:solidFill>
                  <a:schemeClr val="accent6">
                    <a:lumMod val="50000"/>
                  </a:schemeClr>
                </a:solidFill>
              </a:rPr>
              <a:t>A</a:t>
            </a:r>
            <a:r>
              <a:rPr lang="en-US" sz="2800" baseline="0" dirty="0" smtClean="0">
                <a:solidFill>
                  <a:schemeClr val="accent6">
                    <a:lumMod val="50000"/>
                  </a:schemeClr>
                </a:solidFill>
              </a:rPr>
              <a:t>dult </a:t>
            </a:r>
            <a:r>
              <a:rPr lang="en-US" sz="2800" baseline="0" dirty="0">
                <a:solidFill>
                  <a:schemeClr val="accent6">
                    <a:lumMod val="50000"/>
                  </a:schemeClr>
                </a:solidFill>
              </a:rPr>
              <a:t>Population</a:t>
            </a:r>
            <a:endParaRPr lang="en-US" sz="2800" dirty="0">
              <a:solidFill>
                <a:schemeClr val="accent6">
                  <a:lumMod val="50000"/>
                </a:schemeClr>
              </a:solidFill>
            </a:endParaRPr>
          </a:p>
        </c:rich>
      </c:tx>
      <c:layout/>
      <c:overlay val="0"/>
    </c:title>
    <c:autoTitleDeleted val="0"/>
    <c:plotArea>
      <c:layout/>
      <c:barChart>
        <c:barDir val="col"/>
        <c:grouping val="clustered"/>
        <c:varyColors val="0"/>
        <c:ser>
          <c:idx val="0"/>
          <c:order val="0"/>
          <c:spPr>
            <a:solidFill>
              <a:schemeClr val="accent1">
                <a:lumMod val="75000"/>
              </a:schemeClr>
            </a:solidFill>
          </c:spPr>
          <c:invertIfNegative val="0"/>
          <c:dLbls>
            <c:spPr>
              <a:solidFill>
                <a:schemeClr val="bg1"/>
              </a:solidFill>
            </c:spPr>
            <c:txPr>
              <a:bodyPr/>
              <a:lstStyle/>
              <a:p>
                <a:pPr>
                  <a:defRPr sz="1400"/>
                </a:pPr>
                <a:endParaRPr lang="en-US"/>
              </a:p>
            </c:txPr>
            <c:showLegendKey val="0"/>
            <c:showVal val="1"/>
            <c:showCatName val="0"/>
            <c:showSerName val="0"/>
            <c:showPercent val="0"/>
            <c:showBubbleSize val="0"/>
            <c:showLeaderLines val="0"/>
          </c:dLbls>
          <c:cat>
            <c:strRef>
              <c:f>homelessness!$E$26:$J$26</c:f>
              <c:strCache>
                <c:ptCount val="6"/>
                <c:pt idx="0">
                  <c:v>0</c:v>
                </c:pt>
                <c:pt idx="1">
                  <c:v>1</c:v>
                </c:pt>
                <c:pt idx="2">
                  <c:v>2</c:v>
                </c:pt>
                <c:pt idx="3">
                  <c:v>3</c:v>
                </c:pt>
                <c:pt idx="4">
                  <c:v>4-5</c:v>
                </c:pt>
                <c:pt idx="5">
                  <c:v>6-8</c:v>
                </c:pt>
              </c:strCache>
            </c:strRef>
          </c:cat>
          <c:val>
            <c:numRef>
              <c:f>homelessness!$D$19:$I$19</c:f>
              <c:numCache>
                <c:formatCode>0.00%</c:formatCode>
                <c:ptCount val="6"/>
                <c:pt idx="0">
                  <c:v>2.2000000000000016E-2</c:v>
                </c:pt>
                <c:pt idx="1">
                  <c:v>2.2000000000000016E-2</c:v>
                </c:pt>
                <c:pt idx="2">
                  <c:v>5.5000000000000021E-2</c:v>
                </c:pt>
                <c:pt idx="3">
                  <c:v>0.11100000000000002</c:v>
                </c:pt>
                <c:pt idx="4">
                  <c:v>0.18900000000000028</c:v>
                </c:pt>
                <c:pt idx="5">
                  <c:v>0.29800000000000032</c:v>
                </c:pt>
              </c:numCache>
            </c:numRef>
          </c:val>
        </c:ser>
        <c:dLbls>
          <c:showLegendKey val="0"/>
          <c:showVal val="0"/>
          <c:showCatName val="0"/>
          <c:showSerName val="0"/>
          <c:showPercent val="0"/>
          <c:showBubbleSize val="0"/>
        </c:dLbls>
        <c:gapWidth val="150"/>
        <c:axId val="39651968"/>
        <c:axId val="39662336"/>
      </c:barChart>
      <c:catAx>
        <c:axId val="39651968"/>
        <c:scaling>
          <c:orientation val="minMax"/>
        </c:scaling>
        <c:delete val="0"/>
        <c:axPos val="b"/>
        <c:title>
          <c:tx>
            <c:rich>
              <a:bodyPr/>
              <a:lstStyle/>
              <a:p>
                <a:pPr>
                  <a:defRPr/>
                </a:pPr>
                <a:r>
                  <a:rPr lang="en-US" dirty="0"/>
                  <a:t># of </a:t>
                </a:r>
                <a:r>
                  <a:rPr lang="en-US" dirty="0" smtClean="0"/>
                  <a:t>ACE</a:t>
                </a:r>
                <a:endParaRPr lang="en-US" dirty="0"/>
              </a:p>
            </c:rich>
          </c:tx>
          <c:layout/>
          <c:overlay val="0"/>
        </c:title>
        <c:majorTickMark val="out"/>
        <c:minorTickMark val="none"/>
        <c:tickLblPos val="nextTo"/>
        <c:txPr>
          <a:bodyPr/>
          <a:lstStyle/>
          <a:p>
            <a:pPr>
              <a:defRPr sz="1400"/>
            </a:pPr>
            <a:endParaRPr lang="en-US"/>
          </a:p>
        </c:txPr>
        <c:crossAx val="39662336"/>
        <c:crosses val="autoZero"/>
        <c:auto val="1"/>
        <c:lblAlgn val="ctr"/>
        <c:lblOffset val="100"/>
        <c:noMultiLvlLbl val="0"/>
      </c:catAx>
      <c:valAx>
        <c:axId val="39662336"/>
        <c:scaling>
          <c:orientation val="minMax"/>
          <c:max val="0.30000000000000032"/>
        </c:scaling>
        <c:delete val="0"/>
        <c:axPos val="l"/>
        <c:majorGridlines/>
        <c:title>
          <c:tx>
            <c:rich>
              <a:bodyPr rot="-5400000" vert="horz"/>
              <a:lstStyle/>
              <a:p>
                <a:pPr>
                  <a:defRPr sz="1400"/>
                </a:pPr>
                <a:r>
                  <a:rPr lang="en-US" sz="1400"/>
                  <a:t>% Homelessness</a:t>
                </a:r>
              </a:p>
            </c:rich>
          </c:tx>
          <c:layout/>
          <c:overlay val="0"/>
        </c:title>
        <c:numFmt formatCode="0.00%" sourceLinked="1"/>
        <c:majorTickMark val="out"/>
        <c:minorTickMark val="none"/>
        <c:tickLblPos val="nextTo"/>
        <c:txPr>
          <a:bodyPr/>
          <a:lstStyle/>
          <a:p>
            <a:pPr>
              <a:defRPr sz="1400"/>
            </a:pPr>
            <a:endParaRPr lang="en-US"/>
          </a:p>
        </c:txPr>
        <c:crossAx val="3965196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smtClean="0">
                <a:solidFill>
                  <a:schemeClr val="accent1">
                    <a:lumMod val="75000"/>
                  </a:schemeClr>
                </a:solidFill>
              </a:rPr>
              <a:t>Missed Work</a:t>
            </a:r>
            <a:endParaRPr lang="en-US" sz="3200" dirty="0">
              <a:solidFill>
                <a:schemeClr val="accent1">
                  <a:lumMod val="75000"/>
                </a:schemeClr>
              </a:solidFill>
            </a:endParaRPr>
          </a:p>
        </c:rich>
      </c:tx>
      <c:layout>
        <c:manualLayout>
          <c:xMode val="edge"/>
          <c:yMode val="edge"/>
          <c:x val="0.39753767538479512"/>
          <c:y val="2.7777777777777801E-2"/>
        </c:manualLayout>
      </c:layout>
      <c:overlay val="1"/>
      <c:spPr>
        <a:solidFill>
          <a:schemeClr val="bg1"/>
        </a:solidFill>
      </c:spPr>
    </c:title>
    <c:autoTitleDeleted val="0"/>
    <c:plotArea>
      <c:layout/>
      <c:barChart>
        <c:barDir val="col"/>
        <c:grouping val="clustered"/>
        <c:varyColors val="0"/>
        <c:ser>
          <c:idx val="0"/>
          <c:order val="0"/>
          <c:spPr>
            <a:solidFill>
              <a:schemeClr val="accent5">
                <a:lumMod val="50000"/>
              </a:schemeClr>
            </a:solidFill>
          </c:spPr>
          <c:invertIfNegative val="0"/>
          <c:dLbls>
            <c:spPr>
              <a:solidFill>
                <a:sysClr val="window" lastClr="FFFFFF"/>
              </a:solidFill>
            </c:spPr>
            <c:txPr>
              <a:bodyPr/>
              <a:lstStyle/>
              <a:p>
                <a:pPr>
                  <a:defRPr sz="1400"/>
                </a:pPr>
                <a:endParaRPr lang="en-US"/>
              </a:p>
            </c:txPr>
            <c:dLblPos val="outEnd"/>
            <c:showLegendKey val="0"/>
            <c:showVal val="1"/>
            <c:showCatName val="0"/>
            <c:showSerName val="0"/>
            <c:showPercent val="0"/>
            <c:showBubbleSize val="0"/>
            <c:showLeaderLines val="0"/>
          </c:dLbls>
          <c:cat>
            <c:strRef>
              <c:f>Sheet1!$B$3:$D$3</c:f>
              <c:strCache>
                <c:ptCount val="3"/>
                <c:pt idx="0">
                  <c:v>0</c:v>
                </c:pt>
                <c:pt idx="1">
                  <c:v>≥ 3 </c:v>
                </c:pt>
                <c:pt idx="2">
                  <c:v>≥ 6</c:v>
                </c:pt>
              </c:strCache>
            </c:strRef>
          </c:cat>
          <c:val>
            <c:numRef>
              <c:f>Sheet1!$B$4:$D$4</c:f>
              <c:numCache>
                <c:formatCode>General</c:formatCode>
                <c:ptCount val="3"/>
                <c:pt idx="0">
                  <c:v>4</c:v>
                </c:pt>
                <c:pt idx="1">
                  <c:v>9</c:v>
                </c:pt>
                <c:pt idx="2">
                  <c:v>20</c:v>
                </c:pt>
              </c:numCache>
            </c:numRef>
          </c:val>
        </c:ser>
        <c:dLbls>
          <c:showLegendKey val="0"/>
          <c:showVal val="1"/>
          <c:showCatName val="0"/>
          <c:showSerName val="0"/>
          <c:showPercent val="0"/>
          <c:showBubbleSize val="0"/>
        </c:dLbls>
        <c:gapWidth val="150"/>
        <c:axId val="39700352"/>
        <c:axId val="39728256"/>
      </c:barChart>
      <c:catAx>
        <c:axId val="39700352"/>
        <c:scaling>
          <c:orientation val="minMax"/>
        </c:scaling>
        <c:delete val="0"/>
        <c:axPos val="b"/>
        <c:title>
          <c:tx>
            <c:rich>
              <a:bodyPr/>
              <a:lstStyle/>
              <a:p>
                <a:pPr>
                  <a:defRPr sz="1600"/>
                </a:pPr>
                <a:r>
                  <a:rPr lang="en-US" sz="1600"/>
                  <a:t>Number of ACE Categories</a:t>
                </a:r>
              </a:p>
            </c:rich>
          </c:tx>
          <c:layout/>
          <c:overlay val="0"/>
        </c:title>
        <c:majorTickMark val="out"/>
        <c:minorTickMark val="none"/>
        <c:tickLblPos val="nextTo"/>
        <c:txPr>
          <a:bodyPr/>
          <a:lstStyle/>
          <a:p>
            <a:pPr>
              <a:defRPr sz="1400"/>
            </a:pPr>
            <a:endParaRPr lang="en-US"/>
          </a:p>
        </c:txPr>
        <c:crossAx val="39728256"/>
        <c:crosses val="autoZero"/>
        <c:auto val="1"/>
        <c:lblAlgn val="ctr"/>
        <c:lblOffset val="100"/>
        <c:noMultiLvlLbl val="0"/>
      </c:catAx>
      <c:valAx>
        <c:axId val="39728256"/>
        <c:scaling>
          <c:orientation val="minMax"/>
        </c:scaling>
        <c:delete val="0"/>
        <c:axPos val="l"/>
        <c:majorGridlines/>
        <c:title>
          <c:tx>
            <c:rich>
              <a:bodyPr rot="-5400000" vert="horz"/>
              <a:lstStyle/>
              <a:p>
                <a:pPr>
                  <a:defRPr/>
                </a:pPr>
                <a:r>
                  <a:rPr lang="en-US" sz="1100" dirty="0">
                    <a:solidFill>
                      <a:schemeClr val="tx2">
                        <a:lumMod val="75000"/>
                      </a:schemeClr>
                    </a:solidFill>
                  </a:rPr>
                  <a:t>% </a:t>
                </a:r>
                <a:r>
                  <a:rPr lang="en-US" sz="1100" dirty="0" smtClean="0">
                    <a:solidFill>
                      <a:schemeClr val="tx2">
                        <a:lumMod val="75000"/>
                      </a:schemeClr>
                    </a:solidFill>
                  </a:rPr>
                  <a:t>Missing </a:t>
                </a:r>
                <a:r>
                  <a:rPr lang="en-US" sz="1100" dirty="0">
                    <a:solidFill>
                      <a:schemeClr val="tx2">
                        <a:lumMod val="75000"/>
                      </a:schemeClr>
                    </a:solidFill>
                  </a:rPr>
                  <a:t>≥ 10 Work </a:t>
                </a:r>
                <a:r>
                  <a:rPr lang="en-US" sz="1100" dirty="0" smtClean="0">
                    <a:solidFill>
                      <a:schemeClr val="tx2">
                        <a:lumMod val="75000"/>
                      </a:schemeClr>
                    </a:solidFill>
                  </a:rPr>
                  <a:t>Days/ Month</a:t>
                </a:r>
                <a:endParaRPr lang="en-US" sz="1100" dirty="0">
                  <a:solidFill>
                    <a:schemeClr val="tx2">
                      <a:lumMod val="75000"/>
                    </a:schemeClr>
                  </a:solidFill>
                </a:endParaRPr>
              </a:p>
            </c:rich>
          </c:tx>
          <c:layout>
            <c:manualLayout>
              <c:xMode val="edge"/>
              <c:yMode val="edge"/>
              <c:x val="2.4242430026826554E-2"/>
              <c:y val="2.10414843977836E-2"/>
            </c:manualLayout>
          </c:layout>
          <c:overlay val="0"/>
        </c:title>
        <c:numFmt formatCode="General" sourceLinked="1"/>
        <c:majorTickMark val="out"/>
        <c:minorTickMark val="none"/>
        <c:tickLblPos val="nextTo"/>
        <c:txPr>
          <a:bodyPr/>
          <a:lstStyle/>
          <a:p>
            <a:pPr>
              <a:defRPr sz="1400"/>
            </a:pPr>
            <a:endParaRPr lang="en-US"/>
          </a:p>
        </c:txPr>
        <c:crossAx val="39700352"/>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Sheet1!$A$3</c:f>
              <c:strCache>
                <c:ptCount val="1"/>
                <c:pt idx="0">
                  <c:v>1-14 Days</c:v>
                </c:pt>
              </c:strCache>
            </c:strRef>
          </c:tx>
          <c:spPr>
            <a:solidFill>
              <a:schemeClr val="accent5">
                <a:lumMod val="50000"/>
              </a:schemeClr>
            </a:solidFill>
          </c:spPr>
          <c:invertIfNegative val="0"/>
          <c:dLbls>
            <c:txPr>
              <a:bodyPr/>
              <a:lstStyle/>
              <a:p>
                <a:pPr>
                  <a:defRPr sz="1600">
                    <a:solidFill>
                      <a:schemeClr val="bg1"/>
                    </a:solidFill>
                  </a:defRPr>
                </a:pPr>
                <a:endParaRPr lang="en-US"/>
              </a:p>
            </c:txPr>
            <c:dLblPos val="ctr"/>
            <c:showLegendKey val="0"/>
            <c:showVal val="1"/>
            <c:showCatName val="0"/>
            <c:showSerName val="0"/>
            <c:showPercent val="0"/>
            <c:showBubbleSize val="0"/>
            <c:showLeaderLines val="0"/>
          </c:dLbls>
          <c:cat>
            <c:strRef>
              <c:f>Sheet1!$B$2:$G$2</c:f>
              <c:strCache>
                <c:ptCount val="6"/>
                <c:pt idx="0">
                  <c:v>0</c:v>
                </c:pt>
                <c:pt idx="1">
                  <c:v>1</c:v>
                </c:pt>
                <c:pt idx="2">
                  <c:v>2</c:v>
                </c:pt>
                <c:pt idx="3">
                  <c:v>3</c:v>
                </c:pt>
                <c:pt idx="4">
                  <c:v>4,5</c:v>
                </c:pt>
                <c:pt idx="5">
                  <c:v>6,7,8</c:v>
                </c:pt>
              </c:strCache>
            </c:strRef>
          </c:cat>
          <c:val>
            <c:numRef>
              <c:f>Sheet1!$B$3:$G$3</c:f>
              <c:numCache>
                <c:formatCode>General</c:formatCode>
                <c:ptCount val="6"/>
                <c:pt idx="0">
                  <c:v>5</c:v>
                </c:pt>
                <c:pt idx="1">
                  <c:v>9</c:v>
                </c:pt>
                <c:pt idx="2">
                  <c:v>10</c:v>
                </c:pt>
                <c:pt idx="3">
                  <c:v>10</c:v>
                </c:pt>
                <c:pt idx="4">
                  <c:v>16</c:v>
                </c:pt>
                <c:pt idx="5">
                  <c:v>19</c:v>
                </c:pt>
              </c:numCache>
            </c:numRef>
          </c:val>
        </c:ser>
        <c:ser>
          <c:idx val="1"/>
          <c:order val="1"/>
          <c:tx>
            <c:strRef>
              <c:f>Sheet1!$A$4</c:f>
              <c:strCache>
                <c:ptCount val="1"/>
                <c:pt idx="0">
                  <c:v>15-30 Days</c:v>
                </c:pt>
              </c:strCache>
            </c:strRef>
          </c:tx>
          <c:spPr>
            <a:solidFill>
              <a:srgbClr val="E96E09"/>
            </a:solidFill>
          </c:spPr>
          <c:invertIfNegative val="0"/>
          <c:dLbls>
            <c:txPr>
              <a:bodyPr/>
              <a:lstStyle/>
              <a:p>
                <a:pPr>
                  <a:defRPr sz="1600"/>
                </a:pPr>
                <a:endParaRPr lang="en-US"/>
              </a:p>
            </c:txPr>
            <c:dLblPos val="ctr"/>
            <c:showLegendKey val="0"/>
            <c:showVal val="1"/>
            <c:showCatName val="0"/>
            <c:showSerName val="0"/>
            <c:showPercent val="0"/>
            <c:showBubbleSize val="0"/>
            <c:showLeaderLines val="0"/>
          </c:dLbls>
          <c:cat>
            <c:strRef>
              <c:f>Sheet1!$B$2:$G$2</c:f>
              <c:strCache>
                <c:ptCount val="6"/>
                <c:pt idx="0">
                  <c:v>0</c:v>
                </c:pt>
                <c:pt idx="1">
                  <c:v>1</c:v>
                </c:pt>
                <c:pt idx="2">
                  <c:v>2</c:v>
                </c:pt>
                <c:pt idx="3">
                  <c:v>3</c:v>
                </c:pt>
                <c:pt idx="4">
                  <c:v>4,5</c:v>
                </c:pt>
                <c:pt idx="5">
                  <c:v>6,7,8</c:v>
                </c:pt>
              </c:strCache>
            </c:strRef>
          </c:cat>
          <c:val>
            <c:numRef>
              <c:f>Sheet1!$B$4:$G$4</c:f>
              <c:numCache>
                <c:formatCode>General</c:formatCode>
                <c:ptCount val="6"/>
                <c:pt idx="0">
                  <c:v>2</c:v>
                </c:pt>
                <c:pt idx="1">
                  <c:v>4</c:v>
                </c:pt>
                <c:pt idx="2">
                  <c:v>7</c:v>
                </c:pt>
                <c:pt idx="3">
                  <c:v>9</c:v>
                </c:pt>
                <c:pt idx="4">
                  <c:v>12</c:v>
                </c:pt>
                <c:pt idx="5">
                  <c:v>20</c:v>
                </c:pt>
              </c:numCache>
            </c:numRef>
          </c:val>
        </c:ser>
        <c:dLbls>
          <c:dLblPos val="ctr"/>
          <c:showLegendKey val="0"/>
          <c:showVal val="1"/>
          <c:showCatName val="0"/>
          <c:showSerName val="0"/>
          <c:showPercent val="0"/>
          <c:showBubbleSize val="0"/>
        </c:dLbls>
        <c:gapWidth val="150"/>
        <c:overlap val="100"/>
        <c:axId val="110690688"/>
        <c:axId val="110692608"/>
      </c:barChart>
      <c:catAx>
        <c:axId val="110690688"/>
        <c:scaling>
          <c:orientation val="minMax"/>
        </c:scaling>
        <c:delete val="0"/>
        <c:axPos val="b"/>
        <c:title>
          <c:tx>
            <c:rich>
              <a:bodyPr/>
              <a:lstStyle/>
              <a:p>
                <a:pPr>
                  <a:defRPr/>
                </a:pPr>
                <a:r>
                  <a:rPr lang="en-US" sz="1600" dirty="0"/>
                  <a:t>ACE Score</a:t>
                </a:r>
              </a:p>
            </c:rich>
          </c:tx>
          <c:layout/>
          <c:overlay val="0"/>
        </c:title>
        <c:majorTickMark val="out"/>
        <c:minorTickMark val="none"/>
        <c:tickLblPos val="nextTo"/>
        <c:txPr>
          <a:bodyPr/>
          <a:lstStyle/>
          <a:p>
            <a:pPr>
              <a:defRPr sz="1400"/>
            </a:pPr>
            <a:endParaRPr lang="en-US"/>
          </a:p>
        </c:txPr>
        <c:crossAx val="110692608"/>
        <c:crosses val="autoZero"/>
        <c:auto val="1"/>
        <c:lblAlgn val="ctr"/>
        <c:lblOffset val="100"/>
        <c:noMultiLvlLbl val="0"/>
      </c:catAx>
      <c:valAx>
        <c:axId val="110692608"/>
        <c:scaling>
          <c:orientation val="minMax"/>
        </c:scaling>
        <c:delete val="0"/>
        <c:axPos val="l"/>
        <c:majorGridlines/>
        <c:title>
          <c:tx>
            <c:rich>
              <a:bodyPr rot="-5400000" vert="horz"/>
              <a:lstStyle/>
              <a:p>
                <a:pPr>
                  <a:defRPr/>
                </a:pPr>
                <a:r>
                  <a:rPr lang="en-US" sz="1600" dirty="0"/>
                  <a:t>Percent with Disability-Related Interrupted Days </a:t>
                </a:r>
              </a:p>
            </c:rich>
          </c:tx>
          <c:layout>
            <c:manualLayout>
              <c:xMode val="edge"/>
              <c:yMode val="edge"/>
              <c:x val="3.3003300330033004E-3"/>
              <c:y val="3.6809121685876224E-2"/>
            </c:manualLayout>
          </c:layout>
          <c:overlay val="0"/>
        </c:title>
        <c:numFmt formatCode="General" sourceLinked="1"/>
        <c:majorTickMark val="out"/>
        <c:minorTickMark val="none"/>
        <c:tickLblPos val="nextTo"/>
        <c:txPr>
          <a:bodyPr/>
          <a:lstStyle/>
          <a:p>
            <a:pPr>
              <a:defRPr sz="1400"/>
            </a:pPr>
            <a:endParaRPr lang="en-US"/>
          </a:p>
        </c:txPr>
        <c:crossAx val="110690688"/>
        <c:crosses val="autoZero"/>
        <c:crossBetween val="between"/>
      </c:valAx>
    </c:plotArea>
    <c:legend>
      <c:legendPos val="b"/>
      <c:layout>
        <c:manualLayout>
          <c:xMode val="edge"/>
          <c:yMode val="edge"/>
          <c:x val="0.36537200176710583"/>
          <c:y val="0.92672790901137359"/>
          <c:w val="0.33856279722460436"/>
          <c:h val="6.1194796302636086E-2"/>
        </c:manualLayout>
      </c:layout>
      <c:overlay val="0"/>
      <c:txPr>
        <a:bodyPr/>
        <a:lstStyle/>
        <a:p>
          <a:pPr>
            <a:defRPr sz="1600"/>
          </a:pPr>
          <a:endParaRPr lang="en-US"/>
        </a:p>
      </c:txPr>
    </c:legend>
    <c:plotVisOnly val="1"/>
    <c:dispBlanksAs val="gap"/>
    <c:showDLblsOverMax val="0"/>
  </c:chart>
  <c:spPr>
    <a:noFill/>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13-08-10T09:47:33.584" idx="9">
    <p:pos x="5760" y="4028"/>
    <p:text>Cite changed - moved date</p:tex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80CD90-F9F0-465B-8523-AF90FF3999B3}" type="doc">
      <dgm:prSet loTypeId="urn:microsoft.com/office/officeart/2005/8/layout/target1" loCatId="relationship" qsTypeId="urn:microsoft.com/office/officeart/2005/8/quickstyle/simple1" qsCatId="simple" csTypeId="urn:microsoft.com/office/officeart/2005/8/colors/colorful2" csCatId="colorful" phldr="1"/>
      <dgm:spPr/>
    </dgm:pt>
    <dgm:pt modelId="{7C518D7C-9FF1-488A-AB72-546E058975C2}">
      <dgm:prSet phldrT="[Text]" custT="1"/>
      <dgm:spPr/>
      <dgm:t>
        <a:bodyPr/>
        <a:lstStyle/>
        <a:p>
          <a:r>
            <a:rPr lang="en-US" sz="2800" dirty="0" smtClean="0"/>
            <a:t>Individual</a:t>
          </a:r>
          <a:endParaRPr lang="en-US" sz="2800" dirty="0"/>
        </a:p>
      </dgm:t>
    </dgm:pt>
    <dgm:pt modelId="{EB76C501-BEAB-4EAA-A1D2-AE6A787349AB}" type="parTrans" cxnId="{3608EDD3-3CA2-4BCA-A818-D1C692785423}">
      <dgm:prSet/>
      <dgm:spPr/>
      <dgm:t>
        <a:bodyPr/>
        <a:lstStyle/>
        <a:p>
          <a:endParaRPr lang="en-US" sz="2800"/>
        </a:p>
      </dgm:t>
    </dgm:pt>
    <dgm:pt modelId="{7563EA76-4CA0-4C16-A99E-0D4E0B877F77}" type="sibTrans" cxnId="{3608EDD3-3CA2-4BCA-A818-D1C692785423}">
      <dgm:prSet/>
      <dgm:spPr/>
      <dgm:t>
        <a:bodyPr/>
        <a:lstStyle/>
        <a:p>
          <a:endParaRPr lang="en-US" sz="2800"/>
        </a:p>
      </dgm:t>
    </dgm:pt>
    <dgm:pt modelId="{68D51DE3-5DC0-4D61-89F0-A500D5284790}">
      <dgm:prSet phldrT="[Text]" custT="1"/>
      <dgm:spPr/>
      <dgm:t>
        <a:bodyPr/>
        <a:lstStyle/>
        <a:p>
          <a:r>
            <a:rPr lang="en-US" sz="2800" dirty="0" smtClean="0"/>
            <a:t>Family &amp; Friends</a:t>
          </a:r>
          <a:endParaRPr lang="en-US" sz="2800" dirty="0"/>
        </a:p>
      </dgm:t>
    </dgm:pt>
    <dgm:pt modelId="{D0269755-4BA4-46E1-BD5F-25EB24282890}" type="parTrans" cxnId="{F3602053-9723-4950-9F94-306EE0321AE8}">
      <dgm:prSet/>
      <dgm:spPr/>
      <dgm:t>
        <a:bodyPr/>
        <a:lstStyle/>
        <a:p>
          <a:endParaRPr lang="en-US" sz="2800"/>
        </a:p>
      </dgm:t>
    </dgm:pt>
    <dgm:pt modelId="{5BD2C9F2-1EAE-4728-A9B8-BFC8EFE6C2FF}" type="sibTrans" cxnId="{F3602053-9723-4950-9F94-306EE0321AE8}">
      <dgm:prSet/>
      <dgm:spPr/>
      <dgm:t>
        <a:bodyPr/>
        <a:lstStyle/>
        <a:p>
          <a:endParaRPr lang="en-US" sz="2800"/>
        </a:p>
      </dgm:t>
    </dgm:pt>
    <dgm:pt modelId="{9578976B-04B3-46D8-842C-F720CCBB03C9}">
      <dgm:prSet phldrT="[Text]" custT="1"/>
      <dgm:spPr/>
      <dgm:t>
        <a:bodyPr/>
        <a:lstStyle/>
        <a:p>
          <a:r>
            <a:rPr lang="en-US" sz="2800" dirty="0" smtClean="0"/>
            <a:t>National, Global, Ecosystem</a:t>
          </a:r>
          <a:endParaRPr lang="en-US" sz="2800" dirty="0"/>
        </a:p>
      </dgm:t>
    </dgm:pt>
    <dgm:pt modelId="{640B85BA-02C9-499C-94D2-5559E77A9AE8}" type="parTrans" cxnId="{5C14AC9F-5C3C-45D7-B5D9-05D5F4B6A21C}">
      <dgm:prSet/>
      <dgm:spPr/>
      <dgm:t>
        <a:bodyPr/>
        <a:lstStyle/>
        <a:p>
          <a:endParaRPr lang="en-US" sz="2800"/>
        </a:p>
      </dgm:t>
    </dgm:pt>
    <dgm:pt modelId="{6EA4A100-8F71-4170-846B-5F21D856173C}" type="sibTrans" cxnId="{5C14AC9F-5C3C-45D7-B5D9-05D5F4B6A21C}">
      <dgm:prSet/>
      <dgm:spPr/>
      <dgm:t>
        <a:bodyPr/>
        <a:lstStyle/>
        <a:p>
          <a:endParaRPr lang="en-US" sz="2800"/>
        </a:p>
      </dgm:t>
    </dgm:pt>
    <dgm:pt modelId="{2F3354ED-5A74-442B-8516-597546028156}">
      <dgm:prSet custT="1"/>
      <dgm:spPr/>
      <dgm:t>
        <a:bodyPr/>
        <a:lstStyle/>
        <a:p>
          <a:endParaRPr lang="en-US" sz="2800" dirty="0"/>
        </a:p>
      </dgm:t>
    </dgm:pt>
    <dgm:pt modelId="{BC5E9F31-0FCE-410C-912B-D378F568B74B}" type="parTrans" cxnId="{5850B91E-4B85-4FC6-8270-048E03C9FCFD}">
      <dgm:prSet/>
      <dgm:spPr/>
      <dgm:t>
        <a:bodyPr/>
        <a:lstStyle/>
        <a:p>
          <a:endParaRPr lang="en-US" sz="2800"/>
        </a:p>
      </dgm:t>
    </dgm:pt>
    <dgm:pt modelId="{9B0C83B6-FA3C-4C9F-9134-154C797CAC4A}" type="sibTrans" cxnId="{5850B91E-4B85-4FC6-8270-048E03C9FCFD}">
      <dgm:prSet/>
      <dgm:spPr/>
      <dgm:t>
        <a:bodyPr/>
        <a:lstStyle/>
        <a:p>
          <a:endParaRPr lang="en-US" sz="2800"/>
        </a:p>
      </dgm:t>
    </dgm:pt>
    <dgm:pt modelId="{71FEEA21-D0E7-4ACB-A1C9-98BA608DA8C7}" type="pres">
      <dgm:prSet presAssocID="{4680CD90-F9F0-465B-8523-AF90FF3999B3}" presName="composite" presStyleCnt="0">
        <dgm:presLayoutVars>
          <dgm:chMax val="5"/>
          <dgm:dir/>
          <dgm:resizeHandles val="exact"/>
        </dgm:presLayoutVars>
      </dgm:prSet>
      <dgm:spPr/>
    </dgm:pt>
    <dgm:pt modelId="{A31CAF5C-0E8F-49A5-867A-291BD33B988E}" type="pres">
      <dgm:prSet presAssocID="{7C518D7C-9FF1-488A-AB72-546E058975C2}" presName="circle1" presStyleLbl="lnNode1" presStyleIdx="0" presStyleCnt="4"/>
      <dgm:spPr>
        <a:solidFill>
          <a:srgbClr val="82A5D0"/>
        </a:solidFill>
      </dgm:spPr>
    </dgm:pt>
    <dgm:pt modelId="{0DD5EA57-EF35-401B-9936-E8D5FCC63AAD}" type="pres">
      <dgm:prSet presAssocID="{7C518D7C-9FF1-488A-AB72-546E058975C2}" presName="text1" presStyleLbl="revTx" presStyleIdx="0" presStyleCnt="4" custScaleX="108696">
        <dgm:presLayoutVars>
          <dgm:bulletEnabled val="1"/>
        </dgm:presLayoutVars>
      </dgm:prSet>
      <dgm:spPr/>
      <dgm:t>
        <a:bodyPr/>
        <a:lstStyle/>
        <a:p>
          <a:endParaRPr lang="en-US"/>
        </a:p>
      </dgm:t>
    </dgm:pt>
    <dgm:pt modelId="{C2AF2FB0-37C2-47E0-A660-E66276F6D537}" type="pres">
      <dgm:prSet presAssocID="{7C518D7C-9FF1-488A-AB72-546E058975C2}" presName="line1" presStyleLbl="callout" presStyleIdx="0" presStyleCnt="8"/>
      <dgm:spPr>
        <a:ln>
          <a:solidFill>
            <a:schemeClr val="tx1"/>
          </a:solidFill>
        </a:ln>
      </dgm:spPr>
    </dgm:pt>
    <dgm:pt modelId="{1850CB93-D361-4BCE-8A0B-32B965CB57BC}" type="pres">
      <dgm:prSet presAssocID="{7C518D7C-9FF1-488A-AB72-546E058975C2}" presName="d1" presStyleLbl="callout" presStyleIdx="1" presStyleCnt="8"/>
      <dgm:spPr>
        <a:ln>
          <a:solidFill>
            <a:schemeClr val="tx1"/>
          </a:solidFill>
        </a:ln>
      </dgm:spPr>
    </dgm:pt>
    <dgm:pt modelId="{F4ACA7B7-4D97-4DC3-B47D-1F297E508370}" type="pres">
      <dgm:prSet presAssocID="{68D51DE3-5DC0-4D61-89F0-A500D5284790}" presName="circle2" presStyleLbl="lnNode1" presStyleIdx="1" presStyleCnt="4"/>
      <dgm:spPr>
        <a:solidFill>
          <a:srgbClr val="D0723E"/>
        </a:solidFill>
      </dgm:spPr>
    </dgm:pt>
    <dgm:pt modelId="{B5DBB471-7C67-48D7-BF66-73EEA3B7413F}" type="pres">
      <dgm:prSet presAssocID="{68D51DE3-5DC0-4D61-89F0-A500D5284790}" presName="text2" presStyleLbl="revTx" presStyleIdx="1" presStyleCnt="4" custScaleX="105797">
        <dgm:presLayoutVars>
          <dgm:bulletEnabled val="1"/>
        </dgm:presLayoutVars>
      </dgm:prSet>
      <dgm:spPr/>
      <dgm:t>
        <a:bodyPr/>
        <a:lstStyle/>
        <a:p>
          <a:endParaRPr lang="en-US"/>
        </a:p>
      </dgm:t>
    </dgm:pt>
    <dgm:pt modelId="{52CB1587-AFE3-4F43-BC6E-A732D6A34970}" type="pres">
      <dgm:prSet presAssocID="{68D51DE3-5DC0-4D61-89F0-A500D5284790}" presName="line2" presStyleLbl="callout" presStyleIdx="2" presStyleCnt="8"/>
      <dgm:spPr>
        <a:ln>
          <a:solidFill>
            <a:schemeClr val="tx1"/>
          </a:solidFill>
        </a:ln>
      </dgm:spPr>
    </dgm:pt>
    <dgm:pt modelId="{D4DB4948-688F-460B-BA42-8A4A1D7684CB}" type="pres">
      <dgm:prSet presAssocID="{68D51DE3-5DC0-4D61-89F0-A500D5284790}" presName="d2" presStyleLbl="callout" presStyleIdx="3" presStyleCnt="8"/>
      <dgm:spPr>
        <a:ln>
          <a:solidFill>
            <a:schemeClr val="tx1"/>
          </a:solidFill>
        </a:ln>
      </dgm:spPr>
    </dgm:pt>
    <dgm:pt modelId="{8729091A-ADFD-4258-B121-001B3C448414}" type="pres">
      <dgm:prSet presAssocID="{2F3354ED-5A74-442B-8516-597546028156}" presName="circle3" presStyleLbl="lnNode1" presStyleIdx="2" presStyleCnt="4"/>
      <dgm:spPr>
        <a:solidFill>
          <a:srgbClr val="A794BE"/>
        </a:solidFill>
      </dgm:spPr>
    </dgm:pt>
    <dgm:pt modelId="{5EDE9474-D0CB-4058-A0E7-23EED76317B1}" type="pres">
      <dgm:prSet presAssocID="{2F3354ED-5A74-442B-8516-597546028156}" presName="text3" presStyleLbl="revTx" presStyleIdx="2" presStyleCnt="4">
        <dgm:presLayoutVars>
          <dgm:bulletEnabled val="1"/>
        </dgm:presLayoutVars>
      </dgm:prSet>
      <dgm:spPr/>
      <dgm:t>
        <a:bodyPr/>
        <a:lstStyle/>
        <a:p>
          <a:endParaRPr lang="en-US"/>
        </a:p>
      </dgm:t>
    </dgm:pt>
    <dgm:pt modelId="{336C6E9C-49B5-478F-BB2E-393C8D0E8D67}" type="pres">
      <dgm:prSet presAssocID="{2F3354ED-5A74-442B-8516-597546028156}" presName="line3" presStyleLbl="callout" presStyleIdx="4" presStyleCnt="8"/>
      <dgm:spPr>
        <a:ln>
          <a:solidFill>
            <a:schemeClr val="tx1"/>
          </a:solidFill>
        </a:ln>
      </dgm:spPr>
    </dgm:pt>
    <dgm:pt modelId="{AC87BA40-41DB-41B3-9F39-E47B83EFA85F}" type="pres">
      <dgm:prSet presAssocID="{2F3354ED-5A74-442B-8516-597546028156}" presName="d3" presStyleLbl="callout" presStyleIdx="5" presStyleCnt="8"/>
      <dgm:spPr>
        <a:ln>
          <a:solidFill>
            <a:schemeClr val="tx1"/>
          </a:solidFill>
        </a:ln>
      </dgm:spPr>
    </dgm:pt>
    <dgm:pt modelId="{29261D8B-D4E0-47E7-BE08-6B5990065D80}" type="pres">
      <dgm:prSet presAssocID="{9578976B-04B3-46D8-842C-F720CCBB03C9}" presName="circle4" presStyleLbl="lnNode1" presStyleIdx="3" presStyleCnt="4"/>
      <dgm:spPr/>
    </dgm:pt>
    <dgm:pt modelId="{17C34175-FA06-444D-8908-362ADEAEAF35}" type="pres">
      <dgm:prSet presAssocID="{9578976B-04B3-46D8-842C-F720CCBB03C9}" presName="text4" presStyleLbl="revTx" presStyleIdx="3" presStyleCnt="4" custScaleX="102831" custScaleY="189691" custLinFactNeighborX="10093" custLinFactNeighborY="-561">
        <dgm:presLayoutVars>
          <dgm:bulletEnabled val="1"/>
        </dgm:presLayoutVars>
      </dgm:prSet>
      <dgm:spPr/>
      <dgm:t>
        <a:bodyPr/>
        <a:lstStyle/>
        <a:p>
          <a:endParaRPr lang="en-US"/>
        </a:p>
      </dgm:t>
    </dgm:pt>
    <dgm:pt modelId="{B0F18239-7D94-45F3-8872-62191999EC41}" type="pres">
      <dgm:prSet presAssocID="{9578976B-04B3-46D8-842C-F720CCBB03C9}" presName="line4" presStyleLbl="callout" presStyleIdx="6" presStyleCnt="8"/>
      <dgm:spPr>
        <a:ln>
          <a:solidFill>
            <a:schemeClr val="tx1"/>
          </a:solidFill>
        </a:ln>
      </dgm:spPr>
    </dgm:pt>
    <dgm:pt modelId="{C51B2659-CE39-4B77-A051-218F96132091}" type="pres">
      <dgm:prSet presAssocID="{9578976B-04B3-46D8-842C-F720CCBB03C9}" presName="d4" presStyleLbl="callout" presStyleIdx="7" presStyleCnt="8"/>
      <dgm:spPr>
        <a:ln>
          <a:solidFill>
            <a:schemeClr val="tx1"/>
          </a:solidFill>
        </a:ln>
      </dgm:spPr>
    </dgm:pt>
  </dgm:ptLst>
  <dgm:cxnLst>
    <dgm:cxn modelId="{1325AA2E-0E9B-469F-832D-39D7FCF304AE}" type="presOf" srcId="{2F3354ED-5A74-442B-8516-597546028156}" destId="{5EDE9474-D0CB-4058-A0E7-23EED76317B1}" srcOrd="0" destOrd="0" presId="urn:microsoft.com/office/officeart/2005/8/layout/target1"/>
    <dgm:cxn modelId="{F3602053-9723-4950-9F94-306EE0321AE8}" srcId="{4680CD90-F9F0-465B-8523-AF90FF3999B3}" destId="{68D51DE3-5DC0-4D61-89F0-A500D5284790}" srcOrd="1" destOrd="0" parTransId="{D0269755-4BA4-46E1-BD5F-25EB24282890}" sibTransId="{5BD2C9F2-1EAE-4728-A9B8-BFC8EFE6C2FF}"/>
    <dgm:cxn modelId="{5850B91E-4B85-4FC6-8270-048E03C9FCFD}" srcId="{4680CD90-F9F0-465B-8523-AF90FF3999B3}" destId="{2F3354ED-5A74-442B-8516-597546028156}" srcOrd="2" destOrd="0" parTransId="{BC5E9F31-0FCE-410C-912B-D378F568B74B}" sibTransId="{9B0C83B6-FA3C-4C9F-9134-154C797CAC4A}"/>
    <dgm:cxn modelId="{5C14AC9F-5C3C-45D7-B5D9-05D5F4B6A21C}" srcId="{4680CD90-F9F0-465B-8523-AF90FF3999B3}" destId="{9578976B-04B3-46D8-842C-F720CCBB03C9}" srcOrd="3" destOrd="0" parTransId="{640B85BA-02C9-499C-94D2-5559E77A9AE8}" sibTransId="{6EA4A100-8F71-4170-846B-5F21D856173C}"/>
    <dgm:cxn modelId="{4FB487F4-0D8F-429F-AE12-57B9F6496418}" type="presOf" srcId="{68D51DE3-5DC0-4D61-89F0-A500D5284790}" destId="{B5DBB471-7C67-48D7-BF66-73EEA3B7413F}" srcOrd="0" destOrd="0" presId="urn:microsoft.com/office/officeart/2005/8/layout/target1"/>
    <dgm:cxn modelId="{C5BE36D4-4617-4A32-B41B-BFCDF2EEEDB6}" type="presOf" srcId="{4680CD90-F9F0-465B-8523-AF90FF3999B3}" destId="{71FEEA21-D0E7-4ACB-A1C9-98BA608DA8C7}" srcOrd="0" destOrd="0" presId="urn:microsoft.com/office/officeart/2005/8/layout/target1"/>
    <dgm:cxn modelId="{32A69997-9690-4344-A71D-6801E6D58C8D}" type="presOf" srcId="{9578976B-04B3-46D8-842C-F720CCBB03C9}" destId="{17C34175-FA06-444D-8908-362ADEAEAF35}" srcOrd="0" destOrd="0" presId="urn:microsoft.com/office/officeart/2005/8/layout/target1"/>
    <dgm:cxn modelId="{3608EDD3-3CA2-4BCA-A818-D1C692785423}" srcId="{4680CD90-F9F0-465B-8523-AF90FF3999B3}" destId="{7C518D7C-9FF1-488A-AB72-546E058975C2}" srcOrd="0" destOrd="0" parTransId="{EB76C501-BEAB-4EAA-A1D2-AE6A787349AB}" sibTransId="{7563EA76-4CA0-4C16-A99E-0D4E0B877F77}"/>
    <dgm:cxn modelId="{B940B33D-B9A9-4391-AC91-079990AF5FC9}" type="presOf" srcId="{7C518D7C-9FF1-488A-AB72-546E058975C2}" destId="{0DD5EA57-EF35-401B-9936-E8D5FCC63AAD}" srcOrd="0" destOrd="0" presId="urn:microsoft.com/office/officeart/2005/8/layout/target1"/>
    <dgm:cxn modelId="{54CDAC29-89AD-47E4-A7B0-133620A5239D}" type="presParOf" srcId="{71FEEA21-D0E7-4ACB-A1C9-98BA608DA8C7}" destId="{A31CAF5C-0E8F-49A5-867A-291BD33B988E}" srcOrd="0" destOrd="0" presId="urn:microsoft.com/office/officeart/2005/8/layout/target1"/>
    <dgm:cxn modelId="{4BECC8D5-8460-40C0-B7AE-4EF690AA85D3}" type="presParOf" srcId="{71FEEA21-D0E7-4ACB-A1C9-98BA608DA8C7}" destId="{0DD5EA57-EF35-401B-9936-E8D5FCC63AAD}" srcOrd="1" destOrd="0" presId="urn:microsoft.com/office/officeart/2005/8/layout/target1"/>
    <dgm:cxn modelId="{09B68CA2-58AB-48C7-BD52-A01DBD3A8327}" type="presParOf" srcId="{71FEEA21-D0E7-4ACB-A1C9-98BA608DA8C7}" destId="{C2AF2FB0-37C2-47E0-A660-E66276F6D537}" srcOrd="2" destOrd="0" presId="urn:microsoft.com/office/officeart/2005/8/layout/target1"/>
    <dgm:cxn modelId="{7281504F-121F-4BC0-9712-26BA5F206F5E}" type="presParOf" srcId="{71FEEA21-D0E7-4ACB-A1C9-98BA608DA8C7}" destId="{1850CB93-D361-4BCE-8A0B-32B965CB57BC}" srcOrd="3" destOrd="0" presId="urn:microsoft.com/office/officeart/2005/8/layout/target1"/>
    <dgm:cxn modelId="{6BD942D3-6727-42FF-AC28-C6EBC6476283}" type="presParOf" srcId="{71FEEA21-D0E7-4ACB-A1C9-98BA608DA8C7}" destId="{F4ACA7B7-4D97-4DC3-B47D-1F297E508370}" srcOrd="4" destOrd="0" presId="urn:microsoft.com/office/officeart/2005/8/layout/target1"/>
    <dgm:cxn modelId="{1144A58C-19FB-4438-847D-1B454F3CE12F}" type="presParOf" srcId="{71FEEA21-D0E7-4ACB-A1C9-98BA608DA8C7}" destId="{B5DBB471-7C67-48D7-BF66-73EEA3B7413F}" srcOrd="5" destOrd="0" presId="urn:microsoft.com/office/officeart/2005/8/layout/target1"/>
    <dgm:cxn modelId="{C894C68A-DEEB-4DA4-86E7-F8489D97CCCD}" type="presParOf" srcId="{71FEEA21-D0E7-4ACB-A1C9-98BA608DA8C7}" destId="{52CB1587-AFE3-4F43-BC6E-A732D6A34970}" srcOrd="6" destOrd="0" presId="urn:microsoft.com/office/officeart/2005/8/layout/target1"/>
    <dgm:cxn modelId="{0BFE084F-4512-4A89-87DE-8646765FE8FC}" type="presParOf" srcId="{71FEEA21-D0E7-4ACB-A1C9-98BA608DA8C7}" destId="{D4DB4948-688F-460B-BA42-8A4A1D7684CB}" srcOrd="7" destOrd="0" presId="urn:microsoft.com/office/officeart/2005/8/layout/target1"/>
    <dgm:cxn modelId="{76BE68EB-C38F-4922-BFD2-B8C9C204B029}" type="presParOf" srcId="{71FEEA21-D0E7-4ACB-A1C9-98BA608DA8C7}" destId="{8729091A-ADFD-4258-B121-001B3C448414}" srcOrd="8" destOrd="0" presId="urn:microsoft.com/office/officeart/2005/8/layout/target1"/>
    <dgm:cxn modelId="{2C5E47E8-9364-4CBD-887A-8EF27B1D7BF4}" type="presParOf" srcId="{71FEEA21-D0E7-4ACB-A1C9-98BA608DA8C7}" destId="{5EDE9474-D0CB-4058-A0E7-23EED76317B1}" srcOrd="9" destOrd="0" presId="urn:microsoft.com/office/officeart/2005/8/layout/target1"/>
    <dgm:cxn modelId="{89486D09-1726-425C-91FC-477805705C35}" type="presParOf" srcId="{71FEEA21-D0E7-4ACB-A1C9-98BA608DA8C7}" destId="{336C6E9C-49B5-478F-BB2E-393C8D0E8D67}" srcOrd="10" destOrd="0" presId="urn:microsoft.com/office/officeart/2005/8/layout/target1"/>
    <dgm:cxn modelId="{B4C6D923-5AF5-4747-B05C-A9F66DA77D0A}" type="presParOf" srcId="{71FEEA21-D0E7-4ACB-A1C9-98BA608DA8C7}" destId="{AC87BA40-41DB-41B3-9F39-E47B83EFA85F}" srcOrd="11" destOrd="0" presId="urn:microsoft.com/office/officeart/2005/8/layout/target1"/>
    <dgm:cxn modelId="{624FEF69-116A-46B3-BF21-09C9A43D0AC9}" type="presParOf" srcId="{71FEEA21-D0E7-4ACB-A1C9-98BA608DA8C7}" destId="{29261D8B-D4E0-47E7-BE08-6B5990065D80}" srcOrd="12" destOrd="0" presId="urn:microsoft.com/office/officeart/2005/8/layout/target1"/>
    <dgm:cxn modelId="{5DA02D3D-3412-4DC8-B5DF-83318FAAA421}" type="presParOf" srcId="{71FEEA21-D0E7-4ACB-A1C9-98BA608DA8C7}" destId="{17C34175-FA06-444D-8908-362ADEAEAF35}" srcOrd="13" destOrd="0" presId="urn:microsoft.com/office/officeart/2005/8/layout/target1"/>
    <dgm:cxn modelId="{F4BD57A0-AC33-4473-ABE2-3B48B8B969C1}" type="presParOf" srcId="{71FEEA21-D0E7-4ACB-A1C9-98BA608DA8C7}" destId="{B0F18239-7D94-45F3-8872-62191999EC41}" srcOrd="14" destOrd="0" presId="urn:microsoft.com/office/officeart/2005/8/layout/target1"/>
    <dgm:cxn modelId="{E03C3225-5B0D-49CB-9C94-1FD4A8CF1133}" type="presParOf" srcId="{71FEEA21-D0E7-4ACB-A1C9-98BA608DA8C7}" destId="{C51B2659-CE39-4B77-A051-218F96132091}"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9B5CA7-06EF-4CE6-BB1F-798D83C42DC4}" type="doc">
      <dgm:prSet loTypeId="urn:microsoft.com/office/officeart/2005/8/layout/gear1" loCatId="relationship" qsTypeId="urn:microsoft.com/office/officeart/2005/8/quickstyle/simple1" qsCatId="simple" csTypeId="urn:microsoft.com/office/officeart/2005/8/colors/accent1_2" csCatId="accent1" phldr="1"/>
      <dgm:spPr/>
    </dgm:pt>
    <dgm:pt modelId="{5EC2D5DB-2392-4CB0-A8CB-C240F7E3B9C5}">
      <dgm:prSet phldrT="[Text]" custT="1"/>
      <dgm:spPr>
        <a:noFill/>
        <a:ln>
          <a:solidFill>
            <a:srgbClr val="990000"/>
          </a:solidFill>
        </a:ln>
      </dgm:spPr>
      <dgm:t>
        <a:bodyPr/>
        <a:lstStyle/>
        <a:p>
          <a:pPr>
            <a:spcAft>
              <a:spcPts val="600"/>
            </a:spcAft>
          </a:pPr>
          <a:r>
            <a:rPr lang="en-US" sz="2400" b="1" dirty="0" smtClean="0">
              <a:solidFill>
                <a:srgbClr val="990000"/>
              </a:solidFill>
            </a:rPr>
            <a:t>General </a:t>
          </a:r>
        </a:p>
        <a:p>
          <a:pPr>
            <a:spcAft>
              <a:spcPts val="600"/>
            </a:spcAft>
          </a:pPr>
          <a:r>
            <a:rPr lang="en-US" sz="2400" b="1" dirty="0" smtClean="0">
              <a:solidFill>
                <a:srgbClr val="990000"/>
              </a:solidFill>
            </a:rPr>
            <a:t>Community Capacity Development </a:t>
          </a:r>
        </a:p>
      </dgm:t>
    </dgm:pt>
    <dgm:pt modelId="{C370D9C4-2E95-43CC-8313-89A419F46311}" type="parTrans" cxnId="{A0CB9BB2-5B3E-44FF-BD67-38DC21F35B0D}">
      <dgm:prSet/>
      <dgm:spPr/>
      <dgm:t>
        <a:bodyPr/>
        <a:lstStyle/>
        <a:p>
          <a:endParaRPr lang="en-US"/>
        </a:p>
      </dgm:t>
    </dgm:pt>
    <dgm:pt modelId="{8C16422D-9CA4-42DD-AF16-725706CB69EE}" type="sibTrans" cxnId="{A0CB9BB2-5B3E-44FF-BD67-38DC21F35B0D}">
      <dgm:prSet/>
      <dgm:spPr/>
      <dgm:t>
        <a:bodyPr/>
        <a:lstStyle/>
        <a:p>
          <a:endParaRPr lang="en-US"/>
        </a:p>
      </dgm:t>
    </dgm:pt>
    <dgm:pt modelId="{E726AE75-D159-4EC4-B59A-09B3C5D8D2B9}">
      <dgm:prSet phldrT="[Text]" custT="1"/>
      <dgm:spPr>
        <a:noFill/>
        <a:ln>
          <a:solidFill>
            <a:srgbClr val="01405F"/>
          </a:solidFill>
        </a:ln>
      </dgm:spPr>
      <dgm:t>
        <a:bodyPr/>
        <a:lstStyle/>
        <a:p>
          <a:r>
            <a:rPr lang="en-US" sz="2400" b="1" dirty="0" smtClean="0">
              <a:solidFill>
                <a:srgbClr val="663300"/>
              </a:solidFill>
            </a:rPr>
            <a:t>Public Education </a:t>
          </a:r>
          <a:r>
            <a:rPr lang="en-US" sz="1500" b="1" dirty="0" smtClean="0">
              <a:solidFill>
                <a:srgbClr val="663300"/>
              </a:solidFill>
            </a:rPr>
            <a:t>&amp; Health Education Campaigns</a:t>
          </a:r>
          <a:endParaRPr lang="en-US" sz="1500" b="1" dirty="0">
            <a:solidFill>
              <a:srgbClr val="663300"/>
            </a:solidFill>
          </a:endParaRPr>
        </a:p>
      </dgm:t>
    </dgm:pt>
    <dgm:pt modelId="{E0116A0B-10C2-4867-8392-11AA467C8B44}" type="parTrans" cxnId="{7341B332-DBCC-4AAD-BEE7-7B18DE630614}">
      <dgm:prSet/>
      <dgm:spPr/>
      <dgm:t>
        <a:bodyPr/>
        <a:lstStyle/>
        <a:p>
          <a:endParaRPr lang="en-US"/>
        </a:p>
      </dgm:t>
    </dgm:pt>
    <dgm:pt modelId="{71E6CA19-BCCA-4BCA-BB6C-AD198849DAF5}" type="sibTrans" cxnId="{7341B332-DBCC-4AAD-BEE7-7B18DE630614}">
      <dgm:prSet/>
      <dgm:spPr/>
      <dgm:t>
        <a:bodyPr/>
        <a:lstStyle/>
        <a:p>
          <a:endParaRPr lang="en-US"/>
        </a:p>
      </dgm:t>
    </dgm:pt>
    <dgm:pt modelId="{CED4DA54-1E8C-4CA4-9D17-FF610F191FFE}">
      <dgm:prSet phldrT="[Text]" custT="1"/>
      <dgm:spPr>
        <a:noFill/>
        <a:ln>
          <a:solidFill>
            <a:srgbClr val="C37001"/>
          </a:solidFill>
        </a:ln>
      </dgm:spPr>
      <dgm:t>
        <a:bodyPr/>
        <a:lstStyle/>
        <a:p>
          <a:r>
            <a:rPr lang="en-US" sz="2400" b="1" dirty="0" smtClean="0">
              <a:solidFill>
                <a:schemeClr val="tx1"/>
              </a:solidFill>
            </a:rPr>
            <a:t>Direct Services    </a:t>
          </a:r>
          <a:r>
            <a:rPr lang="en-US" sz="1500" dirty="0" smtClean="0">
              <a:solidFill>
                <a:schemeClr val="tx1"/>
              </a:solidFill>
            </a:rPr>
            <a:t>to People with Risk</a:t>
          </a:r>
          <a:endParaRPr lang="en-US" sz="1500" dirty="0">
            <a:solidFill>
              <a:schemeClr val="tx1"/>
            </a:solidFill>
          </a:endParaRPr>
        </a:p>
      </dgm:t>
    </dgm:pt>
    <dgm:pt modelId="{D223D646-D4D0-449F-99AF-1428EEB72DC9}" type="parTrans" cxnId="{ED838136-36EE-4244-A169-2B2D6B0E84AA}">
      <dgm:prSet/>
      <dgm:spPr/>
      <dgm:t>
        <a:bodyPr/>
        <a:lstStyle/>
        <a:p>
          <a:endParaRPr lang="en-US"/>
        </a:p>
      </dgm:t>
    </dgm:pt>
    <dgm:pt modelId="{34EFF057-D281-4B2F-A4CF-44F89A43F93F}" type="sibTrans" cxnId="{ED838136-36EE-4244-A169-2B2D6B0E84AA}">
      <dgm:prSet/>
      <dgm:spPr/>
      <dgm:t>
        <a:bodyPr/>
        <a:lstStyle/>
        <a:p>
          <a:endParaRPr lang="en-US"/>
        </a:p>
      </dgm:t>
    </dgm:pt>
    <dgm:pt modelId="{3371CA02-CE3B-4C98-A793-7AA07B4B8CD7}" type="pres">
      <dgm:prSet presAssocID="{259B5CA7-06EF-4CE6-BB1F-798D83C42DC4}" presName="composite" presStyleCnt="0">
        <dgm:presLayoutVars>
          <dgm:chMax val="3"/>
          <dgm:animLvl val="lvl"/>
          <dgm:resizeHandles val="exact"/>
        </dgm:presLayoutVars>
      </dgm:prSet>
      <dgm:spPr/>
    </dgm:pt>
    <dgm:pt modelId="{199B58F9-7F86-4DAB-B20B-9ECB65F30499}" type="pres">
      <dgm:prSet presAssocID="{5EC2D5DB-2392-4CB0-A8CB-C240F7E3B9C5}" presName="gear1" presStyleLbl="node1" presStyleIdx="0" presStyleCnt="3" custAng="21376303" custLinFactNeighborX="3030" custLinFactNeighborY="4848">
        <dgm:presLayoutVars>
          <dgm:chMax val="1"/>
          <dgm:bulletEnabled val="1"/>
        </dgm:presLayoutVars>
      </dgm:prSet>
      <dgm:spPr/>
      <dgm:t>
        <a:bodyPr/>
        <a:lstStyle/>
        <a:p>
          <a:endParaRPr lang="en-US"/>
        </a:p>
      </dgm:t>
    </dgm:pt>
    <dgm:pt modelId="{CA9C62FA-C63D-47BB-920C-95F2F3D28396}" type="pres">
      <dgm:prSet presAssocID="{5EC2D5DB-2392-4CB0-A8CB-C240F7E3B9C5}" presName="gear1srcNode" presStyleLbl="node1" presStyleIdx="0" presStyleCnt="3"/>
      <dgm:spPr/>
      <dgm:t>
        <a:bodyPr/>
        <a:lstStyle/>
        <a:p>
          <a:endParaRPr lang="en-US"/>
        </a:p>
      </dgm:t>
    </dgm:pt>
    <dgm:pt modelId="{9DF0CCC5-5AA1-4E40-A33D-55B6BA66C484}" type="pres">
      <dgm:prSet presAssocID="{5EC2D5DB-2392-4CB0-A8CB-C240F7E3B9C5}" presName="gear1dstNode" presStyleLbl="node1" presStyleIdx="0" presStyleCnt="3"/>
      <dgm:spPr/>
      <dgm:t>
        <a:bodyPr/>
        <a:lstStyle/>
        <a:p>
          <a:endParaRPr lang="en-US"/>
        </a:p>
      </dgm:t>
    </dgm:pt>
    <dgm:pt modelId="{F605CE80-89EB-4916-A3BE-8D23F628622C}" type="pres">
      <dgm:prSet presAssocID="{E726AE75-D159-4EC4-B59A-09B3C5D8D2B9}" presName="gear2" presStyleLbl="node1" presStyleIdx="1" presStyleCnt="3" custScaleX="125000" custScaleY="126667">
        <dgm:presLayoutVars>
          <dgm:chMax val="1"/>
          <dgm:bulletEnabled val="1"/>
        </dgm:presLayoutVars>
      </dgm:prSet>
      <dgm:spPr/>
      <dgm:t>
        <a:bodyPr/>
        <a:lstStyle/>
        <a:p>
          <a:endParaRPr lang="en-US"/>
        </a:p>
      </dgm:t>
    </dgm:pt>
    <dgm:pt modelId="{59B2A3DE-4F8C-4828-A610-53B8D7B1EC7E}" type="pres">
      <dgm:prSet presAssocID="{E726AE75-D159-4EC4-B59A-09B3C5D8D2B9}" presName="gear2srcNode" presStyleLbl="node1" presStyleIdx="1" presStyleCnt="3"/>
      <dgm:spPr/>
      <dgm:t>
        <a:bodyPr/>
        <a:lstStyle/>
        <a:p>
          <a:endParaRPr lang="en-US"/>
        </a:p>
      </dgm:t>
    </dgm:pt>
    <dgm:pt modelId="{D1D7B9EB-C93D-41DC-BF95-9F3334FAC33F}" type="pres">
      <dgm:prSet presAssocID="{E726AE75-D159-4EC4-B59A-09B3C5D8D2B9}" presName="gear2dstNode" presStyleLbl="node1" presStyleIdx="1" presStyleCnt="3"/>
      <dgm:spPr/>
      <dgm:t>
        <a:bodyPr/>
        <a:lstStyle/>
        <a:p>
          <a:endParaRPr lang="en-US"/>
        </a:p>
      </dgm:t>
    </dgm:pt>
    <dgm:pt modelId="{1B4BF627-BD15-4FD4-933B-91B99E399439}" type="pres">
      <dgm:prSet presAssocID="{CED4DA54-1E8C-4CA4-9D17-FF610F191FFE}" presName="gear3" presStyleLbl="node1" presStyleIdx="2" presStyleCnt="3" custLinFactNeighborX="2778" custLinFactNeighborY="-2778"/>
      <dgm:spPr/>
      <dgm:t>
        <a:bodyPr/>
        <a:lstStyle/>
        <a:p>
          <a:endParaRPr lang="en-US"/>
        </a:p>
      </dgm:t>
    </dgm:pt>
    <dgm:pt modelId="{90F4BFC0-5CB7-424B-A561-D3549BFD3894}" type="pres">
      <dgm:prSet presAssocID="{CED4DA54-1E8C-4CA4-9D17-FF610F191FFE}" presName="gear3tx" presStyleLbl="node1" presStyleIdx="2" presStyleCnt="3">
        <dgm:presLayoutVars>
          <dgm:chMax val="1"/>
          <dgm:bulletEnabled val="1"/>
        </dgm:presLayoutVars>
      </dgm:prSet>
      <dgm:spPr/>
      <dgm:t>
        <a:bodyPr/>
        <a:lstStyle/>
        <a:p>
          <a:endParaRPr lang="en-US"/>
        </a:p>
      </dgm:t>
    </dgm:pt>
    <dgm:pt modelId="{43CCD0DA-D2CB-4C31-9EB9-F8C7F3701C3F}" type="pres">
      <dgm:prSet presAssocID="{CED4DA54-1E8C-4CA4-9D17-FF610F191FFE}" presName="gear3srcNode" presStyleLbl="node1" presStyleIdx="2" presStyleCnt="3"/>
      <dgm:spPr/>
      <dgm:t>
        <a:bodyPr/>
        <a:lstStyle/>
        <a:p>
          <a:endParaRPr lang="en-US"/>
        </a:p>
      </dgm:t>
    </dgm:pt>
    <dgm:pt modelId="{1BF8BBB3-CC73-498F-8003-EC9F7FAB6264}" type="pres">
      <dgm:prSet presAssocID="{CED4DA54-1E8C-4CA4-9D17-FF610F191FFE}" presName="gear3dstNode" presStyleLbl="node1" presStyleIdx="2" presStyleCnt="3"/>
      <dgm:spPr/>
      <dgm:t>
        <a:bodyPr/>
        <a:lstStyle/>
        <a:p>
          <a:endParaRPr lang="en-US"/>
        </a:p>
      </dgm:t>
    </dgm:pt>
    <dgm:pt modelId="{3FE04664-7102-410A-9172-D6E1F758460B}" type="pres">
      <dgm:prSet presAssocID="{8C16422D-9CA4-42DD-AF16-725706CB69EE}" presName="connector1" presStyleLbl="sibTrans2D1" presStyleIdx="0" presStyleCnt="3"/>
      <dgm:spPr/>
      <dgm:t>
        <a:bodyPr/>
        <a:lstStyle/>
        <a:p>
          <a:endParaRPr lang="en-US"/>
        </a:p>
      </dgm:t>
    </dgm:pt>
    <dgm:pt modelId="{23F2D1AD-9FA7-4062-A92C-543FA3697A7A}" type="pres">
      <dgm:prSet presAssocID="{71E6CA19-BCCA-4BCA-BB6C-AD198849DAF5}" presName="connector2" presStyleLbl="sibTrans2D1" presStyleIdx="1" presStyleCnt="3"/>
      <dgm:spPr/>
      <dgm:t>
        <a:bodyPr/>
        <a:lstStyle/>
        <a:p>
          <a:endParaRPr lang="en-US"/>
        </a:p>
      </dgm:t>
    </dgm:pt>
    <dgm:pt modelId="{349FCB6C-16EE-4875-B6C7-8FE5CB43119A}" type="pres">
      <dgm:prSet presAssocID="{34EFF057-D281-4B2F-A4CF-44F89A43F93F}" presName="connector3" presStyleLbl="sibTrans2D1" presStyleIdx="2" presStyleCnt="3"/>
      <dgm:spPr/>
      <dgm:t>
        <a:bodyPr/>
        <a:lstStyle/>
        <a:p>
          <a:endParaRPr lang="en-US"/>
        </a:p>
      </dgm:t>
    </dgm:pt>
  </dgm:ptLst>
  <dgm:cxnLst>
    <dgm:cxn modelId="{A0CB9BB2-5B3E-44FF-BD67-38DC21F35B0D}" srcId="{259B5CA7-06EF-4CE6-BB1F-798D83C42DC4}" destId="{5EC2D5DB-2392-4CB0-A8CB-C240F7E3B9C5}" srcOrd="0" destOrd="0" parTransId="{C370D9C4-2E95-43CC-8313-89A419F46311}" sibTransId="{8C16422D-9CA4-42DD-AF16-725706CB69EE}"/>
    <dgm:cxn modelId="{4A3E9936-BF9D-48B8-8247-8FD7CE1928F8}" type="presOf" srcId="{CED4DA54-1E8C-4CA4-9D17-FF610F191FFE}" destId="{1B4BF627-BD15-4FD4-933B-91B99E399439}" srcOrd="0" destOrd="0" presId="urn:microsoft.com/office/officeart/2005/8/layout/gear1"/>
    <dgm:cxn modelId="{1DE46F1D-FA92-4FDA-9282-3FEAE0E9316E}" type="presOf" srcId="{34EFF057-D281-4B2F-A4CF-44F89A43F93F}" destId="{349FCB6C-16EE-4875-B6C7-8FE5CB43119A}" srcOrd="0" destOrd="0" presId="urn:microsoft.com/office/officeart/2005/8/layout/gear1"/>
    <dgm:cxn modelId="{ED838136-36EE-4244-A169-2B2D6B0E84AA}" srcId="{259B5CA7-06EF-4CE6-BB1F-798D83C42DC4}" destId="{CED4DA54-1E8C-4CA4-9D17-FF610F191FFE}" srcOrd="2" destOrd="0" parTransId="{D223D646-D4D0-449F-99AF-1428EEB72DC9}" sibTransId="{34EFF057-D281-4B2F-A4CF-44F89A43F93F}"/>
    <dgm:cxn modelId="{43DC7E5F-6126-4602-848D-B1649DD9969E}" type="presOf" srcId="{CED4DA54-1E8C-4CA4-9D17-FF610F191FFE}" destId="{43CCD0DA-D2CB-4C31-9EB9-F8C7F3701C3F}" srcOrd="2" destOrd="0" presId="urn:microsoft.com/office/officeart/2005/8/layout/gear1"/>
    <dgm:cxn modelId="{D4D58231-5BDE-4160-9AE4-E3749E8D8306}" type="presOf" srcId="{CED4DA54-1E8C-4CA4-9D17-FF610F191FFE}" destId="{90F4BFC0-5CB7-424B-A561-D3549BFD3894}" srcOrd="1" destOrd="0" presId="urn:microsoft.com/office/officeart/2005/8/layout/gear1"/>
    <dgm:cxn modelId="{7341B332-DBCC-4AAD-BEE7-7B18DE630614}" srcId="{259B5CA7-06EF-4CE6-BB1F-798D83C42DC4}" destId="{E726AE75-D159-4EC4-B59A-09B3C5D8D2B9}" srcOrd="1" destOrd="0" parTransId="{E0116A0B-10C2-4867-8392-11AA467C8B44}" sibTransId="{71E6CA19-BCCA-4BCA-BB6C-AD198849DAF5}"/>
    <dgm:cxn modelId="{A190185E-B039-48AB-9F10-2C9AC3E3B92C}" type="presOf" srcId="{8C16422D-9CA4-42DD-AF16-725706CB69EE}" destId="{3FE04664-7102-410A-9172-D6E1F758460B}" srcOrd="0" destOrd="0" presId="urn:microsoft.com/office/officeart/2005/8/layout/gear1"/>
    <dgm:cxn modelId="{0EFD6083-65D6-45B5-8546-3DED610DE57A}" type="presOf" srcId="{E726AE75-D159-4EC4-B59A-09B3C5D8D2B9}" destId="{59B2A3DE-4F8C-4828-A610-53B8D7B1EC7E}" srcOrd="1" destOrd="0" presId="urn:microsoft.com/office/officeart/2005/8/layout/gear1"/>
    <dgm:cxn modelId="{FC71C1A6-0377-494E-83A8-560EF0FAA75A}" type="presOf" srcId="{CED4DA54-1E8C-4CA4-9D17-FF610F191FFE}" destId="{1BF8BBB3-CC73-498F-8003-EC9F7FAB6264}" srcOrd="3" destOrd="0" presId="urn:microsoft.com/office/officeart/2005/8/layout/gear1"/>
    <dgm:cxn modelId="{4F804369-21D8-4904-A21C-67CE144BA916}" type="presOf" srcId="{5EC2D5DB-2392-4CB0-A8CB-C240F7E3B9C5}" destId="{CA9C62FA-C63D-47BB-920C-95F2F3D28396}" srcOrd="1" destOrd="0" presId="urn:microsoft.com/office/officeart/2005/8/layout/gear1"/>
    <dgm:cxn modelId="{AA958FB4-79E6-42E9-80A0-A44679032B08}" type="presOf" srcId="{E726AE75-D159-4EC4-B59A-09B3C5D8D2B9}" destId="{D1D7B9EB-C93D-41DC-BF95-9F3334FAC33F}" srcOrd="2" destOrd="0" presId="urn:microsoft.com/office/officeart/2005/8/layout/gear1"/>
    <dgm:cxn modelId="{7FDAD0A4-0B77-4E1A-8D7C-4A63990BE896}" type="presOf" srcId="{E726AE75-D159-4EC4-B59A-09B3C5D8D2B9}" destId="{F605CE80-89EB-4916-A3BE-8D23F628622C}" srcOrd="0" destOrd="0" presId="urn:microsoft.com/office/officeart/2005/8/layout/gear1"/>
    <dgm:cxn modelId="{2C1554AA-4208-493C-8FA8-9099BD4E3F48}" type="presOf" srcId="{5EC2D5DB-2392-4CB0-A8CB-C240F7E3B9C5}" destId="{199B58F9-7F86-4DAB-B20B-9ECB65F30499}" srcOrd="0" destOrd="0" presId="urn:microsoft.com/office/officeart/2005/8/layout/gear1"/>
    <dgm:cxn modelId="{6EC3D0D0-6A01-478A-B24E-9B4965030232}" type="presOf" srcId="{259B5CA7-06EF-4CE6-BB1F-798D83C42DC4}" destId="{3371CA02-CE3B-4C98-A793-7AA07B4B8CD7}" srcOrd="0" destOrd="0" presId="urn:microsoft.com/office/officeart/2005/8/layout/gear1"/>
    <dgm:cxn modelId="{24707570-DAAA-4A1F-B875-A140C7C362E8}" type="presOf" srcId="{71E6CA19-BCCA-4BCA-BB6C-AD198849DAF5}" destId="{23F2D1AD-9FA7-4062-A92C-543FA3697A7A}" srcOrd="0" destOrd="0" presId="urn:microsoft.com/office/officeart/2005/8/layout/gear1"/>
    <dgm:cxn modelId="{145ED856-102A-43D6-B24E-5823AC49DBD7}" type="presOf" srcId="{5EC2D5DB-2392-4CB0-A8CB-C240F7E3B9C5}" destId="{9DF0CCC5-5AA1-4E40-A33D-55B6BA66C484}" srcOrd="2" destOrd="0" presId="urn:microsoft.com/office/officeart/2005/8/layout/gear1"/>
    <dgm:cxn modelId="{8FC477D2-697C-40C5-B16B-4936C450EE8D}" type="presParOf" srcId="{3371CA02-CE3B-4C98-A793-7AA07B4B8CD7}" destId="{199B58F9-7F86-4DAB-B20B-9ECB65F30499}" srcOrd="0" destOrd="0" presId="urn:microsoft.com/office/officeart/2005/8/layout/gear1"/>
    <dgm:cxn modelId="{8D08966E-9477-483F-9763-277BD4EF9E90}" type="presParOf" srcId="{3371CA02-CE3B-4C98-A793-7AA07B4B8CD7}" destId="{CA9C62FA-C63D-47BB-920C-95F2F3D28396}" srcOrd="1" destOrd="0" presId="urn:microsoft.com/office/officeart/2005/8/layout/gear1"/>
    <dgm:cxn modelId="{94B5BC0C-AC78-4B51-B9F2-E7328AC00A99}" type="presParOf" srcId="{3371CA02-CE3B-4C98-A793-7AA07B4B8CD7}" destId="{9DF0CCC5-5AA1-4E40-A33D-55B6BA66C484}" srcOrd="2" destOrd="0" presId="urn:microsoft.com/office/officeart/2005/8/layout/gear1"/>
    <dgm:cxn modelId="{E2D3D07D-6DE4-4663-BFAF-DF63AAA67D70}" type="presParOf" srcId="{3371CA02-CE3B-4C98-A793-7AA07B4B8CD7}" destId="{F605CE80-89EB-4916-A3BE-8D23F628622C}" srcOrd="3" destOrd="0" presId="urn:microsoft.com/office/officeart/2005/8/layout/gear1"/>
    <dgm:cxn modelId="{956530CB-1331-4B9C-8CC8-5EFBBCC4C559}" type="presParOf" srcId="{3371CA02-CE3B-4C98-A793-7AA07B4B8CD7}" destId="{59B2A3DE-4F8C-4828-A610-53B8D7B1EC7E}" srcOrd="4" destOrd="0" presId="urn:microsoft.com/office/officeart/2005/8/layout/gear1"/>
    <dgm:cxn modelId="{CE6BE154-0C00-46B6-B746-402082260554}" type="presParOf" srcId="{3371CA02-CE3B-4C98-A793-7AA07B4B8CD7}" destId="{D1D7B9EB-C93D-41DC-BF95-9F3334FAC33F}" srcOrd="5" destOrd="0" presId="urn:microsoft.com/office/officeart/2005/8/layout/gear1"/>
    <dgm:cxn modelId="{3E86E2BC-9BA7-4F92-9E5D-7C7C27AD7E0D}" type="presParOf" srcId="{3371CA02-CE3B-4C98-A793-7AA07B4B8CD7}" destId="{1B4BF627-BD15-4FD4-933B-91B99E399439}" srcOrd="6" destOrd="0" presId="urn:microsoft.com/office/officeart/2005/8/layout/gear1"/>
    <dgm:cxn modelId="{087C5D9D-32BB-4FB2-8CD9-3F97FBCBB73E}" type="presParOf" srcId="{3371CA02-CE3B-4C98-A793-7AA07B4B8CD7}" destId="{90F4BFC0-5CB7-424B-A561-D3549BFD3894}" srcOrd="7" destOrd="0" presId="urn:microsoft.com/office/officeart/2005/8/layout/gear1"/>
    <dgm:cxn modelId="{C712D1E9-E5B6-45AE-B946-1E0C63B7560B}" type="presParOf" srcId="{3371CA02-CE3B-4C98-A793-7AA07B4B8CD7}" destId="{43CCD0DA-D2CB-4C31-9EB9-F8C7F3701C3F}" srcOrd="8" destOrd="0" presId="urn:microsoft.com/office/officeart/2005/8/layout/gear1"/>
    <dgm:cxn modelId="{8153C4C5-A827-4DB3-AB10-21C1BF255715}" type="presParOf" srcId="{3371CA02-CE3B-4C98-A793-7AA07B4B8CD7}" destId="{1BF8BBB3-CC73-498F-8003-EC9F7FAB6264}" srcOrd="9" destOrd="0" presId="urn:microsoft.com/office/officeart/2005/8/layout/gear1"/>
    <dgm:cxn modelId="{96B090E9-2A91-4115-99F1-B8E8173B1DC0}" type="presParOf" srcId="{3371CA02-CE3B-4C98-A793-7AA07B4B8CD7}" destId="{3FE04664-7102-410A-9172-D6E1F758460B}" srcOrd="10" destOrd="0" presId="urn:microsoft.com/office/officeart/2005/8/layout/gear1"/>
    <dgm:cxn modelId="{ABDFE384-F8FF-4F67-91B7-985954941EF5}" type="presParOf" srcId="{3371CA02-CE3B-4C98-A793-7AA07B4B8CD7}" destId="{23F2D1AD-9FA7-4062-A92C-543FA3697A7A}" srcOrd="11" destOrd="0" presId="urn:microsoft.com/office/officeart/2005/8/layout/gear1"/>
    <dgm:cxn modelId="{1318E2A6-A689-4C12-B6F6-767CED206BD2}" type="presParOf" srcId="{3371CA02-CE3B-4C98-A793-7AA07B4B8CD7}" destId="{349FCB6C-16EE-4875-B6C7-8FE5CB43119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61D8B-D4E0-47E7-BE08-6B5990065D80}">
      <dsp:nvSpPr>
        <dsp:cNvPr id="0" name=""/>
        <dsp:cNvSpPr/>
      </dsp:nvSpPr>
      <dsp:spPr>
        <a:xfrm>
          <a:off x="747035" y="1199164"/>
          <a:ext cx="3597494" cy="3597494"/>
        </a:xfrm>
        <a:prstGeom prst="ellipse">
          <a:avLst/>
        </a:prstGeom>
        <a:solidFill>
          <a:schemeClr val="accent2">
            <a:hueOff val="-8543487"/>
            <a:satOff val="24962"/>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29091A-ADFD-4258-B121-001B3C448414}">
      <dsp:nvSpPr>
        <dsp:cNvPr id="0" name=""/>
        <dsp:cNvSpPr/>
      </dsp:nvSpPr>
      <dsp:spPr>
        <a:xfrm>
          <a:off x="1261177" y="1713306"/>
          <a:ext cx="2569210" cy="2569210"/>
        </a:xfrm>
        <a:prstGeom prst="ellipse">
          <a:avLst/>
        </a:prstGeom>
        <a:solidFill>
          <a:srgbClr val="A794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CA7B7-4D97-4DC3-B47D-1F297E508370}">
      <dsp:nvSpPr>
        <dsp:cNvPr id="0" name=""/>
        <dsp:cNvSpPr/>
      </dsp:nvSpPr>
      <dsp:spPr>
        <a:xfrm>
          <a:off x="1775019" y="2227148"/>
          <a:ext cx="1541526" cy="1541526"/>
        </a:xfrm>
        <a:prstGeom prst="ellipse">
          <a:avLst/>
        </a:prstGeom>
        <a:solidFill>
          <a:srgbClr val="D072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1CAF5C-0E8F-49A5-867A-291BD33B988E}">
      <dsp:nvSpPr>
        <dsp:cNvPr id="0" name=""/>
        <dsp:cNvSpPr/>
      </dsp:nvSpPr>
      <dsp:spPr>
        <a:xfrm>
          <a:off x="2288861" y="2740990"/>
          <a:ext cx="513842" cy="513842"/>
        </a:xfrm>
        <a:prstGeom prst="ellipse">
          <a:avLst/>
        </a:prstGeom>
        <a:solidFill>
          <a:srgbClr val="82A5D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D5EA57-EF35-401B-9936-E8D5FCC63AAD}">
      <dsp:nvSpPr>
        <dsp:cNvPr id="0" name=""/>
        <dsp:cNvSpPr/>
      </dsp:nvSpPr>
      <dsp:spPr>
        <a:xfrm>
          <a:off x="4865902" y="0"/>
          <a:ext cx="1955166" cy="86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en-US" sz="2800" kern="1200" dirty="0" smtClean="0"/>
            <a:t>Individual</a:t>
          </a:r>
          <a:endParaRPr lang="en-US" sz="2800" kern="1200" dirty="0"/>
        </a:p>
      </dsp:txBody>
      <dsp:txXfrm>
        <a:off x="4865902" y="0"/>
        <a:ext cx="1955166" cy="860400"/>
      </dsp:txXfrm>
    </dsp:sp>
    <dsp:sp modelId="{C2AF2FB0-37C2-47E0-A660-E66276F6D537}">
      <dsp:nvSpPr>
        <dsp:cNvPr id="0" name=""/>
        <dsp:cNvSpPr/>
      </dsp:nvSpPr>
      <dsp:spPr>
        <a:xfrm>
          <a:off x="4494425" y="430200"/>
          <a:ext cx="449686" cy="0"/>
        </a:xfrm>
        <a:prstGeom prst="line">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1850CB93-D361-4BCE-8A0B-32B965CB57BC}">
      <dsp:nvSpPr>
        <dsp:cNvPr id="0" name=""/>
        <dsp:cNvSpPr/>
      </dsp:nvSpPr>
      <dsp:spPr>
        <a:xfrm rot="5400000">
          <a:off x="2234000" y="713503"/>
          <a:ext cx="2542229" cy="1978621"/>
        </a:xfrm>
        <a:prstGeom prst="line">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B5DBB471-7C67-48D7-BF66-73EEA3B7413F}">
      <dsp:nvSpPr>
        <dsp:cNvPr id="0" name=""/>
        <dsp:cNvSpPr/>
      </dsp:nvSpPr>
      <dsp:spPr>
        <a:xfrm>
          <a:off x="4891975" y="860400"/>
          <a:ext cx="1903020" cy="86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en-US" sz="2800" kern="1200" dirty="0" smtClean="0"/>
            <a:t>Family &amp; Friends</a:t>
          </a:r>
          <a:endParaRPr lang="en-US" sz="2800" kern="1200" dirty="0"/>
        </a:p>
      </dsp:txBody>
      <dsp:txXfrm>
        <a:off x="4891975" y="860400"/>
        <a:ext cx="1903020" cy="860400"/>
      </dsp:txXfrm>
    </dsp:sp>
    <dsp:sp modelId="{52CB1587-AFE3-4F43-BC6E-A732D6A34970}">
      <dsp:nvSpPr>
        <dsp:cNvPr id="0" name=""/>
        <dsp:cNvSpPr/>
      </dsp:nvSpPr>
      <dsp:spPr>
        <a:xfrm>
          <a:off x="4494425" y="1290601"/>
          <a:ext cx="449686" cy="0"/>
        </a:xfrm>
        <a:prstGeom prst="line">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D4DB4948-688F-460B-BA42-8A4A1D7684CB}">
      <dsp:nvSpPr>
        <dsp:cNvPr id="0" name=""/>
        <dsp:cNvSpPr/>
      </dsp:nvSpPr>
      <dsp:spPr>
        <a:xfrm rot="5400000">
          <a:off x="2674093" y="1559813"/>
          <a:ext cx="2087745" cy="1549920"/>
        </a:xfrm>
        <a:prstGeom prst="line">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EDE9474-D0CB-4058-A0E7-23EED76317B1}">
      <dsp:nvSpPr>
        <dsp:cNvPr id="0" name=""/>
        <dsp:cNvSpPr/>
      </dsp:nvSpPr>
      <dsp:spPr>
        <a:xfrm>
          <a:off x="4944112" y="1720801"/>
          <a:ext cx="1798747" cy="86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endParaRPr lang="en-US" sz="2800" kern="1200" dirty="0"/>
        </a:p>
      </dsp:txBody>
      <dsp:txXfrm>
        <a:off x="4944112" y="1720801"/>
        <a:ext cx="1798747" cy="860400"/>
      </dsp:txXfrm>
    </dsp:sp>
    <dsp:sp modelId="{336C6E9C-49B5-478F-BB2E-393C8D0E8D67}">
      <dsp:nvSpPr>
        <dsp:cNvPr id="0" name=""/>
        <dsp:cNvSpPr/>
      </dsp:nvSpPr>
      <dsp:spPr>
        <a:xfrm>
          <a:off x="4494425" y="2151001"/>
          <a:ext cx="449686" cy="0"/>
        </a:xfrm>
        <a:prstGeom prst="line">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AC87BA40-41DB-41B3-9F39-E47B83EFA85F}">
      <dsp:nvSpPr>
        <dsp:cNvPr id="0" name=""/>
        <dsp:cNvSpPr/>
      </dsp:nvSpPr>
      <dsp:spPr>
        <a:xfrm rot="5400000">
          <a:off x="3100096" y="2348564"/>
          <a:ext cx="1592490" cy="1196166"/>
        </a:xfrm>
        <a:prstGeom prst="line">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17C34175-FA06-444D-8908-362ADEAEAF35}">
      <dsp:nvSpPr>
        <dsp:cNvPr id="0" name=""/>
        <dsp:cNvSpPr/>
      </dsp:nvSpPr>
      <dsp:spPr>
        <a:xfrm>
          <a:off x="5100198" y="2190524"/>
          <a:ext cx="1849669" cy="1632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en-US" sz="2800" kern="1200" dirty="0" smtClean="0"/>
            <a:t>National, Global, Ecosystem</a:t>
          </a:r>
          <a:endParaRPr lang="en-US" sz="2800" kern="1200" dirty="0"/>
        </a:p>
      </dsp:txBody>
      <dsp:txXfrm>
        <a:off x="5100198" y="2190524"/>
        <a:ext cx="1849669" cy="1632102"/>
      </dsp:txXfrm>
    </dsp:sp>
    <dsp:sp modelId="{B0F18239-7D94-45F3-8872-62191999EC41}">
      <dsp:nvSpPr>
        <dsp:cNvPr id="0" name=""/>
        <dsp:cNvSpPr/>
      </dsp:nvSpPr>
      <dsp:spPr>
        <a:xfrm>
          <a:off x="4494425" y="3011402"/>
          <a:ext cx="449686" cy="0"/>
        </a:xfrm>
        <a:prstGeom prst="line">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C51B2659-CE39-4B77-A051-218F96132091}">
      <dsp:nvSpPr>
        <dsp:cNvPr id="0" name=""/>
        <dsp:cNvSpPr/>
      </dsp:nvSpPr>
      <dsp:spPr>
        <a:xfrm rot="5400000">
          <a:off x="3527119" y="3140432"/>
          <a:ext cx="1094597" cy="835817"/>
        </a:xfrm>
        <a:prstGeom prst="line">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B58F9-7F86-4DAB-B20B-9ECB65F30499}">
      <dsp:nvSpPr>
        <dsp:cNvPr id="0" name=""/>
        <dsp:cNvSpPr/>
      </dsp:nvSpPr>
      <dsp:spPr>
        <a:xfrm rot="21376303">
          <a:off x="3629650" y="2534483"/>
          <a:ext cx="2975610" cy="2975610"/>
        </a:xfrm>
        <a:prstGeom prst="gear9">
          <a:avLst/>
        </a:prstGeom>
        <a:noFill/>
        <a:ln w="25400" cap="flat" cmpd="sng" algn="ctr">
          <a:solidFill>
            <a:srgbClr val="99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600"/>
            </a:spcAft>
          </a:pPr>
          <a:r>
            <a:rPr lang="en-US" sz="2400" b="1" kern="1200" dirty="0" smtClean="0">
              <a:solidFill>
                <a:srgbClr val="990000"/>
              </a:solidFill>
            </a:rPr>
            <a:t>General </a:t>
          </a:r>
        </a:p>
        <a:p>
          <a:pPr lvl="0" algn="ctr" defTabSz="1066800">
            <a:lnSpc>
              <a:spcPct val="90000"/>
            </a:lnSpc>
            <a:spcBef>
              <a:spcPct val="0"/>
            </a:spcBef>
            <a:spcAft>
              <a:spcPts val="600"/>
            </a:spcAft>
          </a:pPr>
          <a:r>
            <a:rPr lang="en-US" sz="2400" b="1" kern="1200" dirty="0" smtClean="0">
              <a:solidFill>
                <a:srgbClr val="990000"/>
              </a:solidFill>
            </a:rPr>
            <a:t>Community Capacity Development </a:t>
          </a:r>
        </a:p>
      </dsp:txBody>
      <dsp:txXfrm>
        <a:off x="4226188" y="3231560"/>
        <a:ext cx="1779150" cy="1529525"/>
      </dsp:txXfrm>
    </dsp:sp>
    <dsp:sp modelId="{F605CE80-89EB-4916-A3BE-8D23F628622C}">
      <dsp:nvSpPr>
        <dsp:cNvPr id="0" name=""/>
        <dsp:cNvSpPr/>
      </dsp:nvSpPr>
      <dsp:spPr>
        <a:xfrm>
          <a:off x="1537715" y="1442716"/>
          <a:ext cx="2705099" cy="2741175"/>
        </a:xfrm>
        <a:prstGeom prst="gear6">
          <a:avLst/>
        </a:prstGeom>
        <a:noFill/>
        <a:ln w="25400" cap="flat" cmpd="sng" algn="ctr">
          <a:solidFill>
            <a:srgbClr val="0140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663300"/>
              </a:solidFill>
            </a:rPr>
            <a:t>Public Education </a:t>
          </a:r>
          <a:r>
            <a:rPr lang="en-US" sz="1500" b="1" kern="1200" dirty="0" smtClean="0">
              <a:solidFill>
                <a:srgbClr val="663300"/>
              </a:solidFill>
            </a:rPr>
            <a:t>&amp; Health Education Campaigns</a:t>
          </a:r>
          <a:endParaRPr lang="en-US" sz="1500" b="1" kern="1200" dirty="0">
            <a:solidFill>
              <a:srgbClr val="663300"/>
            </a:solidFill>
          </a:endParaRPr>
        </a:p>
      </dsp:txBody>
      <dsp:txXfrm>
        <a:off x="2218732" y="2133171"/>
        <a:ext cx="1343065" cy="1360265"/>
      </dsp:txXfrm>
    </dsp:sp>
    <dsp:sp modelId="{1B4BF627-BD15-4FD4-933B-91B99E399439}">
      <dsp:nvSpPr>
        <dsp:cNvPr id="0" name=""/>
        <dsp:cNvSpPr/>
      </dsp:nvSpPr>
      <dsp:spPr>
        <a:xfrm rot="20700000">
          <a:off x="3092473" y="238269"/>
          <a:ext cx="2120356" cy="2120356"/>
        </a:xfrm>
        <a:prstGeom prst="gear6">
          <a:avLst/>
        </a:prstGeom>
        <a:noFill/>
        <a:ln w="25400" cap="flat" cmpd="sng" algn="ctr">
          <a:solidFill>
            <a:srgbClr val="C3700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Direct Services    </a:t>
          </a:r>
          <a:r>
            <a:rPr lang="en-US" sz="1500" kern="1200" dirty="0" smtClean="0">
              <a:solidFill>
                <a:schemeClr val="tx1"/>
              </a:solidFill>
            </a:rPr>
            <a:t>to People with Risk</a:t>
          </a:r>
          <a:endParaRPr lang="en-US" sz="1500" kern="1200" dirty="0">
            <a:solidFill>
              <a:schemeClr val="tx1"/>
            </a:solidFill>
          </a:endParaRPr>
        </a:p>
      </dsp:txBody>
      <dsp:txXfrm rot="-20700000">
        <a:off x="3557529" y="703326"/>
        <a:ext cx="1190244" cy="1190244"/>
      </dsp:txXfrm>
    </dsp:sp>
    <dsp:sp modelId="{3FE04664-7102-410A-9172-D6E1F758460B}">
      <dsp:nvSpPr>
        <dsp:cNvPr id="0" name=""/>
        <dsp:cNvSpPr/>
      </dsp:nvSpPr>
      <dsp:spPr>
        <a:xfrm>
          <a:off x="3324262" y="1977812"/>
          <a:ext cx="3808780" cy="3808780"/>
        </a:xfrm>
        <a:prstGeom prst="circularArrow">
          <a:avLst>
            <a:gd name="adj1" fmla="val 4687"/>
            <a:gd name="adj2" fmla="val 299029"/>
            <a:gd name="adj3" fmla="val 2539168"/>
            <a:gd name="adj4" fmla="val 1581258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F2D1AD-9FA7-4062-A92C-543FA3697A7A}">
      <dsp:nvSpPr>
        <dsp:cNvPr id="0" name=""/>
        <dsp:cNvSpPr/>
      </dsp:nvSpPr>
      <dsp:spPr>
        <a:xfrm>
          <a:off x="1424971" y="1247216"/>
          <a:ext cx="2767317" cy="276731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9FCB6C-16EE-4875-B6C7-8FE5CB43119A}">
      <dsp:nvSpPr>
        <dsp:cNvPr id="0" name=""/>
        <dsp:cNvSpPr/>
      </dsp:nvSpPr>
      <dsp:spPr>
        <a:xfrm>
          <a:off x="2529871" y="-231386"/>
          <a:ext cx="2983725" cy="298372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D2D956-55A3-9147-BAD3-B724E0794DA2}" type="datetimeFigureOut">
              <a:rPr lang="en-US" smtClean="0"/>
              <a:pPr/>
              <a:t>8/13/2013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D1515A-41DC-EC43-BAE0-9DA2DDA386D4}" type="slidenum">
              <a:rPr lang="en-US" smtClean="0"/>
              <a:pPr/>
              <a:t>‹#›</a:t>
            </a:fld>
            <a:endParaRPr lang="en-US"/>
          </a:p>
        </p:txBody>
      </p:sp>
    </p:spTree>
    <p:extLst>
      <p:ext uri="{BB962C8B-B14F-4D97-AF65-F5344CB8AC3E}">
        <p14:creationId xmlns:p14="http://schemas.microsoft.com/office/powerpoint/2010/main" val="425752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C3E70-900C-584E-91BE-8BB85609B592}" type="datetimeFigureOut">
              <a:rPr lang="en-US" smtClean="0"/>
              <a:pPr/>
              <a:t>8/13/2013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CC05C2-24E7-0C45-BD52-54676878C6DC}" type="slidenum">
              <a:rPr lang="en-US" smtClean="0"/>
              <a:pPr/>
              <a:t>‹#›</a:t>
            </a:fld>
            <a:endParaRPr lang="en-US"/>
          </a:p>
        </p:txBody>
      </p:sp>
    </p:spTree>
    <p:extLst>
      <p:ext uri="{BB962C8B-B14F-4D97-AF65-F5344CB8AC3E}">
        <p14:creationId xmlns:p14="http://schemas.microsoft.com/office/powerpoint/2010/main" val="17992899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Brain Development is Sequential</a:t>
            </a:r>
          </a:p>
          <a:p>
            <a:r>
              <a:rPr lang="en-US" dirty="0" smtClean="0"/>
              <a:t>Key Variables in Brain Outcomes:</a:t>
            </a:r>
          </a:p>
          <a:p>
            <a:r>
              <a:rPr lang="en-US" dirty="0" smtClean="0"/>
              <a:t>Experience, Gender, Age</a:t>
            </a:r>
          </a:p>
          <a:p>
            <a:endParaRPr lang="en-US" dirty="0"/>
          </a:p>
        </p:txBody>
      </p:sp>
      <p:sp>
        <p:nvSpPr>
          <p:cNvPr id="4" name="Slide Number Placeholder 3"/>
          <p:cNvSpPr>
            <a:spLocks noGrp="1"/>
          </p:cNvSpPr>
          <p:nvPr>
            <p:ph type="sldNum" sz="quarter" idx="10"/>
          </p:nvPr>
        </p:nvSpPr>
        <p:spPr/>
        <p:txBody>
          <a:bodyPr/>
          <a:lstStyle/>
          <a:p>
            <a:fld id="{7404EC78-4438-4301-9240-B1E6DA7C42FD}"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Research has demonstrated a strong graded relationship between ACES and initiation of drug use.  Here you see adverse childhood experiences grouped from 0 to four or more.  As the number of adverse childhood experiences increases, the initiation of alcohol use before the age of fourteen also increases.  4% of participants with no adverse childhood engaged in alcohol use compared to 16.9% for those who experienced 4 or more ACES.  A similar relationship is observed when looking at drinking initiation between the ages of 14 and 17, but the result is not as strong. </a:t>
            </a:r>
          </a:p>
          <a:p>
            <a:endParaRPr lang="en-US" smtClean="0"/>
          </a:p>
          <a:p>
            <a:r>
              <a:rPr lang="en-US" smtClean="0"/>
              <a:t>For our states, tribes and jurisdictions focusing on underage drinking these results should be alarming and suggest the importance of addressing ACEs as one component of preventing underage drinking. </a:t>
            </a:r>
          </a:p>
          <a:p>
            <a:r>
              <a:rPr lang="en-US" smtClean="0">
                <a:solidFill>
                  <a:srgbClr val="000000"/>
                </a:solidFill>
              </a:rPr>
              <a:t>According to the study authors, responses to underage drinking will not be effective unless they help youth recognize and cope with stressors of abuse, domestic violence and other adverse experiences.  </a:t>
            </a:r>
          </a:p>
          <a:p>
            <a:endParaRPr lang="en-US" smtClean="0"/>
          </a:p>
          <a:p>
            <a:r>
              <a:rPr lang="en-US" smtClean="0"/>
              <a:t>Given the negative impact of early initiation of alcohol use on neurodevelopment and the evidence that adverse child events also impact neurodevelopment, these findings are concerning. </a:t>
            </a:r>
          </a:p>
          <a:p>
            <a:endParaRPr lang="en-US" smtClean="0"/>
          </a:p>
          <a:p>
            <a:r>
              <a:rPr lang="en-US" smtClean="0"/>
              <a:t>Added Neglect (CTQ) </a:t>
            </a:r>
          </a:p>
          <a:p>
            <a:r>
              <a:rPr lang="en-US" smtClean="0"/>
              <a:t>Attributable Risk Fraction (ARF) for early initiation of alcohol use was 55%</a:t>
            </a:r>
          </a:p>
          <a:p>
            <a:r>
              <a:rPr lang="en-US" smtClean="0"/>
              <a:t>Influence on initiation persisted for 4 birth cohorts dating back to 1900. </a:t>
            </a:r>
          </a:p>
          <a:p>
            <a:endParaRPr lang="en-US" smtClean="0"/>
          </a:p>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2"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0"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hangingPunct="1"/>
            <a:fld id="{E3544DA6-7526-4E21-902B-5C6819AA849F}" type="slidenum">
              <a:rPr lang="en-US" smtClean="0">
                <a:solidFill>
                  <a:srgbClr val="000000"/>
                </a:solidFill>
              </a:rPr>
              <a:pPr eaLnBrk="1" hangingPunct="1"/>
              <a:t>24</a:t>
            </a:fld>
            <a:endParaRPr 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solidFill>
                  <a:srgbClr val="000000"/>
                </a:solidFill>
                <a:latin typeface="Times New Roman" pitchFamily="18" charset="0"/>
              </a:rPr>
              <a:t>As with alcohol use, ACEs increase the likelihood of early smoking initiation (before 18) with 21% of those with 4 or more ACES reporting early initiation of smoking compared to only 5.5% with no ACES. </a:t>
            </a:r>
            <a:r>
              <a:rPr lang="en-US" sz="800">
                <a:solidFill>
                  <a:srgbClr val="000000"/>
                </a:solidFill>
                <a:latin typeface="Times New Roman" pitchFamily="18" charset="0"/>
              </a:rPr>
              <a:t> </a:t>
            </a:r>
            <a:r>
              <a:rPr lang="en-US" smtClean="0">
                <a:solidFill>
                  <a:srgbClr val="000000"/>
                </a:solidFill>
                <a:latin typeface="Times New Roman" pitchFamily="18" charset="0"/>
              </a:rPr>
              <a:t>Moreover, ACEs lead to continued smoking, heavy smoking and while not shown here, the risk of Chronic Obstructive Pulmonary Disease (COPD). </a:t>
            </a:r>
          </a:p>
          <a:p>
            <a:endParaRPr lang="en-US" smtClean="0"/>
          </a:p>
          <a:p>
            <a:r>
              <a:rPr lang="en-US" smtClean="0"/>
              <a:t>OR controlled for sex, age, race, education.  P value for trend all signficant P&lt;.001. </a:t>
            </a:r>
          </a:p>
          <a:p>
            <a:r>
              <a:rPr lang="en-US" smtClean="0"/>
              <a:t>Early initiation (before 18 years) </a:t>
            </a:r>
          </a:p>
          <a:p>
            <a:r>
              <a:rPr lang="en-US" smtClean="0"/>
              <a:t>Heavy smoking (&gt;= 1 pack / day)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2"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0"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hangingPunct="1"/>
            <a:fld id="{F5E5B313-87A9-4BEA-8CCC-78E0611E342B}" type="slidenum">
              <a:rPr lang="en-US" smtClean="0"/>
              <a:pPr eaLnBrk="1" hangingPunct="1"/>
              <a:t>25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Another analysis looked at iniation of illicit drug use before the age of 14 and between 14 and 18.  Again, the graded relationship is observed with more ACES associated with greater likelihood of illicit drug use initiation…</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2"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0"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hangingPunct="1"/>
            <a:fld id="{0F585E7C-3849-48E3-A6CA-AFB8AFCAF530}" type="slidenum">
              <a:rPr lang="en-US" smtClean="0"/>
              <a:pPr eaLnBrk="1" hangingPunct="1"/>
              <a:t>26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US" dirty="0" smtClean="0">
                <a:solidFill>
                  <a:srgbClr val="000000"/>
                </a:solidFill>
              </a:rPr>
              <a:t>ACEs have a powerful graded relationship to the risk of suicide attempts; this holds for attempts by men and women and attempts during adolescence or adulthood.  This graph shows the proportion of child and adolescent attempts in blue and adult attempts in orange.  Again extremely high prevalence of attempted suicide with high ACE scores.   </a:t>
            </a:r>
          </a:p>
          <a:p>
            <a:pPr>
              <a:defRPr/>
            </a:pPr>
            <a:endParaRPr lang="en-US" dirty="0" smtClean="0">
              <a:solidFill>
                <a:srgbClr val="000000"/>
              </a:solidFill>
            </a:endParaRPr>
          </a:p>
          <a:p>
            <a:pPr>
              <a:defRPr/>
            </a:pPr>
            <a:r>
              <a:rPr lang="en-US" dirty="0" smtClean="0">
                <a:solidFill>
                  <a:srgbClr val="000000"/>
                </a:solidFill>
              </a:rPr>
              <a:t>Corresponding OR adjusted for sex, race, education </a:t>
            </a:r>
            <a:r>
              <a:rPr lang="en-US" dirty="0" err="1" smtClean="0">
                <a:solidFill>
                  <a:srgbClr val="000000"/>
                </a:solidFill>
              </a:rPr>
              <a:t>level,age</a:t>
            </a:r>
            <a:endParaRPr lang="en-US" dirty="0" smtClean="0">
              <a:solidFill>
                <a:srgbClr val="000000"/>
              </a:solidFill>
            </a:endParaRPr>
          </a:p>
          <a:p>
            <a:pPr>
              <a:defRPr/>
            </a:pPr>
            <a:r>
              <a:rPr lang="en-US" dirty="0" smtClean="0">
                <a:solidFill>
                  <a:srgbClr val="000000"/>
                </a:solidFill>
              </a:rPr>
              <a:t>Chi Square test for trend significant for both groups </a:t>
            </a:r>
          </a:p>
          <a:p>
            <a:pPr marL="319071" indent="-319071">
              <a:spcBef>
                <a:spcPts val="700"/>
              </a:spcBef>
              <a:buClr>
                <a:srgbClr val="DD8047"/>
              </a:buClr>
              <a:buSzPct val="60000"/>
              <a:buFont typeface="Wingdings" pitchFamily="2" charset="2"/>
              <a:buChar char=""/>
              <a:defRPr/>
            </a:pPr>
            <a:r>
              <a:rPr lang="en-US" sz="2900" dirty="0">
                <a:solidFill>
                  <a:prstClr val="black"/>
                </a:solidFill>
                <a:latin typeface="Tw Cen MT"/>
              </a:rPr>
              <a:t>Strong influence of childhood trauma on past and future suicide attempts among incarcerated women persisted even after controlling for substance abuse and emotional distress.”  </a:t>
            </a:r>
          </a:p>
          <a:p>
            <a:pPr>
              <a:defRPr/>
            </a:pPr>
            <a:endParaRPr lang="en-US" dirty="0" smtClean="0">
              <a:solidFill>
                <a:srgbClr val="000000"/>
              </a:solidFill>
            </a:endParaRPr>
          </a:p>
          <a:p>
            <a:pPr>
              <a:defRPr/>
            </a:pPr>
            <a:endParaRPr lang="en-US" dirty="0" smtClean="0">
              <a:solidFill>
                <a:srgbClr val="000000"/>
              </a:solidFill>
            </a:endParaRPr>
          </a:p>
          <a:p>
            <a:pPr>
              <a:defRPr/>
            </a:pPr>
            <a:endParaRPr 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2"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0"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hangingPunct="1"/>
            <a:fld id="{257D3EFB-5BAC-4685-801B-048650E49645}" type="slidenum">
              <a:rPr lang="en-US" smtClean="0"/>
              <a:pPr eaLnBrk="1" hangingPunct="1"/>
              <a:t>29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eaLnBrk="0" hangingPunct="0">
              <a:defRPr sz="2400">
                <a:solidFill>
                  <a:schemeClr val="tx1"/>
                </a:solidFill>
                <a:latin typeface="Trebuchet MS" pitchFamily="34" charset="0"/>
              </a:defRPr>
            </a:lvl1pPr>
            <a:lvl2pPr marL="727599" indent="-279846" algn="r" eaLnBrk="0" hangingPunct="0">
              <a:defRPr sz="2400">
                <a:solidFill>
                  <a:schemeClr val="tx1"/>
                </a:solidFill>
                <a:latin typeface="Trebuchet MS" pitchFamily="34" charset="0"/>
              </a:defRPr>
            </a:lvl2pPr>
            <a:lvl3pPr marL="1119383" indent="-223877" algn="r" eaLnBrk="0" hangingPunct="0">
              <a:defRPr sz="2400">
                <a:solidFill>
                  <a:schemeClr val="tx1"/>
                </a:solidFill>
                <a:latin typeface="Trebuchet MS" pitchFamily="34" charset="0"/>
              </a:defRPr>
            </a:lvl3pPr>
            <a:lvl4pPr marL="1567136" indent="-223877" algn="r" eaLnBrk="0" hangingPunct="0">
              <a:defRPr sz="2400">
                <a:solidFill>
                  <a:schemeClr val="tx1"/>
                </a:solidFill>
                <a:latin typeface="Trebuchet MS" pitchFamily="34" charset="0"/>
              </a:defRPr>
            </a:lvl4pPr>
            <a:lvl5pPr marL="2014889" indent="-223877" algn="r" eaLnBrk="0" hangingPunct="0">
              <a:defRPr sz="2400">
                <a:solidFill>
                  <a:schemeClr val="tx1"/>
                </a:solidFill>
                <a:latin typeface="Trebuchet MS" pitchFamily="34" charset="0"/>
              </a:defRPr>
            </a:lvl5pPr>
            <a:lvl6pPr marL="2462642" indent="-223877" algn="r" eaLnBrk="0" fontAlgn="base" hangingPunct="0">
              <a:spcBef>
                <a:spcPct val="0"/>
              </a:spcBef>
              <a:spcAft>
                <a:spcPct val="0"/>
              </a:spcAft>
              <a:defRPr sz="2400">
                <a:solidFill>
                  <a:schemeClr val="tx1"/>
                </a:solidFill>
                <a:latin typeface="Trebuchet MS" pitchFamily="34" charset="0"/>
              </a:defRPr>
            </a:lvl6pPr>
            <a:lvl7pPr marL="2910394" indent="-223877" algn="r" eaLnBrk="0" fontAlgn="base" hangingPunct="0">
              <a:spcBef>
                <a:spcPct val="0"/>
              </a:spcBef>
              <a:spcAft>
                <a:spcPct val="0"/>
              </a:spcAft>
              <a:defRPr sz="2400">
                <a:solidFill>
                  <a:schemeClr val="tx1"/>
                </a:solidFill>
                <a:latin typeface="Trebuchet MS" pitchFamily="34" charset="0"/>
              </a:defRPr>
            </a:lvl7pPr>
            <a:lvl8pPr marL="3358148" indent="-223877" algn="r" eaLnBrk="0" fontAlgn="base" hangingPunct="0">
              <a:spcBef>
                <a:spcPct val="0"/>
              </a:spcBef>
              <a:spcAft>
                <a:spcPct val="0"/>
              </a:spcAft>
              <a:defRPr sz="2400">
                <a:solidFill>
                  <a:schemeClr val="tx1"/>
                </a:solidFill>
                <a:latin typeface="Trebuchet MS" pitchFamily="34" charset="0"/>
              </a:defRPr>
            </a:lvl8pPr>
            <a:lvl9pPr marL="3805901" indent="-223877" algn="r" eaLnBrk="0" fontAlgn="base" hangingPunct="0">
              <a:spcBef>
                <a:spcPct val="0"/>
              </a:spcBef>
              <a:spcAft>
                <a:spcPct val="0"/>
              </a:spcAft>
              <a:defRPr sz="2400">
                <a:solidFill>
                  <a:schemeClr val="tx1"/>
                </a:solidFill>
                <a:latin typeface="Trebuchet MS" pitchFamily="34" charset="0"/>
              </a:defRPr>
            </a:lvl9pPr>
          </a:lstStyle>
          <a:p>
            <a:fld id="{0908AAEF-4C47-476D-B252-2640A92FF245}" type="slidenum">
              <a:rPr lang="en-US" sz="1200"/>
              <a:pPr/>
              <a:t>30</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ACE reduction reliably predicts simultaneous decrease in all of these conditions. </a:t>
            </a:r>
          </a:p>
          <a:p>
            <a:r>
              <a:rPr lang="en-US" smtClean="0"/>
              <a:t>Population attributable risk</a:t>
            </a:r>
          </a:p>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B676B53-2F21-41D0-B142-3928AE911979}" type="slidenum">
              <a:rPr lang="en-US">
                <a:solidFill>
                  <a:prstClr val="black"/>
                </a:solidFill>
              </a:rPr>
              <a:pPr eaLnBrk="1" hangingPunct="1"/>
              <a:t>31</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Resilience is the ability to “meet challenges, survive and do well despite adversity” 			–</a:t>
            </a:r>
            <a:r>
              <a:rPr lang="en-US" dirty="0" err="1" smtClean="0"/>
              <a:t>Kirmayer</a:t>
            </a:r>
            <a:r>
              <a:rPr lang="en-US" dirty="0" smtClean="0"/>
              <a:t>, 2009</a:t>
            </a:r>
          </a:p>
          <a:p>
            <a:endParaRPr lang="en-US" dirty="0"/>
          </a:p>
        </p:txBody>
      </p:sp>
      <p:sp>
        <p:nvSpPr>
          <p:cNvPr id="4" name="Slide Number Placeholder 3"/>
          <p:cNvSpPr>
            <a:spLocks noGrp="1"/>
          </p:cNvSpPr>
          <p:nvPr>
            <p:ph type="sldNum" sz="quarter" idx="10"/>
          </p:nvPr>
        </p:nvSpPr>
        <p:spPr/>
        <p:txBody>
          <a:bodyPr/>
          <a:lstStyle/>
          <a:p>
            <a:fld id="{6CCC05C2-24E7-0C45-BD52-54676878C6DC}" type="slidenum">
              <a:rPr lang="en-US" smtClean="0"/>
              <a:pPr/>
              <a:t>33</a:t>
            </a:fld>
            <a:endParaRPr lang="en-US"/>
          </a:p>
        </p:txBody>
      </p:sp>
    </p:spTree>
    <p:extLst>
      <p:ext uri="{BB962C8B-B14F-4D97-AF65-F5344CB8AC3E}">
        <p14:creationId xmlns:p14="http://schemas.microsoft.com/office/powerpoint/2010/main" val="2910347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COMPASSION EXERCISE (30 minutes)  (LAURIE)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divide into groups of five.  You will be given a list of toxic stress effects that people can face and assigned a population.  Choose three of the effects and look specifically at how these three would negatively affect the daily lives of your population, as well as what kinds of accommodations might help.  You will post your answers as you leave</a:t>
            </a:r>
            <a:r>
              <a:rPr lang="en-US" sz="1200" kern="1200" baseline="0" dirty="0" smtClean="0">
                <a:solidFill>
                  <a:schemeClr val="tx1"/>
                </a:solidFill>
                <a:effectLst/>
                <a:latin typeface="+mn-lt"/>
                <a:ea typeface="+mn-ea"/>
                <a:cs typeface="+mn-cs"/>
              </a:rPr>
              <a:t> for lunch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Materials:</a:t>
            </a:r>
          </a:p>
          <a:p>
            <a:pPr lvl="0"/>
            <a:r>
              <a:rPr lang="en-US" sz="1200" kern="1200" dirty="0" smtClean="0">
                <a:solidFill>
                  <a:schemeClr val="tx1"/>
                </a:solidFill>
                <a:effectLst/>
                <a:latin typeface="+mn-lt"/>
                <a:ea typeface="+mn-ea"/>
                <a:cs typeface="+mn-cs"/>
              </a:rPr>
              <a:t>Sticky notes</a:t>
            </a:r>
          </a:p>
          <a:p>
            <a:endParaRPr lang="en-US" dirty="0"/>
          </a:p>
        </p:txBody>
      </p:sp>
      <p:sp>
        <p:nvSpPr>
          <p:cNvPr id="4" name="Slide Number Placeholder 3"/>
          <p:cNvSpPr>
            <a:spLocks noGrp="1"/>
          </p:cNvSpPr>
          <p:nvPr>
            <p:ph type="sldNum" sz="quarter" idx="10"/>
          </p:nvPr>
        </p:nvSpPr>
        <p:spPr/>
        <p:txBody>
          <a:bodyPr/>
          <a:lstStyle/>
          <a:p>
            <a:fld id="{E0E36BFB-08C1-43A1-8F8C-6D4AFF5A694B}"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354121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C05C2-24E7-0C45-BD52-54676878C6DC}" type="slidenum">
              <a:rPr lang="en-US" smtClean="0"/>
              <a:pPr/>
              <a:t>38</a:t>
            </a:fld>
            <a:endParaRPr lang="en-US"/>
          </a:p>
        </p:txBody>
      </p:sp>
    </p:spTree>
    <p:extLst>
      <p:ext uri="{BB962C8B-B14F-4D97-AF65-F5344CB8AC3E}">
        <p14:creationId xmlns:p14="http://schemas.microsoft.com/office/powerpoint/2010/main" val="980595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a:t>Within ten days, the number of deaths from cholera exceeded five hundred.</a:t>
            </a:r>
          </a:p>
          <a:p>
            <a:r>
              <a:rPr lang="en-US" dirty="0" smtClean="0"/>
              <a:t>Foul odors was theory of the day</a:t>
            </a:r>
          </a:p>
          <a:p>
            <a:endParaRPr lang="en-US" dirty="0" smtClean="0"/>
          </a:p>
          <a:p>
            <a:r>
              <a:rPr lang="en-US" dirty="0"/>
              <a:t>Tell everyone</a:t>
            </a:r>
          </a:p>
          <a:p>
            <a:r>
              <a:rPr lang="en-US" dirty="0" smtClean="0"/>
              <a:t>MM shift – people begin to drink out of different pump</a:t>
            </a:r>
          </a:p>
          <a:p>
            <a:r>
              <a:rPr lang="en-US" dirty="0" smtClean="0"/>
              <a:t>Cooperate to make a system that works – prefigurative action</a:t>
            </a:r>
          </a:p>
          <a:p>
            <a:r>
              <a:rPr lang="en-US" dirty="0"/>
              <a:t>Begin to construct new infrastructure</a:t>
            </a:r>
          </a:p>
          <a:p>
            <a:r>
              <a:rPr lang="en-US" baseline="0" dirty="0" smtClean="0"/>
              <a:t>Lives</a:t>
            </a:r>
            <a:r>
              <a:rPr lang="en-US" dirty="0" smtClean="0"/>
              <a:t> improve</a:t>
            </a:r>
          </a:p>
          <a:p>
            <a:r>
              <a:rPr lang="en-US" dirty="0"/>
              <a:t>Consistent with values of society</a:t>
            </a:r>
          </a:p>
          <a:p>
            <a:r>
              <a:rPr lang="en-US" dirty="0"/>
              <a:t> </a:t>
            </a:r>
          </a:p>
        </p:txBody>
      </p:sp>
      <p:sp>
        <p:nvSpPr>
          <p:cNvPr id="4" name="Slide Number Placeholder 3"/>
          <p:cNvSpPr>
            <a:spLocks noGrp="1"/>
          </p:cNvSpPr>
          <p:nvPr>
            <p:ph type="sldNum" sz="quarter" idx="10"/>
          </p:nvPr>
        </p:nvSpPr>
        <p:spPr/>
        <p:txBody>
          <a:bodyPr/>
          <a:lstStyle/>
          <a:p>
            <a:pPr>
              <a:defRPr/>
            </a:pPr>
            <a:fld id="{DAE7D669-3EBA-4A68-9243-66A03FF6429E}" type="slidenum">
              <a:rPr lang="en-US" smtClean="0"/>
              <a:pPr>
                <a:defRPr/>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xfrm>
            <a:off x="3884855" y="8685865"/>
            <a:ext cx="2971593" cy="456575"/>
          </a:xfrm>
          <a:prstGeom prst="rect">
            <a:avLst/>
          </a:prstGeom>
          <a:noFill/>
        </p:spPr>
        <p:txBody>
          <a:bodyPr/>
          <a:lstStyle/>
          <a:p>
            <a:fld id="{94B830C4-7795-40BA-B4C5-DC2384737A7B}" type="slidenum">
              <a:rPr lang="en-US"/>
              <a:pPr/>
              <a:t>10</a:t>
            </a:fld>
            <a:endParaRPr lang="en-US"/>
          </a:p>
        </p:txBody>
      </p:sp>
      <p:sp>
        <p:nvSpPr>
          <p:cNvPr id="204803" name="Rectangle 2"/>
          <p:cNvSpPr>
            <a:spLocks noGrp="1" noRot="1" noChangeAspect="1" noChangeArrowheads="1" noTextEdit="1"/>
          </p:cNvSpPr>
          <p:nvPr>
            <p:ph type="sldImg"/>
          </p:nvPr>
        </p:nvSpPr>
        <p:spPr>
          <a:ln/>
        </p:spPr>
      </p:sp>
      <p:sp>
        <p:nvSpPr>
          <p:cNvPr id="204804" name="Rectangle 4"/>
          <p:cNvSpPr>
            <a:spLocks noGrp="1" noChangeArrowheads="1"/>
          </p:cNvSpPr>
          <p:nvPr>
            <p:ph type="body" idx="1"/>
          </p:nvPr>
        </p:nvSpPr>
        <p:spPr>
          <a:noFill/>
          <a:ln/>
        </p:spPr>
        <p:txBody>
          <a:bodyPr>
            <a:normAutofit fontScale="55000" lnSpcReduction="20000"/>
          </a:bodyPr>
          <a:lstStyle/>
          <a:p>
            <a:r>
              <a:rPr lang="en-US" dirty="0" smtClean="0"/>
              <a:t>We all start with a brain that will adjust.  </a:t>
            </a:r>
          </a:p>
          <a:p>
            <a:endParaRPr lang="en-US" dirty="0" smtClean="0"/>
          </a:p>
          <a:p>
            <a:r>
              <a:rPr lang="en-US" dirty="0" smtClean="0"/>
              <a:t>The top line is what happens when life is tough. In this case, traumatic stress means any condition that causes the stress hormones to be elevated for protracted periods of time. If our early experience includes danger or trauma, then chemicals are release that act on our cells, brain chemicals and other essential systems.  We adapt to be quick to anger, quick to act and very tough.  This requires brawn over brains…take what you need, ask questions later.  And frankly, individuals and the species will do much better in times of trouble if this is how we behave.</a:t>
            </a:r>
          </a:p>
          <a:p>
            <a:endParaRPr lang="en-US" dirty="0" smtClean="0"/>
          </a:p>
          <a:p>
            <a:r>
              <a:rPr lang="en-US" dirty="0" smtClean="0"/>
              <a:t>On the other hand, if early experience is warm, friendly, kind and loving, then our brains are bathed in soothing, happy hormones and we grow up relationship-oriented, willing and able to share, and be patient.  We value process over power.  And that’s great for a world where everyone gets along, shares and strives for peace.  The species wouldn’t do very well in times of trouble—like war, famine or other threats to survival—if we all had these characteristics. </a:t>
            </a:r>
          </a:p>
          <a:p>
            <a:endParaRPr lang="en-US" dirty="0" smtClean="0"/>
          </a:p>
          <a:p>
            <a:r>
              <a:rPr lang="en-US" dirty="0" smtClean="0"/>
              <a:t>We’re only really made to be under stress for about 20 minutes at a time.  So experiences like child abuse, neglect or even being in a war zone or a famine cause our stress hormones to be continuously produced.  Our bodies prepare for a tough life in a dangerous world. Stress hormones exert influence on cells, chemicals and wiring.  They develop brains that are wired for certain characteristics – like being edgy, hot tempered, impulsive and hyper vigilant.  This is the path outlined on the top line of the slide.  For example, people who have had traumatic stress from conception to the toddler years will likely have a higher baseline of the stress hormones like </a:t>
            </a:r>
            <a:r>
              <a:rPr lang="en-US" dirty="0" err="1" smtClean="0"/>
              <a:t>cortisol</a:t>
            </a:r>
            <a:r>
              <a:rPr lang="en-US" dirty="0" smtClean="0"/>
              <a:t> in their bodies. As a result, these folks may have a very short fuse and a difficult time calming themselves.  If there is more danger just around the corner, rapid calming wouldn’t contribute to survival—readiness for a next danger would.</a:t>
            </a:r>
          </a:p>
          <a:p>
            <a:endParaRPr lang="en-US" dirty="0" smtClean="0"/>
          </a:p>
          <a:p>
            <a:r>
              <a:rPr lang="en-US" dirty="0" smtClean="0"/>
              <a:t>One strong mental model in our society is that the people whose experience takes them on the top path are maladaptive and the people along the bottom path are adaptive.  That’s untrue…both pathways are adaptive.  Both brains are adapting to their experience.  And that’s good for us as a species because the people whose brains are made for a malevolent world help us survive when life is tough and the people whose brains are wired for a benevolent world help our species survive in calm and happy times. Our experiences get wired into our biology.</a:t>
            </a:r>
          </a:p>
          <a:p>
            <a:endParaRPr lang="en-US" dirty="0" smtClean="0"/>
          </a:p>
          <a:p>
            <a:r>
              <a:rPr lang="en-US" dirty="0" smtClean="0"/>
              <a:t>Dr. </a:t>
            </a:r>
            <a:r>
              <a:rPr lang="en-US" dirty="0" err="1" smtClean="0"/>
              <a:t>Teicher</a:t>
            </a:r>
            <a:r>
              <a:rPr lang="en-US" dirty="0" smtClean="0"/>
              <a:t> says it’s when our biology collides with social expectations that we run into trouble. A child from the top path is not going to sit still—sitting still is a “sitting duck”. He or she is not going to share, cooperate or use words as their first choice.  When that child comes to school and we ask them to sit still, share, cooperate, etc, there is a painful disconnect that can be very hard for everyone.   Likewise, if you put a person from the benevolent world into the dog-eat-dog competition of say, Wall Street, that person is going to struggle.  It’s the context we end up in that determines how functional our adaptations really are.</a:t>
            </a:r>
          </a:p>
          <a:p>
            <a:endParaRPr lang="en-US" dirty="0" smtClean="0"/>
          </a:p>
          <a:p>
            <a:r>
              <a:rPr lang="en-US" dirty="0" smtClean="0"/>
              <a:t>We can’t change people’s biology—or at least we don’t know how to do that yet.  But we can teach skills.  For example, we do teach girls who are very trusting and relationship oriented to keep themselves safe.  We teach self defense and other common sense tools.  We may want to think about whether we can teach tools to individuals on the top path way, too.  Is there a way to take “impulsive” and add skills so that the individual is a very decisive and capable leader, who is able to act quickly with limited information?  What might it take to accomplish that?</a:t>
            </a:r>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591FD19D-856F-44B3-874E-46FD5059E123}" type="slidenum">
              <a:rPr lang="en-US"/>
              <a:pPr/>
              <a:t>43</a:t>
            </a:fld>
            <a:endParaRPr lang="en-US"/>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normAutofit fontScale="85000" lnSpcReduction="20000"/>
          </a:bodyPr>
          <a:lstStyle/>
          <a:p>
            <a:pPr>
              <a:spcAft>
                <a:spcPts val="588"/>
              </a:spcAft>
            </a:pPr>
            <a:r>
              <a:rPr lang="en-US" dirty="0" smtClean="0">
                <a:latin typeface="Sylfaen" pitchFamily="18" charset="0"/>
              </a:rPr>
              <a:t> Largest Study of its Kind; Over 17,000 participants; Both Retrospective and Prospective; Over 100 Peer-Reviewed Journal Articles</a:t>
            </a:r>
          </a:p>
          <a:p>
            <a:pPr>
              <a:spcAft>
                <a:spcPts val="588"/>
              </a:spcAft>
            </a:pPr>
            <a:endParaRPr lang="en-US" dirty="0" smtClean="0">
              <a:latin typeface="Sylfaen" pitchFamily="18" charset="0"/>
            </a:endParaRPr>
          </a:p>
          <a:p>
            <a:pPr>
              <a:spcAft>
                <a:spcPts val="588"/>
              </a:spcAft>
            </a:pPr>
            <a:r>
              <a:rPr lang="en-US" dirty="0" smtClean="0">
                <a:latin typeface="Sylfaen" pitchFamily="18" charset="0"/>
              </a:rPr>
              <a:t>Shifting the Paradigm:</a:t>
            </a:r>
          </a:p>
          <a:p>
            <a:pPr>
              <a:spcAft>
                <a:spcPts val="588"/>
              </a:spcAft>
            </a:pPr>
            <a:r>
              <a:rPr lang="en-US" dirty="0" smtClean="0">
                <a:latin typeface="Sylfaen" pitchFamily="18" charset="0"/>
              </a:rPr>
              <a:t>Helps Us Understand Drivers of Population Health and Wellbeing</a:t>
            </a:r>
          </a:p>
          <a:p>
            <a:pPr>
              <a:spcAft>
                <a:spcPts val="588"/>
              </a:spcAft>
            </a:pPr>
            <a:r>
              <a:rPr lang="en-US" dirty="0" smtClean="0"/>
              <a:t>We have been talking about neuroscience research – which is the study of individuals.  Now we are going to switch gears and talk about the population as a whole.  It can be challenging to think about how the whole population is affected by a disease agent – but when we are interested in transformational change – really finding high leverage solutions to problems, then we need to think about what would produce population-level improvements.  So, we’ll turn to the field of epidemiology.  </a:t>
            </a:r>
          </a:p>
          <a:p>
            <a:pPr>
              <a:spcAft>
                <a:spcPts val="588"/>
              </a:spcAft>
            </a:pPr>
            <a:r>
              <a:rPr lang="en-US" dirty="0" smtClean="0"/>
              <a:t>When Dr. Rob Anda and Dr. Vincent </a:t>
            </a:r>
            <a:r>
              <a:rPr lang="en-US" dirty="0" err="1" smtClean="0"/>
              <a:t>Felitti</a:t>
            </a:r>
            <a:r>
              <a:rPr lang="en-US" dirty="0" smtClean="0"/>
              <a:t> designed the ACE Study, they were testing a theory about pathways to disease.  They were studying disease agents that would change the way we think about preventive action.   They thought about the impact of life experiences during childhood on human development and how health changes over the lifespan.  They used a life-span perspective to develop this theoretical model for learning about foundations of health, safety, and long life.</a:t>
            </a:r>
          </a:p>
          <a:p>
            <a:pPr>
              <a:spcAft>
                <a:spcPts val="588"/>
              </a:spcAft>
            </a:pPr>
            <a:r>
              <a:rPr lang="en-US" dirty="0" smtClean="0"/>
              <a:t>Their theory was that adverse childhood experience leads to social, emotional, cognitive impairment, which leads to adoptions of risk behaviors, which leads to disease and early death.  They designed the ACE study to determine whether or not adverse childhood experience could be an underlying cause of a portion of diseases experienced in the population.</a:t>
            </a:r>
          </a:p>
          <a:p>
            <a:pPr>
              <a:spcAft>
                <a:spcPts val="588"/>
              </a:spcAft>
            </a:pPr>
            <a:r>
              <a:rPr lang="en-US" dirty="0" smtClean="0"/>
              <a:t>Prior to this work Dr. Anda had been a leader in the field of reducing heart disease.  His work through the 80s and into the 90s, was about identifying risk and protective factors that predicted heart disease, and working to reduce the risk and increase the protective factors.  You all will recognize this risk and protective model – it has been the prevailing model for prevention in many fields during our lives.  But, Dr. Anda knew that risk for heart disease as will as risk for many mental, physical, and behavioral disorders is not randomly distributed – and therefore could not be the underlying cause of the health problems he was dedicated to resolving.  Prior to the ACE study, Dr Anda won many prestigious awards for his work leading primary, secondary and tertiary disease reduction strategies using a risk and protection factor approach, but he left that behind in order to find underlying causes of ill-health.  </a:t>
            </a:r>
          </a:p>
          <a:p>
            <a:pPr>
              <a:spcAft>
                <a:spcPts val="588"/>
              </a:spcAft>
            </a:pPr>
            <a:r>
              <a:rPr lang="en-US" dirty="0" smtClean="0"/>
              <a:t>This pioneering and courageous work by Drs. </a:t>
            </a:r>
            <a:r>
              <a:rPr lang="en-US" dirty="0" err="1" smtClean="0"/>
              <a:t>Felitti</a:t>
            </a:r>
            <a:r>
              <a:rPr lang="en-US" dirty="0" smtClean="0"/>
              <a:t> and Anda uncovered evidence of the most powerful determinate of the public’s health.  It also challenged long held beliefs about pathways to disease and theories about how best to interrupt them.  The work was, at first, controversial.  Now, it leads strategy at the World Health Organization, many federal agencies, and here in Washington – in state agencies and in communities throughout the state. </a:t>
            </a:r>
          </a:p>
          <a:p>
            <a:r>
              <a:rPr lang="en-US" dirty="0" smtClean="0">
                <a:latin typeface="Sylfaen" pitchFamily="18" charset="0"/>
              </a:rPr>
              <a:t>The Adverse Childhood Experience categories that </a:t>
            </a:r>
            <a:r>
              <a:rPr lang="en-US" dirty="0" err="1" smtClean="0">
                <a:latin typeface="Sylfaen" pitchFamily="18" charset="0"/>
              </a:rPr>
              <a:t>Drs</a:t>
            </a:r>
            <a:r>
              <a:rPr lang="en-US" dirty="0" smtClean="0">
                <a:latin typeface="Sylfaen" pitchFamily="18" charset="0"/>
              </a:rPr>
              <a:t> </a:t>
            </a:r>
            <a:r>
              <a:rPr lang="en-US" dirty="0" err="1" smtClean="0">
                <a:latin typeface="Sylfaen" pitchFamily="18" charset="0"/>
              </a:rPr>
              <a:t>Anda</a:t>
            </a:r>
            <a:r>
              <a:rPr lang="en-US" dirty="0" smtClean="0">
                <a:latin typeface="Sylfaen" pitchFamily="18" charset="0"/>
              </a:rPr>
              <a:t> and </a:t>
            </a:r>
            <a:r>
              <a:rPr lang="en-US" dirty="0" err="1" smtClean="0">
                <a:latin typeface="Sylfaen" pitchFamily="18" charset="0"/>
              </a:rPr>
              <a:t>Felitti</a:t>
            </a:r>
            <a:r>
              <a:rPr lang="en-US" dirty="0" smtClean="0">
                <a:latin typeface="Sylfaen" pitchFamily="18" charset="0"/>
              </a:rPr>
              <a:t> included in their study include :</a:t>
            </a:r>
          </a:p>
          <a:p>
            <a:r>
              <a:rPr lang="en-US" dirty="0" smtClean="0">
                <a:latin typeface="Sylfaen" pitchFamily="18" charset="0"/>
              </a:rPr>
              <a:t>Three forms of abuse: physical, emotional, and sexual abuse</a:t>
            </a:r>
          </a:p>
          <a:p>
            <a:r>
              <a:rPr lang="en-US" dirty="0" smtClean="0">
                <a:latin typeface="Sylfaen" pitchFamily="18" charset="0"/>
              </a:rPr>
              <a:t>Two kinds of neglect: physical and emotional neglect and</a:t>
            </a:r>
          </a:p>
          <a:p>
            <a:r>
              <a:rPr lang="en-US" dirty="0" smtClean="0">
                <a:latin typeface="Sylfaen" pitchFamily="18" charset="0"/>
              </a:rPr>
              <a:t>Five indicators of household functioning: having a mentally ill, depressed or suicidal person in the home, having a drug addicted or alcoholic family member, incarceration of a family member, loss of a parent, and witnessing violence against one’s mother.</a:t>
            </a:r>
          </a:p>
          <a:p>
            <a:r>
              <a:rPr lang="en-US" dirty="0" smtClean="0">
                <a:latin typeface="Sylfaen" pitchFamily="18" charset="0"/>
              </a:rPr>
              <a:t>The researchers did ask about severity of abuse, duration and other kinds of questions that are important to folks working in child safety.  But when it comes to health outcomes, they found that what matters most in terms of life-long health is the number of different kinds of adverse childhood experiences.  When lots of different categories stack up in a person’s life, the cumulative effective is stunning.  </a:t>
            </a:r>
          </a:p>
          <a:p>
            <a:r>
              <a:rPr lang="en-US" dirty="0" smtClean="0">
                <a:latin typeface="Sylfaen" pitchFamily="18" charset="0"/>
              </a:rPr>
              <a:t>And, these different kinds of experiences do typically come in clusters – among people who said that they had one category of Adverse Childhood Experience, 87% had at least one more category of Adverse Childhood Experience.  So, the researchers said “It doesn’t make sense to make a study about the 13% who don’t have additional ACEs, it makes more sense to have the study be about the 87% of people who did experience multiple ACE categories.  </a:t>
            </a:r>
          </a:p>
          <a:p>
            <a:r>
              <a:rPr lang="en-US" dirty="0" smtClean="0">
                <a:latin typeface="Sylfaen" pitchFamily="18" charset="0"/>
              </a:rPr>
              <a:t>That’s why they made an ACE score – which you will see throughout the rest of this presentation.  The ACE Score is the number of different categories of Adverse Experience during a person’s childhood – from 1-10.</a:t>
            </a:r>
          </a:p>
          <a:p>
            <a:endParaRPr lang="en-US" dirty="0" smtClean="0">
              <a:latin typeface="Sylfaen" pitchFamily="18" charset="0"/>
            </a:endParaRPr>
          </a:p>
          <a:p>
            <a:endParaRPr lang="en-US" dirty="0" smtClean="0">
              <a:latin typeface="Sylfaen" pitchFamily="18" charset="0"/>
            </a:endParaRPr>
          </a:p>
          <a:p>
            <a:pPr>
              <a:buFontTx/>
              <a:buChar char="•"/>
            </a:pPr>
            <a:endParaRPr lang="en-US" dirty="0" smtClean="0">
              <a:latin typeface="Sylfaen" pitchFamily="18" charset="0"/>
            </a:endParaRPr>
          </a:p>
          <a:p>
            <a:pPr>
              <a:buFontTx/>
              <a:buChar char="•"/>
            </a:pPr>
            <a:endParaRPr lang="en-US" dirty="0" smtClean="0">
              <a:latin typeface="Sylfae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Documentation/notes for</a:t>
            </a:r>
          </a:p>
          <a:p>
            <a:r>
              <a:rPr lang="en-US" dirty="0" smtClean="0"/>
              <a:t>Two charts on ACEs and History of Homelessness since the Age of 18</a:t>
            </a:r>
          </a:p>
          <a:p>
            <a:r>
              <a:rPr lang="en-US" dirty="0" smtClean="0"/>
              <a:t> </a:t>
            </a:r>
          </a:p>
          <a:p>
            <a:pPr lvl="0"/>
            <a:r>
              <a:rPr lang="en-US" b="1" dirty="0" smtClean="0"/>
              <a:t>General Washington State Adult Population </a:t>
            </a:r>
            <a:endParaRPr lang="en-US" dirty="0" smtClean="0"/>
          </a:p>
          <a:p>
            <a:r>
              <a:rPr lang="en-US" dirty="0" smtClean="0"/>
              <a:t> </a:t>
            </a:r>
          </a:p>
          <a:p>
            <a:r>
              <a:rPr lang="en-US" dirty="0" smtClean="0"/>
              <a:t>Source: 	Washington State 2010 BRFSS: n = 5,960 - representing 5.1 million adults</a:t>
            </a:r>
          </a:p>
          <a:p>
            <a:r>
              <a:rPr lang="en-US" dirty="0" smtClean="0"/>
              <a:t> </a:t>
            </a:r>
          </a:p>
          <a:p>
            <a:r>
              <a:rPr lang="en-US" dirty="0" smtClean="0"/>
              <a:t>Total Result:	5.6 % adults (18 year old or more) had a history of homelessness -</a:t>
            </a:r>
          </a:p>
          <a:p>
            <a:r>
              <a:rPr lang="en-US" dirty="0" smtClean="0"/>
              <a:t>They represent 290,000 Washington State adults</a:t>
            </a:r>
          </a:p>
          <a:p>
            <a:r>
              <a:rPr lang="en-US" dirty="0" smtClean="0"/>
              <a:t> </a:t>
            </a:r>
          </a:p>
          <a:p>
            <a:r>
              <a:rPr lang="en-US" dirty="0" smtClean="0"/>
              <a:t>Number of ACEs:		0	1	2	3	4-5	6-8</a:t>
            </a:r>
          </a:p>
          <a:p>
            <a:r>
              <a:rPr lang="en-US" dirty="0" smtClean="0"/>
              <a:t>% of total adults:		37.4	21.9	13.7	9.8	12.0	5.2	</a:t>
            </a:r>
          </a:p>
          <a:p>
            <a:r>
              <a:rPr lang="en-US" dirty="0" smtClean="0"/>
              <a:t>N of adults in thousands:	1,926	1,128	705	505	618	268</a:t>
            </a:r>
          </a:p>
          <a:p>
            <a:r>
              <a:rPr lang="en-US" dirty="0" smtClean="0"/>
              <a:t> </a:t>
            </a:r>
          </a:p>
          <a:p>
            <a:r>
              <a:rPr lang="en-US" dirty="0" smtClean="0"/>
              <a:t>Sample sizes: n=		2,313	1,345	811	528	673	290</a:t>
            </a:r>
          </a:p>
          <a:p>
            <a:r>
              <a:rPr lang="en-US" b="1" dirty="0" smtClean="0"/>
              <a:t> </a:t>
            </a:r>
            <a:endParaRPr lang="en-US" dirty="0" smtClean="0"/>
          </a:p>
          <a:p>
            <a:r>
              <a:rPr lang="en-US" b="1" dirty="0" smtClean="0"/>
              <a:t> </a:t>
            </a:r>
            <a:endParaRPr lang="en-US" dirty="0" smtClean="0"/>
          </a:p>
          <a:p>
            <a:r>
              <a:rPr lang="en-US" b="1" dirty="0" smtClean="0"/>
              <a:t> </a:t>
            </a:r>
            <a:endParaRPr lang="en-US" dirty="0" smtClean="0"/>
          </a:p>
          <a:p>
            <a:pPr lvl="0"/>
            <a:r>
              <a:rPr lang="en-US" b="1" dirty="0" smtClean="0"/>
              <a:t>25-54 Year Old Adults in Washington State</a:t>
            </a:r>
            <a:endParaRPr lang="en-US" dirty="0" smtClean="0"/>
          </a:p>
          <a:p>
            <a:r>
              <a:rPr lang="en-US" b="1" dirty="0" smtClean="0"/>
              <a:t> </a:t>
            </a:r>
            <a:endParaRPr lang="en-US" dirty="0" smtClean="0"/>
          </a:p>
          <a:p>
            <a:r>
              <a:rPr lang="en-US" dirty="0" smtClean="0"/>
              <a:t>Source: 	Washington State 2010 BRFSS: n = 2,260 - representing 2.8 million adults</a:t>
            </a:r>
          </a:p>
          <a:p>
            <a:r>
              <a:rPr lang="en-US" dirty="0" smtClean="0"/>
              <a:t> </a:t>
            </a:r>
          </a:p>
          <a:p>
            <a:r>
              <a:rPr lang="en-US" dirty="0" smtClean="0"/>
              <a:t>Total Result:	7.9 % adults 25-54 year old had a history of homelessness since the age of 18 – They represent 225,000 Washington State adults</a:t>
            </a:r>
          </a:p>
          <a:p>
            <a:r>
              <a:rPr lang="en-US" b="1" dirty="0" smtClean="0"/>
              <a:t> </a:t>
            </a:r>
            <a:endParaRPr lang="en-US" dirty="0" smtClean="0"/>
          </a:p>
          <a:p>
            <a:r>
              <a:rPr lang="en-US" b="1" dirty="0" smtClean="0"/>
              <a:t> </a:t>
            </a:r>
            <a:r>
              <a:rPr lang="en-US" dirty="0" smtClean="0"/>
              <a:t>Number of ACEs:		0	1	2	3	4-5	6-8</a:t>
            </a:r>
          </a:p>
          <a:p>
            <a:r>
              <a:rPr lang="en-US" dirty="0" smtClean="0"/>
              <a:t>% of total adults:		33.8	22.0	13.8	9.8	13.9	6.7	</a:t>
            </a:r>
          </a:p>
          <a:p>
            <a:r>
              <a:rPr lang="en-US" dirty="0" smtClean="0"/>
              <a:t>N of adults in thousands:	1,926	1,128	705	505	618	268</a:t>
            </a:r>
          </a:p>
          <a:p>
            <a:r>
              <a:rPr lang="en-US" dirty="0" smtClean="0"/>
              <a:t> </a:t>
            </a:r>
          </a:p>
          <a:p>
            <a:r>
              <a:rPr lang="en-US" dirty="0" smtClean="0"/>
              <a:t>Sample sizes: n=		958	624	391	275	394	190</a:t>
            </a:r>
          </a:p>
          <a:p>
            <a:r>
              <a:rPr lang="en-US" b="1" dirty="0" smtClean="0"/>
              <a:t> </a:t>
            </a:r>
            <a:endParaRPr lang="en-US" dirty="0" smtClean="0"/>
          </a:p>
          <a:p>
            <a:r>
              <a:rPr lang="en-US" b="1" dirty="0" smtClean="0"/>
              <a:t> </a:t>
            </a:r>
            <a:endParaRPr lang="en-US" dirty="0" smtClean="0"/>
          </a:p>
          <a:p>
            <a:r>
              <a:rPr lang="en-US" b="1" dirty="0" smtClean="0"/>
              <a:t>Tables drawn from: </a:t>
            </a:r>
            <a:endParaRPr lang="en-US" dirty="0" smtClean="0"/>
          </a:p>
          <a:p>
            <a:r>
              <a:rPr lang="en-US" b="1" dirty="0" smtClean="0"/>
              <a:t>H:\BRFSS\2010\homeless\preliminary homeless frequencies and ACEs 8_30_2011.spv            </a:t>
            </a:r>
            <a:endParaRPr lang="en-US" dirty="0" smtClean="0"/>
          </a:p>
          <a:p>
            <a:pPr lvl="8"/>
            <a:r>
              <a:rPr lang="en-US" dirty="0" smtClean="0"/>
              <a:t>Dr. Dario Longhi, Ph. D. 9-30-11</a:t>
            </a:r>
            <a:endParaRPr lang="en-US" dirty="0"/>
          </a:p>
        </p:txBody>
      </p:sp>
      <p:sp>
        <p:nvSpPr>
          <p:cNvPr id="4" name="Slide Number Placeholder 3"/>
          <p:cNvSpPr>
            <a:spLocks noGrp="1"/>
          </p:cNvSpPr>
          <p:nvPr>
            <p:ph type="sldNum" sz="quarter" idx="10"/>
          </p:nvPr>
        </p:nvSpPr>
        <p:spPr/>
        <p:txBody>
          <a:bodyPr/>
          <a:lstStyle/>
          <a:p>
            <a:fld id="{53419128-E1D4-4A88-AB81-2837CCF0BBD1}" type="slidenum">
              <a:rPr lang="en-US" smtClean="0"/>
              <a:pPr/>
              <a:t>46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88A960C-EEDB-406A-A0A4-F7A9D98D90E9}" type="slidenum">
              <a:rPr lang="en-US" smtClean="0">
                <a:latin typeface="Times" pitchFamily="18" charset="0"/>
              </a:rPr>
              <a:pPr/>
              <a:t>47</a:t>
            </a:fld>
            <a:endParaRPr lang="en-US" smtClean="0">
              <a:latin typeface="Times" pitchFamily="18" charset="0"/>
            </a:endParaRPr>
          </a:p>
        </p:txBody>
      </p:sp>
      <p:sp>
        <p:nvSpPr>
          <p:cNvPr id="31747" name="Rectangle 2"/>
          <p:cNvSpPr>
            <a:spLocks noGrp="1" noRot="1" noChangeAspect="1" noChangeArrowheads="1" noTextEdit="1"/>
          </p:cNvSpPr>
          <p:nvPr>
            <p:ph type="sldImg"/>
          </p:nvPr>
        </p:nvSpPr>
        <p:spPr>
          <a:ln/>
        </p:spPr>
      </p:sp>
      <p:sp>
        <p:nvSpPr>
          <p:cNvPr id="31748" name="Rectangle 5"/>
          <p:cNvSpPr>
            <a:spLocks noGrp="1" noChangeArrowheads="1"/>
          </p:cNvSpPr>
          <p:nvPr>
            <p:ph type="body" idx="1"/>
          </p:nvPr>
        </p:nvSpPr>
        <p:spPr>
          <a:noFill/>
          <a:ln/>
        </p:spPr>
        <p:txBody>
          <a:bodyPr/>
          <a:lstStyle/>
          <a:p>
            <a:pPr>
              <a:spcAft>
                <a:spcPts val="588"/>
              </a:spcAft>
            </a:pPr>
            <a:r>
              <a:rPr lang="en-US" dirty="0"/>
              <a:t>ACEs are also drivers of one of the most important factors for success in school and success at work:  showing up.  Here we can see the impact of higher ACE score on people missing work due to physical or mental health challenges.  </a:t>
            </a:r>
          </a:p>
          <a:p>
            <a:pPr>
              <a:spcAft>
                <a:spcPts val="588"/>
              </a:spcAft>
            </a:pPr>
            <a:r>
              <a:rPr lang="en-US" dirty="0"/>
              <a:t>Among people with an ACE score of zero, only 4 percent missed 10 days of work in the month before the survey.  That would be two full weeks of work missed.  Whereas </a:t>
            </a:r>
            <a:r>
              <a:rPr lang="en-US" u="sng" dirty="0"/>
              <a:t>one out of five</a:t>
            </a:r>
            <a:r>
              <a:rPr lang="en-US" dirty="0"/>
              <a:t> people with an ACE score of six or more missed ten or more days of work.  </a:t>
            </a:r>
            <a:endParaRPr lang="en-US" dirty="0" smtClean="0"/>
          </a:p>
          <a:p>
            <a:pPr>
              <a:spcAft>
                <a:spcPts val="588"/>
              </a:spcAft>
            </a:pPr>
            <a:r>
              <a:rPr lang="en-US" dirty="0" smtClean="0"/>
              <a:t>Also Attributable to ACEs:</a:t>
            </a:r>
          </a:p>
          <a:p>
            <a:pPr>
              <a:spcAft>
                <a:spcPts val="588"/>
              </a:spcAft>
            </a:pPr>
            <a:endParaRPr lang="en-US" dirty="0" smtClean="0"/>
          </a:p>
          <a:p>
            <a:pPr>
              <a:spcAft>
                <a:spcPts val="588"/>
              </a:spcAft>
            </a:pPr>
            <a:r>
              <a:rPr lang="en-US" dirty="0" smtClean="0"/>
              <a:t>Worker Injury</a:t>
            </a:r>
          </a:p>
          <a:p>
            <a:pPr>
              <a:spcAft>
                <a:spcPts val="588"/>
              </a:spcAft>
            </a:pPr>
            <a:r>
              <a:rPr lang="en-US" dirty="0" smtClean="0"/>
              <a:t>Work-related Illness</a:t>
            </a:r>
          </a:p>
          <a:p>
            <a:pPr>
              <a:spcAft>
                <a:spcPts val="588"/>
              </a:spcAft>
            </a:pPr>
            <a:r>
              <a:rPr lang="en-US" dirty="0" smtClean="0"/>
              <a:t>Drugs/Alcohol</a:t>
            </a:r>
          </a:p>
          <a:p>
            <a:pPr>
              <a:spcAft>
                <a:spcPts val="588"/>
              </a:spcAft>
            </a:pPr>
            <a:r>
              <a:rPr lang="en-US" dirty="0" smtClean="0"/>
              <a:t>Hopelessness</a:t>
            </a:r>
          </a:p>
          <a:p>
            <a:pPr>
              <a:spcAft>
                <a:spcPts val="588"/>
              </a:spcAft>
            </a:pPr>
            <a:r>
              <a:rPr lang="en-US" dirty="0" smtClean="0"/>
              <a:t>Health Limits Activity</a:t>
            </a:r>
          </a:p>
          <a:p>
            <a:pPr>
              <a:spcAft>
                <a:spcPts val="588"/>
              </a:spcAft>
            </a:pPr>
            <a:r>
              <a:rPr lang="en-US" dirty="0" smtClean="0"/>
              <a:t>Serious Job Problems</a:t>
            </a:r>
          </a:p>
          <a:p>
            <a:pPr>
              <a:spcAft>
                <a:spcPts val="588"/>
              </a:spcAft>
            </a:pPr>
            <a:r>
              <a:rPr lang="en-US" dirty="0" smtClean="0"/>
              <a:t>Serious Financial Problems</a:t>
            </a:r>
          </a:p>
          <a:p>
            <a:pPr>
              <a:spcAft>
                <a:spcPts val="588"/>
              </a:spcAft>
            </a:pPr>
            <a:endParaRPr lang="en-US" dirty="0"/>
          </a:p>
          <a:p>
            <a:endParaRPr lang="en-US" dirty="0" smtClean="0">
              <a:latin typeface="Sylfae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Adult adverse experience interacts with the impacts of Adverse Childhood Experience. </a:t>
            </a:r>
            <a:r>
              <a:rPr lang="en-US" dirty="0"/>
              <a:t> </a:t>
            </a:r>
          </a:p>
          <a:p>
            <a:endParaRPr lang="en-US" dirty="0" smtClean="0"/>
          </a:p>
          <a:p>
            <a:r>
              <a:rPr lang="en-US" dirty="0"/>
              <a:t>The combination results in more complex symptoms, which are reflected in increased disability score.  This chart provides information about adults with 3 or more ACEs.  Having a higher ACE score increases the likelihood of adult adversities, including the categories considered in this </a:t>
            </a:r>
            <a:r>
              <a:rPr lang="en-US" dirty="0" smtClean="0"/>
              <a:t>chart</a:t>
            </a:r>
          </a:p>
          <a:p>
            <a:endParaRPr lang="en-US" dirty="0"/>
          </a:p>
          <a:p>
            <a:endParaRPr lang="en-US" dirty="0" smtClean="0"/>
          </a:p>
          <a:p>
            <a:r>
              <a:rPr lang="en-US" dirty="0"/>
              <a:t> </a:t>
            </a:r>
          </a:p>
          <a:p>
            <a:pPr lvl="0"/>
            <a:r>
              <a:rPr lang="en-US" dirty="0"/>
              <a:t>Homelessness </a:t>
            </a:r>
          </a:p>
          <a:p>
            <a:pPr lvl="0"/>
            <a:r>
              <a:rPr lang="en-US" dirty="0"/>
              <a:t>Incarceration</a:t>
            </a:r>
          </a:p>
          <a:p>
            <a:pPr lvl="0"/>
            <a:r>
              <a:rPr lang="en-US" dirty="0"/>
              <a:t>Chronic illness</a:t>
            </a:r>
          </a:p>
          <a:p>
            <a:pPr lvl="0"/>
            <a:r>
              <a:rPr lang="en-US" dirty="0"/>
              <a:t>Separation/Divorce</a:t>
            </a:r>
          </a:p>
          <a:p>
            <a:pPr lvl="0"/>
            <a:r>
              <a:rPr lang="en-US" dirty="0"/>
              <a:t>Severe Depression</a:t>
            </a:r>
          </a:p>
          <a:p>
            <a:pPr lvl="0"/>
            <a:r>
              <a:rPr lang="en-US" dirty="0"/>
              <a:t>Work-related Injury/ Illness </a:t>
            </a:r>
          </a:p>
          <a:p>
            <a:r>
              <a:rPr lang="en-US" b="1" dirty="0"/>
              <a:t> </a:t>
            </a:r>
            <a:endParaRPr lang="en-US" dirty="0"/>
          </a:p>
          <a:p>
            <a:r>
              <a:rPr lang="en-US" b="1" dirty="0"/>
              <a:t>adversity Eighty percent (80%) of the population of adults who have a high ACE score plus a large number of categories report interruption in their ability to do their usual activities, including work for one or more days a month.</a:t>
            </a:r>
            <a:r>
              <a:rPr lang="en-US" dirty="0"/>
              <a:t>  Forty percent (40%) report disability-related interruption to their daily activities for 14 to 29 days a month (Moderate Disability Score).</a:t>
            </a:r>
          </a:p>
          <a:p>
            <a:endParaRPr lang="en-US" dirty="0"/>
          </a:p>
        </p:txBody>
      </p:sp>
      <p:sp>
        <p:nvSpPr>
          <p:cNvPr id="4" name="Slide Number Placeholder 3"/>
          <p:cNvSpPr>
            <a:spLocks noGrp="1"/>
          </p:cNvSpPr>
          <p:nvPr>
            <p:ph type="sldNum" sz="quarter" idx="10"/>
          </p:nvPr>
        </p:nvSpPr>
        <p:spPr/>
        <p:txBody>
          <a:bodyPr/>
          <a:lstStyle/>
          <a:p>
            <a:fld id="{9A4420D7-C293-4215-9E0B-76ECAC90EF48}"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360575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C05C2-24E7-0C45-BD52-54676878C6DC}" type="slidenum">
              <a:rPr lang="en-US" smtClean="0"/>
              <a:pPr/>
              <a:t>50</a:t>
            </a:fld>
            <a:endParaRPr lang="en-US"/>
          </a:p>
        </p:txBody>
      </p:sp>
    </p:spTree>
    <p:extLst>
      <p:ext uri="{BB962C8B-B14F-4D97-AF65-F5344CB8AC3E}">
        <p14:creationId xmlns:p14="http://schemas.microsoft.com/office/powerpoint/2010/main" val="2298013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C05C2-24E7-0C45-BD52-54676878C6DC}" type="slidenum">
              <a:rPr lang="en-US" smtClean="0"/>
              <a:pPr/>
              <a:t>51</a:t>
            </a:fld>
            <a:endParaRPr lang="en-US"/>
          </a:p>
        </p:txBody>
      </p:sp>
    </p:spTree>
    <p:extLst>
      <p:ext uri="{BB962C8B-B14F-4D97-AF65-F5344CB8AC3E}">
        <p14:creationId xmlns:p14="http://schemas.microsoft.com/office/powerpoint/2010/main" val="4208117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C05C2-24E7-0C45-BD52-54676878C6DC}" type="slidenum">
              <a:rPr lang="en-US" smtClean="0"/>
              <a:pPr/>
              <a:t>54</a:t>
            </a:fld>
            <a:endParaRPr lang="en-US"/>
          </a:p>
        </p:txBody>
      </p:sp>
    </p:spTree>
    <p:extLst>
      <p:ext uri="{BB962C8B-B14F-4D97-AF65-F5344CB8AC3E}">
        <p14:creationId xmlns:p14="http://schemas.microsoft.com/office/powerpoint/2010/main" val="2925492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C05C2-24E7-0C45-BD52-54676878C6DC}" type="slidenum">
              <a:rPr lang="en-US" smtClean="0"/>
              <a:pPr/>
              <a:t>55</a:t>
            </a:fld>
            <a:endParaRPr lang="en-US"/>
          </a:p>
        </p:txBody>
      </p:sp>
    </p:spTree>
    <p:extLst>
      <p:ext uri="{BB962C8B-B14F-4D97-AF65-F5344CB8AC3E}">
        <p14:creationId xmlns:p14="http://schemas.microsoft.com/office/powerpoint/2010/main" val="1587264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latin typeface="Cambria" pitchFamily="18" charset="0"/>
              </a:rPr>
              <a:t>One alternative high school principal, after learning that some people are not biologically wired to be rational at the same time they are emotionally triggered, developed a new discipline process that has dramatically reduced problems in his school.  </a:t>
            </a:r>
          </a:p>
          <a:p>
            <a:r>
              <a:rPr lang="en-US" sz="1300" dirty="0">
                <a:latin typeface="Cambria" pitchFamily="18" charset="0"/>
              </a:rPr>
              <a:t> </a:t>
            </a:r>
          </a:p>
          <a:p>
            <a:r>
              <a:rPr lang="en-US" sz="1300" dirty="0">
                <a:latin typeface="Cambria" pitchFamily="18" charset="0"/>
              </a:rPr>
              <a:t>He made a simple graphic of a green-yellow-red colored target, with green in the center and red as the outer band.  Adults and teens alike always identify their emotional state before any disciplinary conversation can begin.  If either person is “in the red” – they wait hours or even a day before they begin to talk about what went wrong and what should be done about it.  Once teens have calmed, they can be active partners in taking care of the school, taking care of one another and taking care of themselves.</a:t>
            </a:r>
          </a:p>
          <a:p>
            <a:r>
              <a:rPr lang="en-US" sz="1300" dirty="0">
                <a:latin typeface="Cambria" pitchFamily="18" charset="0"/>
              </a:rPr>
              <a:t> </a:t>
            </a:r>
          </a:p>
          <a:p>
            <a:r>
              <a:rPr lang="en-US" sz="1300" dirty="0">
                <a:latin typeface="Cambria" pitchFamily="18" charset="0"/>
              </a:rPr>
              <a:t>As we learn more about how trauma is hard-wired into biology, we can begin to challenge old assumptions and develop accommodations – like the simple target -- that help people participate more fully in community life.</a:t>
            </a:r>
          </a:p>
          <a:p>
            <a:endParaRPr lang="en-US" dirty="0"/>
          </a:p>
        </p:txBody>
      </p:sp>
      <p:sp>
        <p:nvSpPr>
          <p:cNvPr id="4" name="Slide Number Placeholder 3"/>
          <p:cNvSpPr>
            <a:spLocks noGrp="1"/>
          </p:cNvSpPr>
          <p:nvPr>
            <p:ph type="sldNum" sz="quarter" idx="10"/>
          </p:nvPr>
        </p:nvSpPr>
        <p:spPr/>
        <p:txBody>
          <a:bodyPr/>
          <a:lstStyle/>
          <a:p>
            <a:fld id="{4D46A867-1539-AD42-A7F1-049AA0741F8E}" type="slidenum">
              <a:rPr lang="en-US" smtClean="0"/>
              <a:pPr/>
              <a:t>58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31" indent="-285704">
              <a:defRPr>
                <a:solidFill>
                  <a:schemeClr val="tx1"/>
                </a:solidFill>
                <a:latin typeface="Calibri" pitchFamily="34" charset="0"/>
              </a:defRPr>
            </a:lvl2pPr>
            <a:lvl3pPr marL="1142816" indent="-228563">
              <a:defRPr>
                <a:solidFill>
                  <a:schemeClr val="tx1"/>
                </a:solidFill>
                <a:latin typeface="Calibri" pitchFamily="34" charset="0"/>
              </a:defRPr>
            </a:lvl3pPr>
            <a:lvl4pPr marL="1599942" indent="-228563">
              <a:defRPr>
                <a:solidFill>
                  <a:schemeClr val="tx1"/>
                </a:solidFill>
                <a:latin typeface="Calibri" pitchFamily="34" charset="0"/>
              </a:defRPr>
            </a:lvl4pPr>
            <a:lvl5pPr marL="2057069" indent="-228563">
              <a:defRPr>
                <a:solidFill>
                  <a:schemeClr val="tx1"/>
                </a:solidFill>
                <a:latin typeface="Calibri" pitchFamily="34" charset="0"/>
              </a:defRPr>
            </a:lvl5pPr>
            <a:lvl6pPr marL="2514195" indent="-228563" fontAlgn="base">
              <a:spcBef>
                <a:spcPct val="0"/>
              </a:spcBef>
              <a:spcAft>
                <a:spcPct val="0"/>
              </a:spcAft>
              <a:defRPr>
                <a:solidFill>
                  <a:schemeClr val="tx1"/>
                </a:solidFill>
                <a:latin typeface="Calibri" pitchFamily="34" charset="0"/>
              </a:defRPr>
            </a:lvl6pPr>
            <a:lvl7pPr marL="2971321" indent="-228563" fontAlgn="base">
              <a:spcBef>
                <a:spcPct val="0"/>
              </a:spcBef>
              <a:spcAft>
                <a:spcPct val="0"/>
              </a:spcAft>
              <a:defRPr>
                <a:solidFill>
                  <a:schemeClr val="tx1"/>
                </a:solidFill>
                <a:latin typeface="Calibri" pitchFamily="34" charset="0"/>
              </a:defRPr>
            </a:lvl7pPr>
            <a:lvl8pPr marL="3428447" indent="-228563" fontAlgn="base">
              <a:spcBef>
                <a:spcPct val="0"/>
              </a:spcBef>
              <a:spcAft>
                <a:spcPct val="0"/>
              </a:spcAft>
              <a:defRPr>
                <a:solidFill>
                  <a:schemeClr val="tx1"/>
                </a:solidFill>
                <a:latin typeface="Calibri" pitchFamily="34" charset="0"/>
              </a:defRPr>
            </a:lvl8pPr>
            <a:lvl9pPr marL="3885574" indent="-228563" fontAlgn="base">
              <a:spcBef>
                <a:spcPct val="0"/>
              </a:spcBef>
              <a:spcAft>
                <a:spcPct val="0"/>
              </a:spcAft>
              <a:defRPr>
                <a:solidFill>
                  <a:schemeClr val="tx1"/>
                </a:solidFill>
                <a:latin typeface="Calibri" pitchFamily="34" charset="0"/>
              </a:defRPr>
            </a:lvl9pPr>
          </a:lstStyle>
          <a:p>
            <a:fld id="{F412981C-73AC-4810-BD5B-6831766584AC}" type="slidenum">
              <a:rPr lang="en-US">
                <a:solidFill>
                  <a:prstClr val="black"/>
                </a:solidFill>
              </a:rPr>
              <a:pPr/>
              <a:t>60</a:t>
            </a:fld>
            <a:endParaRPr lang="en-US">
              <a:solidFill>
                <a:prstClr val="black"/>
              </a:solidFill>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8" name="Rectangle 3"/>
          <p:cNvSpPr>
            <a:spLocks noGrp="1" noChangeArrowheads="1"/>
          </p:cNvSpPr>
          <p:nvPr>
            <p:ph type="body" idx="1"/>
          </p:nvPr>
        </p:nvSpPr>
        <p:spPr>
          <a:xfrm>
            <a:off x="522289" y="4343400"/>
            <a:ext cx="5888037" cy="4276725"/>
          </a:xfrm>
          <a:ln/>
        </p:spPr>
        <p:txBody>
          <a:bodyPr>
            <a:normAutofit fontScale="92500" lnSpcReduction="20000"/>
          </a:bodyPr>
          <a:lstStyle/>
          <a:p>
            <a:pPr>
              <a:defRPr/>
            </a:pPr>
            <a:r>
              <a:rPr lang="en-US" dirty="0" smtClean="0"/>
              <a:t>This slide was in the wrong place… needs to have new thinking about how to use in this talk……</a:t>
            </a:r>
          </a:p>
          <a:p>
            <a:pPr>
              <a:defRPr/>
            </a:pPr>
            <a:endParaRPr lang="en-US" dirty="0"/>
          </a:p>
          <a:p>
            <a:pPr>
              <a:defRPr/>
            </a:pPr>
            <a:r>
              <a:rPr lang="en-US" dirty="0" smtClean="0"/>
              <a:t>Resilience is a term that comes from the physics of materials.  In that context it means the ability to return to original form after having been bent or compressed.  For example, bamboo is considered to be resilient because the plant can be bent to the ground, but will spring back, grow well, and be essentially unchanged.</a:t>
            </a:r>
          </a:p>
          <a:p>
            <a:pPr>
              <a:defRPr/>
            </a:pPr>
            <a:endParaRPr lang="en-US" dirty="0" smtClean="0"/>
          </a:p>
          <a:p>
            <a:pPr>
              <a:defRPr/>
            </a:pPr>
            <a:r>
              <a:rPr lang="en-US" dirty="0" smtClean="0"/>
              <a:t>But human beings aren’t just materials that can spring back to original form or function after significant loss or attack.  We are actually changed by experience through a complex process of adaptation. Adversity brings about a new form and function that fits the new environment.  </a:t>
            </a:r>
          </a:p>
          <a:p>
            <a:pPr>
              <a:defRPr/>
            </a:pPr>
            <a:endParaRPr lang="en-US" dirty="0" smtClean="0"/>
          </a:p>
          <a:p>
            <a:pPr>
              <a:defRPr/>
            </a:pPr>
            <a:r>
              <a:rPr lang="en-US" dirty="0" smtClean="0"/>
              <a:t>Dr. Ann </a:t>
            </a:r>
            <a:r>
              <a:rPr lang="en-US" dirty="0" err="1" smtClean="0"/>
              <a:t>Masten</a:t>
            </a:r>
            <a:r>
              <a:rPr lang="en-US" dirty="0" smtClean="0"/>
              <a:t>, a leader in resilience research, explains that in terms of developmental pathways, resilience involves maintaining a developmental trajectory, returning to the original trajectory after a temporary deviation, or shifting to an entirely new trajectory that also represents a healthy life path.</a:t>
            </a:r>
          </a:p>
          <a:p>
            <a:pPr>
              <a:defRPr/>
            </a:pPr>
            <a:endParaRPr lang="en-US" dirty="0" smtClean="0"/>
          </a:p>
          <a:p>
            <a:pPr>
              <a:defRPr/>
            </a:pPr>
            <a:r>
              <a:rPr lang="en-US" dirty="0" smtClean="0"/>
              <a:t>In psychology, resilience has been conceptualized in a few different ways, but all of these contain the themes of adversity and “doing well”.  Researchers have defined “doing well” and “adversity”– so learning about resilience requires paying attention to several key concepts:</a:t>
            </a:r>
          </a:p>
          <a:p>
            <a:pPr marL="224276" indent="-224276">
              <a:buFont typeface="+mj-lt"/>
              <a:buAutoNum type="arabicPeriod"/>
              <a:defRPr/>
            </a:pPr>
            <a:r>
              <a:rPr lang="en-US" dirty="0" smtClean="0"/>
              <a:t>What measures of doing well are used to gain insights about resilience?</a:t>
            </a:r>
          </a:p>
          <a:p>
            <a:pPr marL="224276" indent="-224276">
              <a:buFont typeface="+mj-lt"/>
              <a:buAutoNum type="arabicPeriod"/>
              <a:defRPr/>
            </a:pPr>
            <a:r>
              <a:rPr lang="en-US" dirty="0" smtClean="0"/>
              <a:t>How is adversity defined?</a:t>
            </a:r>
          </a:p>
          <a:p>
            <a:pPr marL="224276" indent="-224276">
              <a:buFont typeface="+mj-lt"/>
              <a:buAutoNum type="arabicPeriod"/>
              <a:defRPr/>
            </a:pPr>
            <a:r>
              <a:rPr lang="en-US" dirty="0" smtClean="0"/>
              <a:t>How is adversity related to developmental tasks of individuals at various ages and stages? </a:t>
            </a:r>
          </a:p>
          <a:p>
            <a:pPr marL="224276" indent="-224276">
              <a:buFont typeface="+mj-lt"/>
              <a:buAutoNum type="arabicPeriod"/>
              <a:defRPr/>
            </a:pPr>
            <a:r>
              <a:rPr lang="en-US" dirty="0" smtClean="0"/>
              <a:t>How are adversity and “doing well” related to the history and culture of a community?</a:t>
            </a:r>
          </a:p>
          <a:p>
            <a:pPr>
              <a:defRPr/>
            </a:pPr>
            <a:endParaRPr lang="en-US" dirty="0" smtClean="0"/>
          </a:p>
          <a:p>
            <a:pPr>
              <a:defRPr/>
            </a:pPr>
            <a:r>
              <a:rPr lang="en-US" dirty="0" smtClean="0"/>
              <a:t>Resilience is more than the absence of psychopathology.  It is not just recovery immediately after crisis.  Resilience is like surfing – it requires continuous balance and grace, ability to spontaneously respond to the demands of the unforeseeable dynamics of life, eagerness to learn and use new skills and maintenance of one’s physical and emotional health and one’s spirit for living life with joy.</a:t>
            </a:r>
          </a:p>
          <a:p>
            <a:pPr>
              <a:defRPr/>
            </a:pPr>
            <a:endParaRPr lang="en-US" dirty="0" smtClean="0"/>
          </a:p>
          <a:p>
            <a:pPr>
              <a:defRPr/>
            </a:pPr>
            <a:r>
              <a:rPr lang="en-US" dirty="0" smtClean="0"/>
              <a:t>Before we delve into these and other aspects of the literature on resilience, we’ll take a look at how the resilience research has evolved over the past five decades.</a:t>
            </a:r>
          </a:p>
          <a:p>
            <a:pPr>
              <a:defRPr/>
            </a:pPr>
            <a:endParaRPr lang="en-US" dirty="0" smtClean="0">
              <a:latin typeface="Sylfae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591FD19D-856F-44B3-874E-46FD5059E123}" type="slidenum">
              <a:rPr lang="en-US"/>
              <a:pPr/>
              <a:t>13</a:t>
            </a:fld>
            <a:endParaRPr lang="en-US"/>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normAutofit fontScale="85000" lnSpcReduction="20000"/>
          </a:bodyPr>
          <a:lstStyle/>
          <a:p>
            <a:pPr>
              <a:spcAft>
                <a:spcPts val="588"/>
              </a:spcAft>
            </a:pPr>
            <a:r>
              <a:rPr lang="en-US" dirty="0" smtClean="0">
                <a:latin typeface="Sylfaen" pitchFamily="18" charset="0"/>
              </a:rPr>
              <a:t> Largest Study of its Kind</a:t>
            </a:r>
          </a:p>
          <a:p>
            <a:pPr>
              <a:spcAft>
                <a:spcPts val="588"/>
              </a:spcAft>
            </a:pPr>
            <a:endParaRPr lang="en-US" dirty="0" smtClean="0">
              <a:latin typeface="Sylfaen" pitchFamily="18" charset="0"/>
            </a:endParaRPr>
          </a:p>
          <a:p>
            <a:pPr>
              <a:spcAft>
                <a:spcPts val="588"/>
              </a:spcAft>
            </a:pPr>
            <a:r>
              <a:rPr lang="en-US" dirty="0" smtClean="0">
                <a:latin typeface="Sylfaen" pitchFamily="18" charset="0"/>
              </a:rPr>
              <a:t>Over 17,000 participants</a:t>
            </a:r>
          </a:p>
          <a:p>
            <a:pPr>
              <a:spcAft>
                <a:spcPts val="588"/>
              </a:spcAft>
            </a:pPr>
            <a:endParaRPr lang="en-US" dirty="0" smtClean="0">
              <a:latin typeface="Sylfaen" pitchFamily="18" charset="0"/>
            </a:endParaRPr>
          </a:p>
          <a:p>
            <a:pPr>
              <a:spcAft>
                <a:spcPts val="588"/>
              </a:spcAft>
            </a:pPr>
            <a:r>
              <a:rPr lang="en-US" dirty="0" smtClean="0">
                <a:latin typeface="Sylfaen" pitchFamily="18" charset="0"/>
              </a:rPr>
              <a:t>Both Retrospective and Prospective</a:t>
            </a:r>
          </a:p>
          <a:p>
            <a:pPr>
              <a:spcAft>
                <a:spcPts val="588"/>
              </a:spcAft>
            </a:pPr>
            <a:endParaRPr lang="en-US" dirty="0" smtClean="0">
              <a:latin typeface="Sylfaen" pitchFamily="18" charset="0"/>
            </a:endParaRPr>
          </a:p>
          <a:p>
            <a:pPr>
              <a:spcAft>
                <a:spcPts val="588"/>
              </a:spcAft>
            </a:pPr>
            <a:r>
              <a:rPr lang="en-US" dirty="0" smtClean="0">
                <a:latin typeface="Sylfaen" pitchFamily="18" charset="0"/>
              </a:rPr>
              <a:t>Over 100 Peer-Reviewed Journal Articles</a:t>
            </a:r>
          </a:p>
          <a:p>
            <a:pPr>
              <a:spcAft>
                <a:spcPts val="588"/>
              </a:spcAft>
            </a:pPr>
            <a:endParaRPr lang="en-US" dirty="0" smtClean="0">
              <a:latin typeface="Sylfaen" pitchFamily="18" charset="0"/>
            </a:endParaRPr>
          </a:p>
          <a:p>
            <a:pPr>
              <a:spcAft>
                <a:spcPts val="588"/>
              </a:spcAft>
            </a:pPr>
            <a:r>
              <a:rPr lang="en-US" dirty="0" smtClean="0"/>
              <a:t>We have been talking about neuroscience research – which is the study of individuals.  Now we are going to switch gears and talk about the population as a whole.  It can be challenging to think about how the whole population is affected by a disease agent – but when we are interested in transformational change – really finding high leverage solutions to problems, then we need to think about what would produce population-level improvements.  So, we’ll turn to the field of epidemiology.  </a:t>
            </a:r>
          </a:p>
          <a:p>
            <a:pPr>
              <a:spcAft>
                <a:spcPts val="588"/>
              </a:spcAft>
            </a:pPr>
            <a:r>
              <a:rPr lang="en-US" dirty="0" smtClean="0"/>
              <a:t>When Dr. Rob Anda and Dr. Vincent </a:t>
            </a:r>
            <a:r>
              <a:rPr lang="en-US" dirty="0" err="1" smtClean="0"/>
              <a:t>Felitti</a:t>
            </a:r>
            <a:r>
              <a:rPr lang="en-US" dirty="0" smtClean="0"/>
              <a:t> designed the ACE Study, they were testing a theory about pathways to disease.  They were studying disease agents that would change the way we think about preventive action.   They thought about the impact of life experiences during childhood on human development and how health changes over the lifespan.  They used a life-span perspective to develop this theoretical model for learning about foundations of health, safety, and long life.</a:t>
            </a:r>
          </a:p>
          <a:p>
            <a:pPr>
              <a:spcAft>
                <a:spcPts val="588"/>
              </a:spcAft>
            </a:pPr>
            <a:r>
              <a:rPr lang="en-US" dirty="0" smtClean="0"/>
              <a:t>Their theory was that adverse childhood experience leads to social, emotional, cognitive impairment, which leads to adoptions of risk behaviors, which leads to disease and early death.  They designed the ACE study to determine whether or not adverse childhood experience could be an underlying cause of a portion of diseases experienced in the population.</a:t>
            </a:r>
          </a:p>
          <a:p>
            <a:pPr>
              <a:spcAft>
                <a:spcPts val="588"/>
              </a:spcAft>
            </a:pPr>
            <a:r>
              <a:rPr lang="en-US" dirty="0" smtClean="0"/>
              <a:t>Prior to this work Dr. Anda had been a leader in the field of reducing heart disease.  His work through the 80s and into the 90s, was about identifying risk and protective factors that predicted heart disease, and working to reduce the risk and increase the protective factors.  You all will recognize this risk and protective model – it has been the prevailing model for prevention in many fields during our lives.  But, Dr. Anda knew that risk for heart disease as will as risk for many mental, physical, and behavioral disorders is not randomly distributed – and therefore could not be the underlying cause of the health problems he was dedicated to resolving.  Prior to the ACE study, Dr Anda won many prestigious awards for his work leading primary, secondary and tertiary disease reduction strategies using a risk and protection factor approach, but he left that behind in order to find underlying causes of ill-health.  </a:t>
            </a:r>
          </a:p>
          <a:p>
            <a:pPr>
              <a:spcAft>
                <a:spcPts val="588"/>
              </a:spcAft>
            </a:pPr>
            <a:r>
              <a:rPr lang="en-US" dirty="0" smtClean="0"/>
              <a:t>This pioneering and courageous work by Drs. </a:t>
            </a:r>
            <a:r>
              <a:rPr lang="en-US" dirty="0" err="1" smtClean="0"/>
              <a:t>Felitti</a:t>
            </a:r>
            <a:r>
              <a:rPr lang="en-US" dirty="0" smtClean="0"/>
              <a:t> and Anda uncovered evidence of the most powerful determinate of the public’s health.  It also challenged long held beliefs about pathways to disease and theories about how best to interrupt them.  The work was, at first, controversial.  Now, it leads strategy at the World Health Organization, many federal agencies, and here in Washington – in state agencies and in communities throughout the state. </a:t>
            </a:r>
          </a:p>
          <a:p>
            <a:endParaRPr lang="en-US" dirty="0" smtClean="0">
              <a:latin typeface="Sylfaen" pitchFamily="18" charset="0"/>
            </a:endParaRPr>
          </a:p>
          <a:p>
            <a:pPr>
              <a:buFontTx/>
              <a:buChar char="•"/>
            </a:pPr>
            <a:endParaRPr lang="en-US" dirty="0" smtClean="0">
              <a:latin typeface="Sylfaen" pitchFamily="18" charset="0"/>
            </a:endParaRPr>
          </a:p>
          <a:p>
            <a:pPr>
              <a:buFontTx/>
              <a:buChar char="•"/>
            </a:pPr>
            <a:endParaRPr lang="en-US" dirty="0" smtClean="0">
              <a:latin typeface="Sylfae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F9434CBC-6DDC-4BA2-B9CE-FC98C42EC830}" type="slidenum">
              <a:rPr lang="en-US">
                <a:solidFill>
                  <a:prstClr val="black"/>
                </a:solidFill>
              </a:rPr>
              <a:pPr/>
              <a:t>61</a:t>
            </a:fld>
            <a:endParaRPr lang="en-US">
              <a:solidFill>
                <a:prstClr val="black"/>
              </a:solidFill>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Include real – life example of this working</a:t>
            </a:r>
          </a:p>
          <a:p>
            <a:pPr>
              <a:defRPr/>
            </a:pPr>
            <a:endParaRPr lang="en-US" smtClean="0"/>
          </a:p>
          <a:p>
            <a:pPr>
              <a:defRPr/>
            </a:pPr>
            <a:r>
              <a:rPr lang="en-US" smtClean="0"/>
              <a:t>Communities </a:t>
            </a:r>
            <a:r>
              <a:rPr lang="en-US" dirty="0" smtClean="0"/>
              <a:t>can be more or less resilient.  They are impacted by the resilience of individual members – and they influence those members as well.</a:t>
            </a:r>
          </a:p>
          <a:p>
            <a:pPr>
              <a:defRPr/>
            </a:pPr>
            <a:endParaRPr lang="en-US" dirty="0"/>
          </a:p>
          <a:p>
            <a:pPr>
              <a:defRPr/>
            </a:pPr>
            <a:r>
              <a:rPr lang="en-US" b="1" dirty="0">
                <a:solidFill>
                  <a:srgbClr val="663300"/>
                </a:solidFill>
              </a:rPr>
              <a:t>General Community Capacity Development is </a:t>
            </a:r>
          </a:p>
          <a:p>
            <a:pPr>
              <a:defRPr/>
            </a:pPr>
            <a:r>
              <a:rPr lang="en-US" dirty="0">
                <a:solidFill>
                  <a:srgbClr val="663300"/>
                </a:solidFill>
              </a:rPr>
              <a:t>a public health approach </a:t>
            </a:r>
          </a:p>
          <a:p>
            <a:pPr>
              <a:spcAft>
                <a:spcPts val="589"/>
              </a:spcAft>
              <a:defRPr/>
            </a:pPr>
            <a:r>
              <a:rPr lang="en-US" dirty="0">
                <a:solidFill>
                  <a:srgbClr val="663300"/>
                </a:solidFill>
              </a:rPr>
              <a:t>to solving interrelated problems by improving: </a:t>
            </a:r>
          </a:p>
          <a:p>
            <a:pPr marL="336488" indent="-336488">
              <a:spcAft>
                <a:spcPts val="589"/>
              </a:spcAft>
              <a:buFont typeface="+mj-lt"/>
              <a:buAutoNum type="arabicPeriod"/>
              <a:defRPr/>
            </a:pPr>
            <a:r>
              <a:rPr lang="en-US" dirty="0">
                <a:solidFill>
                  <a:srgbClr val="663300"/>
                </a:solidFill>
              </a:rPr>
              <a:t>Peoples’ connections, </a:t>
            </a:r>
          </a:p>
          <a:p>
            <a:pPr marL="336488" indent="-336488">
              <a:spcAft>
                <a:spcPts val="589"/>
              </a:spcAft>
              <a:buFont typeface="+mj-lt"/>
              <a:buAutoNum type="arabicPeriod"/>
              <a:defRPr/>
            </a:pPr>
            <a:r>
              <a:rPr lang="en-US" dirty="0">
                <a:solidFill>
                  <a:srgbClr val="663300"/>
                </a:solidFill>
              </a:rPr>
              <a:t>Shared responsibility, and the </a:t>
            </a:r>
          </a:p>
          <a:p>
            <a:pPr marL="336488" indent="-336488">
              <a:buFont typeface="+mj-lt"/>
              <a:buAutoNum type="arabicPeriod"/>
              <a:defRPr/>
            </a:pPr>
            <a:r>
              <a:rPr lang="en-US" dirty="0">
                <a:solidFill>
                  <a:srgbClr val="663300"/>
                </a:solidFill>
              </a:rPr>
              <a:t>Collective impact of their efforts.  </a:t>
            </a:r>
            <a:endParaRPr lang="en-US" dirty="0" smtClean="0">
              <a:solidFill>
                <a:srgbClr val="663300"/>
              </a:solidFill>
            </a:endParaRPr>
          </a:p>
          <a:p>
            <a:pPr marL="336488" indent="-336488">
              <a:buFont typeface="+mj-lt"/>
              <a:buAutoNum type="arabicPeriod"/>
              <a:defRPr/>
            </a:pPr>
            <a:endParaRPr lang="en-US" dirty="0">
              <a:solidFill>
                <a:srgbClr val="663300"/>
              </a:solidFill>
            </a:endParaRPr>
          </a:p>
          <a:p>
            <a:pPr algn="ctr">
              <a:spcAft>
                <a:spcPts val="981"/>
              </a:spcAft>
            </a:pPr>
            <a:r>
              <a:rPr lang="en-US" dirty="0">
                <a:solidFill>
                  <a:srgbClr val="663300"/>
                </a:solidFill>
                <a:latin typeface="Calibri" pitchFamily="34" charset="0"/>
              </a:rPr>
              <a:t>This model is powerful because success in one phase propels success in the next.  It is a virtuous cycle that has the power to improve population health.</a:t>
            </a:r>
          </a:p>
          <a:p>
            <a:pPr eaLnBrk="1" hangingPunct="1"/>
            <a:endParaRPr lang="en-US" sz="1600" dirty="0">
              <a:solidFill>
                <a:srgbClr val="000000"/>
              </a:solidFill>
              <a:latin typeface="Arial" pitchFamily="34" charset="0"/>
            </a:endParaRPr>
          </a:p>
          <a:p>
            <a:pPr>
              <a:defRPr/>
            </a:pPr>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eaLnBrk="0" hangingPunct="0">
              <a:defRPr sz="2400">
                <a:solidFill>
                  <a:schemeClr val="tx1"/>
                </a:solidFill>
                <a:latin typeface="Trebuchet MS" pitchFamily="34" charset="0"/>
              </a:defRPr>
            </a:lvl1pPr>
            <a:lvl2pPr marL="727599" indent="-279846" algn="r" eaLnBrk="0" hangingPunct="0">
              <a:defRPr sz="2400">
                <a:solidFill>
                  <a:schemeClr val="tx1"/>
                </a:solidFill>
                <a:latin typeface="Trebuchet MS" pitchFamily="34" charset="0"/>
              </a:defRPr>
            </a:lvl2pPr>
            <a:lvl3pPr marL="1119383" indent="-223877" algn="r" eaLnBrk="0" hangingPunct="0">
              <a:defRPr sz="2400">
                <a:solidFill>
                  <a:schemeClr val="tx1"/>
                </a:solidFill>
                <a:latin typeface="Trebuchet MS" pitchFamily="34" charset="0"/>
              </a:defRPr>
            </a:lvl3pPr>
            <a:lvl4pPr marL="1567136" indent="-223877" algn="r" eaLnBrk="0" hangingPunct="0">
              <a:defRPr sz="2400">
                <a:solidFill>
                  <a:schemeClr val="tx1"/>
                </a:solidFill>
                <a:latin typeface="Trebuchet MS" pitchFamily="34" charset="0"/>
              </a:defRPr>
            </a:lvl4pPr>
            <a:lvl5pPr marL="2014889" indent="-223877" algn="r" eaLnBrk="0" hangingPunct="0">
              <a:defRPr sz="2400">
                <a:solidFill>
                  <a:schemeClr val="tx1"/>
                </a:solidFill>
                <a:latin typeface="Trebuchet MS" pitchFamily="34" charset="0"/>
              </a:defRPr>
            </a:lvl5pPr>
            <a:lvl6pPr marL="2462642" indent="-223877" algn="r" eaLnBrk="0" fontAlgn="base" hangingPunct="0">
              <a:spcBef>
                <a:spcPct val="0"/>
              </a:spcBef>
              <a:spcAft>
                <a:spcPct val="0"/>
              </a:spcAft>
              <a:defRPr sz="2400">
                <a:solidFill>
                  <a:schemeClr val="tx1"/>
                </a:solidFill>
                <a:latin typeface="Trebuchet MS" pitchFamily="34" charset="0"/>
              </a:defRPr>
            </a:lvl6pPr>
            <a:lvl7pPr marL="2910394" indent="-223877" algn="r" eaLnBrk="0" fontAlgn="base" hangingPunct="0">
              <a:spcBef>
                <a:spcPct val="0"/>
              </a:spcBef>
              <a:spcAft>
                <a:spcPct val="0"/>
              </a:spcAft>
              <a:defRPr sz="2400">
                <a:solidFill>
                  <a:schemeClr val="tx1"/>
                </a:solidFill>
                <a:latin typeface="Trebuchet MS" pitchFamily="34" charset="0"/>
              </a:defRPr>
            </a:lvl7pPr>
            <a:lvl8pPr marL="3358148" indent="-223877" algn="r" eaLnBrk="0" fontAlgn="base" hangingPunct="0">
              <a:spcBef>
                <a:spcPct val="0"/>
              </a:spcBef>
              <a:spcAft>
                <a:spcPct val="0"/>
              </a:spcAft>
              <a:defRPr sz="2400">
                <a:solidFill>
                  <a:schemeClr val="tx1"/>
                </a:solidFill>
                <a:latin typeface="Trebuchet MS" pitchFamily="34" charset="0"/>
              </a:defRPr>
            </a:lvl8pPr>
            <a:lvl9pPr marL="3805901" indent="-223877" algn="r" eaLnBrk="0" fontAlgn="base" hangingPunct="0">
              <a:spcBef>
                <a:spcPct val="0"/>
              </a:spcBef>
              <a:spcAft>
                <a:spcPct val="0"/>
              </a:spcAft>
              <a:defRPr sz="2400">
                <a:solidFill>
                  <a:schemeClr val="tx1"/>
                </a:solidFill>
                <a:latin typeface="Trebuchet MS" pitchFamily="34" charset="0"/>
              </a:defRPr>
            </a:lvl9pPr>
          </a:lstStyle>
          <a:p>
            <a:fld id="{46493301-5F01-4D16-9CB3-7847451DB0E8}" type="slidenum">
              <a:rPr lang="en-US" sz="1200">
                <a:solidFill>
                  <a:srgbClr val="000000"/>
                </a:solidFill>
              </a:rPr>
              <a:pPr/>
              <a:t>63</a:t>
            </a:fld>
            <a:endParaRPr lang="en-US" sz="12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cap="all" dirty="0">
                <a:solidFill>
                  <a:schemeClr val="accent3">
                    <a:lumMod val="50000"/>
                  </a:schemeClr>
                </a:solidFill>
              </a:rPr>
              <a:t>High Capacity</a:t>
            </a:r>
          </a:p>
          <a:p>
            <a:pPr algn="ctr"/>
            <a:r>
              <a:rPr lang="en-US" dirty="0"/>
              <a:t>Snohomish</a:t>
            </a:r>
          </a:p>
          <a:p>
            <a:pPr algn="ctr"/>
            <a:r>
              <a:rPr lang="en-US" dirty="0"/>
              <a:t>Pierce</a:t>
            </a:r>
          </a:p>
          <a:p>
            <a:pPr algn="ctr"/>
            <a:r>
              <a:rPr lang="en-US" dirty="0"/>
              <a:t>Kitsap</a:t>
            </a:r>
          </a:p>
          <a:p>
            <a:pPr algn="ctr"/>
            <a:r>
              <a:rPr lang="en-US" dirty="0"/>
              <a:t>Whatcom</a:t>
            </a:r>
          </a:p>
          <a:p>
            <a:pPr algn="ctr"/>
            <a:r>
              <a:rPr lang="en-US" dirty="0"/>
              <a:t>Grant</a:t>
            </a:r>
          </a:p>
          <a:p>
            <a:pPr algn="ctr"/>
            <a:r>
              <a:rPr lang="en-US" dirty="0"/>
              <a:t>Walla Walla</a:t>
            </a:r>
          </a:p>
          <a:p>
            <a:pPr algn="ctr"/>
            <a:r>
              <a:rPr lang="en-US" dirty="0"/>
              <a:t>Okanogan</a:t>
            </a:r>
          </a:p>
          <a:p>
            <a:pPr algn="ctr"/>
            <a:r>
              <a:rPr lang="en-US" dirty="0"/>
              <a:t>Adams</a:t>
            </a:r>
          </a:p>
          <a:p>
            <a:pPr algn="ctr"/>
            <a:r>
              <a:rPr lang="en-US" dirty="0"/>
              <a:t>San Juan</a:t>
            </a:r>
          </a:p>
          <a:p>
            <a:pPr algn="ctr"/>
            <a:r>
              <a:rPr lang="en-US" dirty="0"/>
              <a:t>Wahkiakum</a:t>
            </a:r>
          </a:p>
          <a:p>
            <a:pPr algn="ctr"/>
            <a:endParaRPr lang="en-US" dirty="0"/>
          </a:p>
          <a:p>
            <a:pPr algn="ctr"/>
            <a:endParaRPr lang="en-US" dirty="0"/>
          </a:p>
          <a:p>
            <a:pPr algn="ctr"/>
            <a:r>
              <a:rPr lang="en-US" cap="all" dirty="0">
                <a:solidFill>
                  <a:schemeClr val="tx2">
                    <a:lumMod val="75000"/>
                  </a:schemeClr>
                </a:solidFill>
              </a:rPr>
              <a:t>Low Capacity</a:t>
            </a:r>
          </a:p>
          <a:p>
            <a:pPr algn="ctr"/>
            <a:r>
              <a:rPr lang="en-US" sz="1100" dirty="0"/>
              <a:t>All others except King,</a:t>
            </a:r>
          </a:p>
          <a:p>
            <a:pPr algn="ctr"/>
            <a:r>
              <a:rPr lang="en-US" sz="1100" dirty="0"/>
              <a:t>which was </a:t>
            </a:r>
          </a:p>
          <a:p>
            <a:pPr algn="ctr"/>
            <a:r>
              <a:rPr lang="en-US" sz="1100" dirty="0"/>
              <a:t>excluded from study</a:t>
            </a:r>
          </a:p>
          <a:p>
            <a:endParaRPr lang="en-US" dirty="0"/>
          </a:p>
        </p:txBody>
      </p:sp>
      <p:sp>
        <p:nvSpPr>
          <p:cNvPr id="4" name="Slide Number Placeholder 3"/>
          <p:cNvSpPr>
            <a:spLocks noGrp="1"/>
          </p:cNvSpPr>
          <p:nvPr>
            <p:ph type="sldNum" sz="quarter" idx="10"/>
          </p:nvPr>
        </p:nvSpPr>
        <p:spPr/>
        <p:txBody>
          <a:bodyPr/>
          <a:lstStyle/>
          <a:p>
            <a:fld id="{3CB82CF7-06DD-4812-9ABE-A89629DECF69}" type="slidenum">
              <a:rPr lang="en-US" smtClean="0"/>
              <a:pPr/>
              <a:t>64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C05C2-24E7-0C45-BD52-54676878C6DC}" type="slidenum">
              <a:rPr lang="en-US" smtClean="0"/>
              <a:pPr/>
              <a:t>65</a:t>
            </a:fld>
            <a:endParaRPr lang="en-US"/>
          </a:p>
        </p:txBody>
      </p:sp>
    </p:spTree>
    <p:extLst>
      <p:ext uri="{BB962C8B-B14F-4D97-AF65-F5344CB8AC3E}">
        <p14:creationId xmlns:p14="http://schemas.microsoft.com/office/powerpoint/2010/main" val="2460387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8262CE4D-B89A-4EE2-98B6-E5E40FC1A724}" type="slidenum">
              <a:rPr lang="en-US"/>
              <a:pPr/>
              <a:t>14</a:t>
            </a:fld>
            <a:endParaRPr lang="en-US"/>
          </a:p>
        </p:txBody>
      </p:sp>
      <p:sp>
        <p:nvSpPr>
          <p:cNvPr id="245763" name="Rectangle 2"/>
          <p:cNvSpPr>
            <a:spLocks noGrp="1" noRot="1" noChangeAspect="1" noChangeArrowheads="1" noTextEdit="1"/>
          </p:cNvSpPr>
          <p:nvPr>
            <p:ph type="sldImg"/>
          </p:nvPr>
        </p:nvSpPr>
        <p:spPr>
          <a:ln/>
        </p:spPr>
      </p:sp>
      <p:sp>
        <p:nvSpPr>
          <p:cNvPr id="245764" name="Rectangle 5"/>
          <p:cNvSpPr>
            <a:spLocks noGrp="1" noChangeArrowheads="1"/>
          </p:cNvSpPr>
          <p:nvPr>
            <p:ph type="body" idx="1"/>
          </p:nvPr>
        </p:nvSpPr>
        <p:spPr>
          <a:xfrm>
            <a:off x="686422" y="4344024"/>
            <a:ext cx="5561256" cy="4342464"/>
          </a:xfrm>
          <a:noFill/>
          <a:ln/>
        </p:spPr>
        <p:txBody>
          <a:bodyPr>
            <a:noAutofit/>
          </a:bodyPr>
          <a:lstStyle/>
          <a:p>
            <a:r>
              <a:rPr lang="en-US" sz="1000" dirty="0" smtClean="0"/>
              <a:t>87% </a:t>
            </a:r>
          </a:p>
          <a:p>
            <a:r>
              <a:rPr lang="en-US" sz="1000" dirty="0" smtClean="0"/>
              <a:t>with 1 ACE </a:t>
            </a:r>
          </a:p>
          <a:p>
            <a:r>
              <a:rPr lang="en-US" sz="1000" dirty="0" smtClean="0"/>
              <a:t>have another</a:t>
            </a:r>
          </a:p>
          <a:p>
            <a:r>
              <a:rPr lang="en-US" sz="1000" dirty="0" smtClean="0"/>
              <a:t>The </a:t>
            </a:r>
            <a:r>
              <a:rPr lang="en-US" sz="1000" dirty="0"/>
              <a:t>Adverse Childhood Experience categories that Drs Anda and </a:t>
            </a:r>
            <a:r>
              <a:rPr lang="en-US" sz="1000" dirty="0" err="1"/>
              <a:t>Felitti</a:t>
            </a:r>
            <a:r>
              <a:rPr lang="en-US" sz="1000" dirty="0"/>
              <a:t> included in their study include :</a:t>
            </a:r>
          </a:p>
          <a:p>
            <a:pPr marL="452370" indent="-118145">
              <a:buFont typeface="Arial" pitchFamily="34" charset="0"/>
              <a:buChar char="•"/>
            </a:pPr>
            <a:r>
              <a:rPr lang="en-US" sz="1000" dirty="0"/>
              <a:t>Three forms of abuse: physical, emotional, and sexual abuse</a:t>
            </a:r>
          </a:p>
          <a:p>
            <a:pPr marL="452370" indent="-118145">
              <a:buFont typeface="Arial" pitchFamily="34" charset="0"/>
              <a:buChar char="•"/>
            </a:pPr>
            <a:r>
              <a:rPr lang="en-US" sz="1000" dirty="0"/>
              <a:t>Two kinds of neglect: physical and emotional neglect and</a:t>
            </a:r>
          </a:p>
          <a:p>
            <a:pPr marL="452370" indent="-118145">
              <a:spcAft>
                <a:spcPts val="588"/>
              </a:spcAft>
              <a:buFont typeface="Arial" pitchFamily="34" charset="0"/>
              <a:buChar char="•"/>
            </a:pPr>
            <a:r>
              <a:rPr lang="en-US" sz="1000" dirty="0"/>
              <a:t>Five indicators of household functioning: having a mentally ill, depressed or suicidal person in the home, having a drug addicted or alcoholic family member, incarceration of a family member, loss of a parent, and witnessing violence against one’s mother.</a:t>
            </a:r>
          </a:p>
          <a:p>
            <a:pPr>
              <a:spcAft>
                <a:spcPts val="588"/>
              </a:spcAft>
            </a:pPr>
            <a:r>
              <a:rPr lang="en-US" sz="1000" dirty="0"/>
              <a:t>The researchers did ask about severity of abuse, duration and other kinds of questions that are important to folks working in child safety.  But when it comes to health outcomes, they found that what matters most in terms of life-long health is the </a:t>
            </a:r>
            <a:r>
              <a:rPr lang="en-US" sz="1000" i="1" dirty="0"/>
              <a:t>number of different kinds</a:t>
            </a:r>
            <a:r>
              <a:rPr lang="en-US" sz="1000" dirty="0"/>
              <a:t> of adverse childhood experiences.  When lots of different categories stack up in a person’s life, the cumulative effective is stunning.  </a:t>
            </a:r>
          </a:p>
          <a:p>
            <a:pPr>
              <a:spcAft>
                <a:spcPts val="588"/>
              </a:spcAft>
            </a:pPr>
            <a:r>
              <a:rPr lang="en-US" sz="1000" dirty="0"/>
              <a:t>And, these different kinds of experiences do typically come in clusters – among people who said that they had one category of Adverse Childhood Experience, 87% had at least one more category of Adverse Childhood Experience.  So, the researchers said “It doesn’t make sense to make a study about the 13% who don’t have additional ACEs, it makes more sense to have the study be about the 87% of people who did experience multiple ACE categories.  </a:t>
            </a:r>
          </a:p>
          <a:p>
            <a:pPr>
              <a:spcAft>
                <a:spcPts val="588"/>
              </a:spcAft>
            </a:pPr>
            <a:r>
              <a:rPr lang="en-US" sz="1000" dirty="0"/>
              <a:t>That’s why they made an ACE score – which you will see throughout the rest of this presentation.  The ACE Score is the number of different categories of Adverse Experience during a person’s childhood – from 1-10.</a:t>
            </a:r>
          </a:p>
          <a:p>
            <a:pPr marL="224267" indent="-224267"/>
            <a:endParaRPr lang="en-US"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C05C2-24E7-0C45-BD52-54676878C6DC}" type="slidenum">
              <a:rPr lang="en-US" smtClean="0"/>
              <a:pPr/>
              <a:t>15</a:t>
            </a:fld>
            <a:endParaRPr lang="en-US"/>
          </a:p>
        </p:txBody>
      </p:sp>
    </p:spTree>
    <p:extLst>
      <p:ext uri="{BB962C8B-B14F-4D97-AF65-F5344CB8AC3E}">
        <p14:creationId xmlns:p14="http://schemas.microsoft.com/office/powerpoint/2010/main" val="220558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338C78-92EC-4101-BBA8-44A9D7549434}"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338C78-92EC-4101-BBA8-44A9D7549434}"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C05C2-24E7-0C45-BD52-54676878C6DC}" type="slidenum">
              <a:rPr lang="en-US" smtClean="0"/>
              <a:pPr/>
              <a:t>22</a:t>
            </a:fld>
            <a:endParaRPr lang="en-US"/>
          </a:p>
        </p:txBody>
      </p:sp>
    </p:spTree>
    <p:extLst>
      <p:ext uri="{BB962C8B-B14F-4D97-AF65-F5344CB8AC3E}">
        <p14:creationId xmlns:p14="http://schemas.microsoft.com/office/powerpoint/2010/main" val="68876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84682-0144-4145-85F4-1920192C48E6}" type="slidenum">
              <a:rPr lang="en-US" smtClean="0"/>
              <a:t>23</a:t>
            </a:fld>
            <a:endParaRPr lang="en-US"/>
          </a:p>
        </p:txBody>
      </p:sp>
    </p:spTree>
    <p:extLst>
      <p:ext uri="{BB962C8B-B14F-4D97-AF65-F5344CB8AC3E}">
        <p14:creationId xmlns:p14="http://schemas.microsoft.com/office/powerpoint/2010/main" val="1853671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70000"/>
          </a:schemeClr>
        </a:solidFill>
        <a:effectLst/>
      </p:bgPr>
    </p:bg>
    <p:spTree>
      <p:nvGrpSpPr>
        <p:cNvPr id="1" name=""/>
        <p:cNvGrpSpPr/>
        <p:nvPr/>
      </p:nvGrpSpPr>
      <p:grpSpPr>
        <a:xfrm>
          <a:off x="0" y="0"/>
          <a:ext cx="0" cy="0"/>
          <a:chOff x="0" y="0"/>
          <a:chExt cx="0" cy="0"/>
        </a:xfrm>
      </p:grpSpPr>
      <p:sp>
        <p:nvSpPr>
          <p:cNvPr id="10" name="Rectangle 9"/>
          <p:cNvSpPr/>
          <p:nvPr userDrawn="1"/>
        </p:nvSpPr>
        <p:spPr>
          <a:xfrm>
            <a:off x="1959579" y="6004026"/>
            <a:ext cx="7184421" cy="853974"/>
          </a:xfrm>
          <a:prstGeom prst="rect">
            <a:avLst/>
          </a:prstGeom>
          <a:solidFill>
            <a:srgbClr val="B56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6004026"/>
            <a:ext cx="1877346" cy="853974"/>
          </a:xfrm>
          <a:prstGeom prst="rect">
            <a:avLst/>
          </a:prstGeom>
          <a:solidFill>
            <a:srgbClr val="5E72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9144000" cy="5929652"/>
          </a:xfrm>
          <a:prstGeom prst="rect">
            <a:avLst/>
          </a:prstGeom>
          <a:solidFill>
            <a:srgbClr val="84171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ubtitle 4"/>
          <p:cNvSpPr>
            <a:spLocks noGrp="1"/>
          </p:cNvSpPr>
          <p:nvPr>
            <p:ph type="subTitle" idx="1"/>
          </p:nvPr>
        </p:nvSpPr>
        <p:spPr>
          <a:xfrm>
            <a:off x="1966920" y="6132855"/>
            <a:ext cx="6705600" cy="685800"/>
          </a:xfrm>
        </p:spPr>
        <p:txBody>
          <a:bodyPr/>
          <a:lstStyle>
            <a:lvl1pPr marL="0" indent="0">
              <a:buNone/>
              <a:defRPr>
                <a:latin typeface="Helvetica" pitchFamily="34" charset="0"/>
                <a:cs typeface="Helvetica" pitchFamily="34" charset="0"/>
              </a:defRPr>
            </a:lvl1pPr>
          </a:lstStyle>
          <a:p>
            <a:endParaRPr lang="en-US" dirty="0"/>
          </a:p>
        </p:txBody>
      </p:sp>
      <p:sp>
        <p:nvSpPr>
          <p:cNvPr id="23" name="Text Placeholder 22"/>
          <p:cNvSpPr>
            <a:spLocks noGrp="1"/>
          </p:cNvSpPr>
          <p:nvPr>
            <p:ph type="body" sz="quarter" idx="10" hasCustomPrompt="1"/>
          </p:nvPr>
        </p:nvSpPr>
        <p:spPr>
          <a:xfrm>
            <a:off x="1430338" y="679110"/>
            <a:ext cx="7181850" cy="824994"/>
          </a:xfrm>
        </p:spPr>
        <p:txBody>
          <a:bodyPr/>
          <a:lstStyle>
            <a:lvl1pPr marL="0" indent="0" algn="r">
              <a:buNone/>
              <a:defRPr sz="4000" b="1">
                <a:solidFill>
                  <a:srgbClr val="FFFFFF"/>
                </a:solidFill>
                <a:latin typeface="Helvetica" pitchFamily="34" charset="0"/>
                <a:cs typeface="Helvetica" pitchFamily="34" charset="0"/>
              </a:defRPr>
            </a:lvl1pPr>
          </a:lstStyle>
          <a:p>
            <a:pPr lvl="0"/>
            <a:r>
              <a:rPr lang="lv-LV" sz="4000" dirty="0" smtClean="0"/>
              <a:t>TITLE</a:t>
            </a:r>
            <a:r>
              <a:rPr lang="en-US" sz="1800" dirty="0" smtClean="0"/>
              <a:t/>
            </a:r>
            <a:br>
              <a:rPr lang="en-US" sz="1800" dirty="0" smtClean="0"/>
            </a:br>
            <a:r>
              <a:rPr lang="en-US" sz="3200" i="1" dirty="0" smtClean="0"/>
              <a:t/>
            </a:r>
            <a:br>
              <a:rPr lang="en-US" sz="3200" i="1" dirty="0" smtClean="0"/>
            </a:br>
            <a:endParaRPr lang="en-US" dirty="0"/>
          </a:p>
        </p:txBody>
      </p:sp>
      <p:sp>
        <p:nvSpPr>
          <p:cNvPr id="27" name="Text Placeholder 26"/>
          <p:cNvSpPr>
            <a:spLocks noGrp="1"/>
          </p:cNvSpPr>
          <p:nvPr>
            <p:ph type="body" sz="quarter" idx="11" hasCustomPrompt="1"/>
          </p:nvPr>
        </p:nvSpPr>
        <p:spPr>
          <a:xfrm>
            <a:off x="1430338" y="1504609"/>
            <a:ext cx="7181850" cy="1454150"/>
          </a:xfrm>
        </p:spPr>
        <p:txBody>
          <a:bodyPr>
            <a:normAutofit/>
          </a:bodyPr>
          <a:lstStyle>
            <a:lvl1pPr marL="0" indent="0" algn="r">
              <a:buNone/>
              <a:defRPr sz="1800" baseline="0">
                <a:solidFill>
                  <a:srgbClr val="FFFFFF"/>
                </a:solidFill>
                <a:latin typeface="Helvetica" pitchFamily="34" charset="0"/>
                <a:cs typeface="Helvetica" pitchFamily="34" charset="0"/>
              </a:defRPr>
            </a:lvl1pPr>
          </a:lstStyle>
          <a:p>
            <a:pPr lvl="0"/>
            <a:r>
              <a:rPr lang="en-US" dirty="0" smtClean="0"/>
              <a:t>Date, 2013</a:t>
            </a:r>
            <a:br>
              <a:rPr lang="en-US" dirty="0" smtClean="0"/>
            </a:br>
            <a:r>
              <a:rPr lang="en-US" dirty="0" smtClean="0"/>
              <a:t>Central Resource Team</a:t>
            </a:r>
            <a:br>
              <a:rPr lang="en-US" dirty="0" smtClean="0"/>
            </a:br>
            <a:r>
              <a:rPr lang="en-US" dirty="0" smtClean="0"/>
              <a:t>SAMHSA’s Center for the Application of Prevention Technologies (CAPT)</a:t>
            </a:r>
            <a:endParaRPr lang="en-US" dirty="0"/>
          </a:p>
        </p:txBody>
      </p:sp>
      <p:pic>
        <p:nvPicPr>
          <p:cNvPr id="15" name="Picture 14"/>
          <p:cNvPicPr>
            <a:picLocks noChangeAspect="1"/>
          </p:cNvPicPr>
          <p:nvPr userDrawn="1"/>
        </p:nvPicPr>
        <p:blipFill rotWithShape="1">
          <a:blip r:embed="rId2">
            <a:alphaModFix amt="27000"/>
          </a:blip>
          <a:srcRect/>
          <a:stretch/>
        </p:blipFill>
        <p:spPr>
          <a:xfrm>
            <a:off x="-126098" y="-198129"/>
            <a:ext cx="2783147" cy="2361458"/>
          </a:xfrm>
          <a:prstGeom prst="rect">
            <a:avLst/>
          </a:prstGeom>
        </p:spPr>
      </p:pic>
      <p:sp>
        <p:nvSpPr>
          <p:cNvPr id="4" name="Text Placeholder 3"/>
          <p:cNvSpPr>
            <a:spLocks noGrp="1"/>
          </p:cNvSpPr>
          <p:nvPr>
            <p:ph type="body" sz="quarter" idx="12" hasCustomPrompt="1"/>
          </p:nvPr>
        </p:nvSpPr>
        <p:spPr>
          <a:xfrm>
            <a:off x="1742241" y="3485282"/>
            <a:ext cx="5160963" cy="1811337"/>
          </a:xfrm>
        </p:spPr>
        <p:txBody>
          <a:bodyPr>
            <a:normAutofit/>
          </a:bodyPr>
          <a:lstStyle>
            <a:lvl1pPr marL="0" indent="0">
              <a:buNone/>
              <a:defRPr sz="1600">
                <a:solidFill>
                  <a:srgbClr val="FFFFFF"/>
                </a:solidFill>
                <a:latin typeface="Helvetica" pitchFamily="34" charset="0"/>
                <a:cs typeface="Helvetica" pitchFamily="34" charset="0"/>
              </a:defRPr>
            </a:lvl1pPr>
          </a:lstStyle>
          <a:p>
            <a:r>
              <a:rPr lang="en-US" b="0" dirty="0" smtClean="0">
                <a:solidFill>
                  <a:srgbClr val="FFFFFF"/>
                </a:solidFill>
              </a:rPr>
              <a:t>Presenters:</a:t>
            </a:r>
            <a:br>
              <a:rPr lang="en-US" b="0" dirty="0" smtClean="0">
                <a:solidFill>
                  <a:srgbClr val="FFFFFF"/>
                </a:solidFill>
              </a:rPr>
            </a:br>
            <a:r>
              <a:rPr lang="lv-LV" b="0" dirty="0" smtClean="0">
                <a:solidFill>
                  <a:srgbClr val="FFFFFF"/>
                </a:solidFill>
              </a:rPr>
              <a:t>Presenter name</a:t>
            </a:r>
            <a:r>
              <a:rPr lang="en-US" b="0" dirty="0" smtClean="0">
                <a:solidFill>
                  <a:srgbClr val="FFFFFF"/>
                </a:solidFill>
              </a:rPr>
              <a:t/>
            </a:r>
            <a:br>
              <a:rPr lang="en-US" b="0" dirty="0" smtClean="0">
                <a:solidFill>
                  <a:srgbClr val="FFFFFF"/>
                </a:solidFill>
              </a:rPr>
            </a:br>
            <a:r>
              <a:rPr lang="lv-LV" b="0" dirty="0" smtClean="0">
                <a:solidFill>
                  <a:srgbClr val="FFFFFF"/>
                </a:solidFill>
              </a:rPr>
              <a:t>Presenter title</a:t>
            </a:r>
            <a:r>
              <a:rPr lang="en-US" b="0" dirty="0" smtClean="0">
                <a:solidFill>
                  <a:srgbClr val="FFFFFF"/>
                </a:solidFill>
              </a:rPr>
              <a:t>, </a:t>
            </a:r>
            <a:r>
              <a:rPr lang="lv-LV" b="0" dirty="0" smtClean="0">
                <a:solidFill>
                  <a:srgbClr val="FFFFFF"/>
                </a:solidFill>
              </a:rPr>
              <a:t>Affiliation</a:t>
            </a:r>
            <a:r>
              <a:rPr lang="en-US" b="0" dirty="0" smtClean="0">
                <a:solidFill>
                  <a:srgbClr val="FFFFFF"/>
                </a:solidFill>
              </a:rPr>
              <a:t/>
            </a:r>
            <a:br>
              <a:rPr lang="en-US" b="0" dirty="0" smtClean="0">
                <a:solidFill>
                  <a:srgbClr val="FFFFFF"/>
                </a:solidFill>
              </a:rPr>
            </a:br>
            <a:r>
              <a:rPr lang="lv-LV" b="0" dirty="0" smtClean="0">
                <a:solidFill>
                  <a:srgbClr val="FFFFFF"/>
                </a:solidFill>
              </a:rPr>
              <a:t>Presenter name</a:t>
            </a:r>
            <a:r>
              <a:rPr lang="en-US" b="0" dirty="0" smtClean="0">
                <a:solidFill>
                  <a:srgbClr val="FFFFFF"/>
                </a:solidFill>
              </a:rPr>
              <a:t/>
            </a:r>
            <a:br>
              <a:rPr lang="en-US" b="0" dirty="0" smtClean="0">
                <a:solidFill>
                  <a:srgbClr val="FFFFFF"/>
                </a:solidFill>
              </a:rPr>
            </a:br>
            <a:r>
              <a:rPr lang="lv-LV" b="0" dirty="0" smtClean="0">
                <a:solidFill>
                  <a:srgbClr val="FFFFFF"/>
                </a:solidFill>
              </a:rPr>
              <a:t>Presenter title, Affiliation</a:t>
            </a:r>
            <a:endParaRPr lang="en-US" b="0" dirty="0" smtClean="0">
              <a:solidFill>
                <a:srgbClr val="FFFFFF"/>
              </a:solidFill>
            </a:endParaRPr>
          </a:p>
          <a:p>
            <a:pPr lvl="0"/>
            <a:endParaRPr lang="en-US" dirty="0"/>
          </a:p>
        </p:txBody>
      </p:sp>
      <p:sp>
        <p:nvSpPr>
          <p:cNvPr id="3" name="Text Placeholder 2"/>
          <p:cNvSpPr>
            <a:spLocks noGrp="1"/>
          </p:cNvSpPr>
          <p:nvPr>
            <p:ph type="body" sz="quarter" idx="13" hasCustomPrompt="1"/>
          </p:nvPr>
        </p:nvSpPr>
        <p:spPr>
          <a:xfrm>
            <a:off x="0" y="6260456"/>
            <a:ext cx="1878013" cy="450066"/>
          </a:xfrm>
        </p:spPr>
        <p:txBody>
          <a:bodyPr>
            <a:normAutofit/>
          </a:bodyPr>
          <a:lstStyle>
            <a:lvl1pPr marL="0" indent="0" algn="ctr">
              <a:buNone/>
              <a:defRPr sz="1400" b="1">
                <a:solidFill>
                  <a:schemeClr val="bg1"/>
                </a:solidFill>
                <a:latin typeface="Helvetica" pitchFamily="34" charset="0"/>
                <a:cs typeface="Helvetica" pitchFamily="34" charset="0"/>
              </a:defRPr>
            </a:lvl1pPr>
          </a:lstStyle>
          <a:p>
            <a:pPr lvl="0"/>
            <a:r>
              <a:rPr lang="en-US" dirty="0" err="1" smtClean="0"/>
              <a:t>captus.samhsa.gov</a:t>
            </a:r>
            <a:endParaRPr lang="en-US" dirty="0"/>
          </a:p>
        </p:txBody>
      </p:sp>
    </p:spTree>
    <p:extLst>
      <p:ext uri="{BB962C8B-B14F-4D97-AF65-F5344CB8AC3E}">
        <p14:creationId xmlns:p14="http://schemas.microsoft.com/office/powerpoint/2010/main" val="3710350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1636776" y="2174875"/>
            <a:ext cx="7315200" cy="1470025"/>
          </a:xfrm>
        </p:spPr>
        <p:txBody>
          <a:bodyPr/>
          <a:lstStyle>
            <a:lvl1pPr algn="l">
              <a:defRPr>
                <a:solidFill>
                  <a:srgbClr val="336600"/>
                </a:solidFill>
              </a:defRPr>
            </a:lvl1pPr>
          </a:lstStyle>
          <a:p>
            <a:r>
              <a:rPr lang="en-US" dirty="0"/>
              <a:t>Click to edit Master title style</a:t>
            </a:r>
          </a:p>
        </p:txBody>
      </p:sp>
      <p:sp>
        <p:nvSpPr>
          <p:cNvPr id="3076" name="Rectangle 4"/>
          <p:cNvSpPr>
            <a:spLocks noGrp="1" noChangeArrowheads="1"/>
          </p:cNvSpPr>
          <p:nvPr>
            <p:ph type="subTitle" idx="1"/>
          </p:nvPr>
        </p:nvSpPr>
        <p:spPr>
          <a:xfrm>
            <a:off x="2704402" y="4151376"/>
            <a:ext cx="6400800" cy="1371600"/>
          </a:xfrm>
        </p:spPr>
        <p:txBody>
          <a:bodyPr/>
          <a:lstStyle>
            <a:lvl1pPr marL="0" indent="0" algn="r">
              <a:buFontTx/>
              <a:buNone/>
              <a:defRPr>
                <a:solidFill>
                  <a:schemeClr val="tx1"/>
                </a:solidFill>
              </a:defRPr>
            </a:lvl1pPr>
          </a:lstStyle>
          <a:p>
            <a:r>
              <a:rPr lang="en-US" dirty="0"/>
              <a:t>Click to edit Master subtitle style</a:t>
            </a:r>
          </a:p>
        </p:txBody>
      </p:sp>
    </p:spTree>
    <p:extLst>
      <p:ext uri="{BB962C8B-B14F-4D97-AF65-F5344CB8AC3E}">
        <p14:creationId xmlns:p14="http://schemas.microsoft.com/office/powerpoint/2010/main" val="275482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7B2C0226-3864-4652-9878-C409C6816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9046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8367A9C-BECE-4A14-A238-F431B838C4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107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35808"/>
            <a:ext cx="8229600" cy="777240"/>
          </a:xfrm>
        </p:spPr>
        <p:txBody>
          <a:bodyPr/>
          <a:lstStyle>
            <a:lvl1pPr>
              <a:defRPr>
                <a:solidFill>
                  <a:srgbClr val="336600"/>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9CE60BEB-8C67-4447-AC64-E53FFD5B3E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9852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489943AC-1A5C-4A2C-B76F-65FCD2937C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820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defTabSz="914400" fontAlgn="base">
              <a:spcBef>
                <a:spcPct val="0"/>
              </a:spcBef>
              <a:spcAft>
                <a:spcPct val="0"/>
              </a:spcAft>
              <a:defRPr/>
            </a:pPr>
            <a:fld id="{1EEAE4DC-73ED-46EF-8B9C-6ABC297C414C}" type="datetimeFigureOut">
              <a:rPr lang="en-US">
                <a:solidFill>
                  <a:srgbClr val="000000"/>
                </a:solidFill>
              </a:rPr>
              <a:pPr defTabSz="914400" fontAlgn="base">
                <a:spcBef>
                  <a:spcPct val="0"/>
                </a:spcBef>
                <a:spcAft>
                  <a:spcPct val="0"/>
                </a:spcAft>
                <a:defRPr/>
              </a:pPr>
              <a:t>8/13/2013</a:t>
            </a:fld>
            <a:endParaRPr lang="en-US">
              <a:solidFill>
                <a:srgbClr val="000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Slide Number Placeholder 3"/>
          <p:cNvSpPr>
            <a:spLocks noGrp="1"/>
          </p:cNvSpPr>
          <p:nvPr>
            <p:ph type="sldNum" sz="quarter" idx="12"/>
          </p:nvPr>
        </p:nvSpPr>
        <p:spPr>
          <a:xfrm>
            <a:off x="6553200" y="6356350"/>
            <a:ext cx="2133600" cy="365125"/>
          </a:xfrm>
        </p:spPr>
        <p:txBody>
          <a:bodyPr/>
          <a:lstStyle>
            <a:lvl1pPr>
              <a:defRPr smtClean="0"/>
            </a:lvl1pPr>
          </a:lstStyle>
          <a:p>
            <a:pPr>
              <a:defRPr/>
            </a:pPr>
            <a:fld id="{4ED1BD9D-5405-429F-BE48-C11A7CBECA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978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itchFamily="34" charset="0"/>
                <a:cs typeface="Helvetica" pitchFamily="34" charset="0"/>
              </a:defRPr>
            </a:lvl1pPr>
            <a:lvl2pPr>
              <a:defRPr>
                <a:latin typeface="Helvetica" pitchFamily="34" charset="0"/>
                <a:cs typeface="Helvetica" pitchFamily="34" charset="0"/>
              </a:defRPr>
            </a:lvl2pPr>
            <a:lvl3pPr>
              <a:defRPr>
                <a:latin typeface="Helvetica" pitchFamily="34" charset="0"/>
                <a:cs typeface="Helvetica" pitchFamily="34" charset="0"/>
              </a:defRPr>
            </a:lvl3pPr>
            <a:lvl4pPr>
              <a:defRPr>
                <a:latin typeface="Helvetica" pitchFamily="34" charset="0"/>
                <a:cs typeface="Helvetica" pitchFamily="34" charset="0"/>
              </a:defRPr>
            </a:lvl4pPr>
            <a:lvl5pPr>
              <a:defRPr>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1313091"/>
            <a:ext cx="2133600" cy="365125"/>
          </a:xfrm>
          <a:prstGeom prst="rect">
            <a:avLst/>
          </a:prstGeom>
        </p:spPr>
        <p:txBody>
          <a:bodyPr/>
          <a:lstStyle/>
          <a:p>
            <a:fld id="{6A8B13A0-CF5D-D04B-8720-A9565B8B26A0}" type="slidenum">
              <a:rPr lang="en-US" smtClean="0"/>
              <a:pPr/>
              <a:t>‹#›</a:t>
            </a:fld>
            <a:endParaRPr lang="en-US"/>
          </a:p>
        </p:txBody>
      </p:sp>
    </p:spTree>
    <p:extLst>
      <p:ext uri="{BB962C8B-B14F-4D97-AF65-F5344CB8AC3E}">
        <p14:creationId xmlns:p14="http://schemas.microsoft.com/office/powerpoint/2010/main" val="143693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Helvetica" pitchFamily="34" charset="0"/>
                <a:cs typeface="Helvetic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457200" y="1313091"/>
            <a:ext cx="2133600" cy="365125"/>
          </a:xfrm>
          <a:prstGeom prst="rect">
            <a:avLst/>
          </a:prstGeom>
        </p:spPr>
        <p:txBody>
          <a:bodyPr/>
          <a:lstStyle/>
          <a:p>
            <a:fld id="{6A8B13A0-CF5D-D04B-8720-A9565B8B26A0}" type="slidenum">
              <a:rPr lang="en-US" smtClean="0"/>
              <a:pPr/>
              <a:t>‹#›</a:t>
            </a:fld>
            <a:endParaRPr lang="en-US" dirty="0"/>
          </a:p>
        </p:txBody>
      </p:sp>
    </p:spTree>
    <p:extLst>
      <p:ext uri="{BB962C8B-B14F-4D97-AF65-F5344CB8AC3E}">
        <p14:creationId xmlns:p14="http://schemas.microsoft.com/office/powerpoint/2010/main" val="414808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0206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0206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457200" y="1313091"/>
            <a:ext cx="2133600" cy="365125"/>
          </a:xfrm>
          <a:prstGeom prst="rect">
            <a:avLst/>
          </a:prstGeom>
        </p:spPr>
        <p:txBody>
          <a:bodyPr/>
          <a:lstStyle/>
          <a:p>
            <a:fld id="{6A8B13A0-CF5D-D04B-8720-A9565B8B26A0}" type="slidenum">
              <a:rPr lang="en-US" smtClean="0"/>
              <a:pPr/>
              <a:t>‹#›</a:t>
            </a:fld>
            <a:endParaRPr lang="en-US"/>
          </a:p>
        </p:txBody>
      </p:sp>
    </p:spTree>
    <p:extLst>
      <p:ext uri="{BB962C8B-B14F-4D97-AF65-F5344CB8AC3E}">
        <p14:creationId xmlns:p14="http://schemas.microsoft.com/office/powerpoint/2010/main" val="739731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4538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8515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4538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8515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457200" y="1313091"/>
            <a:ext cx="2133600" cy="365125"/>
          </a:xfrm>
          <a:prstGeom prst="rect">
            <a:avLst/>
          </a:prstGeom>
        </p:spPr>
        <p:txBody>
          <a:bodyPr/>
          <a:lstStyle/>
          <a:p>
            <a:fld id="{6A8B13A0-CF5D-D04B-8720-A9565B8B26A0}" type="slidenum">
              <a:rPr lang="en-US" smtClean="0"/>
              <a:pPr/>
              <a:t>‹#›</a:t>
            </a:fld>
            <a:endParaRPr lang="en-US"/>
          </a:p>
        </p:txBody>
      </p:sp>
    </p:spTree>
    <p:extLst>
      <p:ext uri="{BB962C8B-B14F-4D97-AF65-F5344CB8AC3E}">
        <p14:creationId xmlns:p14="http://schemas.microsoft.com/office/powerpoint/2010/main" val="258005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457200" y="1313091"/>
            <a:ext cx="2133600" cy="365125"/>
          </a:xfrm>
          <a:prstGeom prst="rect">
            <a:avLst/>
          </a:prstGeom>
        </p:spPr>
        <p:txBody>
          <a:bodyPr/>
          <a:lstStyle/>
          <a:p>
            <a:fld id="{6A8B13A0-CF5D-D04B-8720-A9565B8B26A0}" type="slidenum">
              <a:rPr lang="en-US" smtClean="0"/>
              <a:pPr/>
              <a:t>‹#›</a:t>
            </a:fld>
            <a:endParaRPr lang="en-US"/>
          </a:p>
        </p:txBody>
      </p:sp>
    </p:spTree>
    <p:extLst>
      <p:ext uri="{BB962C8B-B14F-4D97-AF65-F5344CB8AC3E}">
        <p14:creationId xmlns:p14="http://schemas.microsoft.com/office/powerpoint/2010/main" val="374866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1313091"/>
            <a:ext cx="2133600" cy="365125"/>
          </a:xfrm>
          <a:prstGeom prst="rect">
            <a:avLst/>
          </a:prstGeom>
        </p:spPr>
        <p:txBody>
          <a:bodyPr/>
          <a:lstStyle/>
          <a:p>
            <a:fld id="{6A8B13A0-CF5D-D04B-8720-A9565B8B26A0}" type="slidenum">
              <a:rPr lang="en-US" smtClean="0"/>
              <a:pPr/>
              <a:t>‹#›</a:t>
            </a:fld>
            <a:endParaRPr lang="en-US"/>
          </a:p>
        </p:txBody>
      </p:sp>
    </p:spTree>
    <p:extLst>
      <p:ext uri="{BB962C8B-B14F-4D97-AF65-F5344CB8AC3E}">
        <p14:creationId xmlns:p14="http://schemas.microsoft.com/office/powerpoint/2010/main" val="115736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457200" y="1313091"/>
            <a:ext cx="2133600" cy="365125"/>
          </a:xfrm>
          <a:prstGeom prst="rect">
            <a:avLst/>
          </a:prstGeom>
        </p:spPr>
        <p:txBody>
          <a:bodyPr/>
          <a:lstStyle/>
          <a:p>
            <a:fld id="{6A8B13A0-CF5D-D04B-8720-A9565B8B26A0}" type="slidenum">
              <a:rPr lang="en-US" smtClean="0"/>
              <a:pPr/>
              <a:t>‹#›</a:t>
            </a:fld>
            <a:endParaRPr lang="en-US"/>
          </a:p>
        </p:txBody>
      </p:sp>
    </p:spTree>
    <p:extLst>
      <p:ext uri="{BB962C8B-B14F-4D97-AF65-F5344CB8AC3E}">
        <p14:creationId xmlns:p14="http://schemas.microsoft.com/office/powerpoint/2010/main" val="273640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5731EB-E16D-4978-95B6-21599CD15640}" type="datetimeFigureOut">
              <a:rPr lang="en-US" smtClean="0"/>
              <a:t>8/13/2013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8CC272E-9658-4214-8321-D475C3E8E2FC}" type="slidenum">
              <a:rPr lang="en-US" smtClean="0"/>
              <a:t>‹#›</a:t>
            </a:fld>
            <a:endParaRPr lang="en-US"/>
          </a:p>
        </p:txBody>
      </p:sp>
    </p:spTree>
    <p:extLst>
      <p:ext uri="{BB962C8B-B14F-4D97-AF65-F5344CB8AC3E}">
        <p14:creationId xmlns:p14="http://schemas.microsoft.com/office/powerpoint/2010/main" val="338861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CF9D">
            <a:alpha val="70000"/>
          </a:srgbClr>
        </a:solidFill>
        <a:effectLst/>
      </p:bgPr>
    </p:bg>
    <p:spTree>
      <p:nvGrpSpPr>
        <p:cNvPr id="1" name=""/>
        <p:cNvGrpSpPr/>
        <p:nvPr/>
      </p:nvGrpSpPr>
      <p:grpSpPr>
        <a:xfrm>
          <a:off x="0" y="0"/>
          <a:ext cx="0" cy="0"/>
          <a:chOff x="0" y="0"/>
          <a:chExt cx="0" cy="0"/>
        </a:xfrm>
      </p:grpSpPr>
      <p:pic>
        <p:nvPicPr>
          <p:cNvPr id="9" name="Picture 8" descr="v4_STS TA template header-no logo.png"/>
          <p:cNvPicPr>
            <a:picLocks noChangeAspect="1"/>
          </p:cNvPicPr>
          <p:nvPr userDrawn="1"/>
        </p:nvPicPr>
        <p:blipFill rotWithShape="1">
          <a:blip r:embed="rId11">
            <a:extLst>
              <a:ext uri="{28A0092B-C50C-407E-A947-70E740481C1C}">
                <a14:useLocalDpi xmlns:a14="http://schemas.microsoft.com/office/drawing/2010/main" val="0"/>
              </a:ext>
            </a:extLst>
          </a:blip>
          <a:srcRect t="84289"/>
          <a:stretch/>
        </p:blipFill>
        <p:spPr>
          <a:xfrm flipH="1">
            <a:off x="-3" y="1390031"/>
            <a:ext cx="9161161" cy="26978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4880"/>
            <a:ext cx="8229600" cy="45648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4"/>
          </p:nvPr>
        </p:nvSpPr>
        <p:spPr>
          <a:xfrm>
            <a:off x="457200" y="1313091"/>
            <a:ext cx="2133600" cy="365125"/>
          </a:xfrm>
          <a:prstGeom prst="rect">
            <a:avLst/>
          </a:prstGeom>
        </p:spPr>
        <p:txBody>
          <a:bodyPr vert="horz" lIns="91440" tIns="45720" rIns="91440" bIns="45720" rtlCol="0" anchor="ctr"/>
          <a:lstStyle>
            <a:lvl1pPr algn="l">
              <a:defRPr sz="1200">
                <a:solidFill>
                  <a:schemeClr val="bg1"/>
                </a:solidFill>
              </a:defRPr>
            </a:lvl1pPr>
          </a:lstStyle>
          <a:p>
            <a:fld id="{6A8B13A0-CF5D-D04B-8720-A9565B8B26A0}" type="slidenum">
              <a:rPr lang="en-US" smtClean="0"/>
              <a:pPr/>
              <a:t>‹#›</a:t>
            </a:fld>
            <a:endParaRPr lang="en-US" dirty="0"/>
          </a:p>
        </p:txBody>
      </p:sp>
      <p:pic>
        <p:nvPicPr>
          <p:cNvPr id="11" name="Picture 10" descr="v4_STS TA template header-no logo.png"/>
          <p:cNvPicPr>
            <a:picLocks noChangeAspect="1"/>
          </p:cNvPicPr>
          <p:nvPr userDrawn="1"/>
        </p:nvPicPr>
        <p:blipFill rotWithShape="1">
          <a:blip r:embed="rId11">
            <a:extLst>
              <a:ext uri="{28A0092B-C50C-407E-A947-70E740481C1C}">
                <a14:useLocalDpi xmlns:a14="http://schemas.microsoft.com/office/drawing/2010/main" val="0"/>
              </a:ext>
            </a:extLst>
          </a:blip>
          <a:srcRect t="84289"/>
          <a:stretch/>
        </p:blipFill>
        <p:spPr>
          <a:xfrm>
            <a:off x="0" y="6685435"/>
            <a:ext cx="9151435" cy="207043"/>
          </a:xfrm>
          <a:prstGeom prst="rect">
            <a:avLst/>
          </a:prstGeom>
        </p:spPr>
      </p:pic>
    </p:spTree>
    <p:extLst>
      <p:ext uri="{BB962C8B-B14F-4D97-AF65-F5344CB8AC3E}">
        <p14:creationId xmlns:p14="http://schemas.microsoft.com/office/powerpoint/2010/main" val="4112252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hf hdr="0" ftr="0" dt="0"/>
  <p:txStyles>
    <p:titleStyle>
      <a:lvl1pPr algn="l" defTabSz="457200" rtl="0" eaLnBrk="1" latinLnBrk="0" hangingPunct="1">
        <a:spcBef>
          <a:spcPct val="0"/>
        </a:spcBef>
        <a:buNone/>
        <a:defRPr sz="4400" kern="1200">
          <a:solidFill>
            <a:schemeClr val="tx1"/>
          </a:solidFill>
          <a:latin typeface="Helvetica" pitchFamily="34" charset="0"/>
          <a:ea typeface="+mj-ea"/>
          <a:cs typeface="Helvetica"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pitchFamily="34" charset="0"/>
          <a:ea typeface="+mn-ea"/>
          <a:cs typeface="Helvetica"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Helvetica" pitchFamily="34" charset="0"/>
          <a:ea typeface="+mn-ea"/>
          <a:cs typeface="Helvetica"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Helvetica" pitchFamily="34" charset="0"/>
          <a:ea typeface="+mn-ea"/>
          <a:cs typeface="Helvetica"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Helvetica" pitchFamily="34" charset="0"/>
          <a:ea typeface="+mn-ea"/>
          <a:cs typeface="Helvetica"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Helvetica" pitchFamily="34" charset="0"/>
          <a:ea typeface="+mn-ea"/>
          <a:cs typeface="Helvetic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PT Template3.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4103688" y="638333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defRPr>
            </a:lvl1pPr>
          </a:lstStyle>
          <a:p>
            <a:pPr defTabSz="914400" fontAlgn="base">
              <a:spcBef>
                <a:spcPct val="0"/>
              </a:spcBef>
              <a:spcAft>
                <a:spcPct val="0"/>
              </a:spcAft>
              <a:defRPr/>
            </a:pPr>
            <a:r>
              <a:rPr lang="en-US">
                <a:solidFill>
                  <a:srgbClr val="000000"/>
                </a:solidFill>
              </a:rPr>
              <a:t>Slide </a:t>
            </a:r>
            <a:fld id="{5E1A38DB-EC11-4704-91DD-46CEE48E994D}"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73444399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acestudy.org/"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Microsoft_Excel_97-2003_Worksheet1.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Microsoft_Excel_97-2003_Worksheet2.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Microsoft_Excel_97-2003_Worksheet3.xls"/></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Microsoft_Excel_97-2003_Worksheet4.xls"/></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acestudy.org/" TargetMode="Externa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4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1.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frozenfly.edublogs.org/2010/11/07/icebergs-vs-glaciers/"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10000"/>
          </a:bodyPr>
          <a:lstStyle/>
          <a:p>
            <a:r>
              <a:rPr lang="en-US" dirty="0" smtClean="0"/>
              <a:t>New Mexico Human Services Department</a:t>
            </a:r>
            <a:endParaRPr lang="en-US" dirty="0"/>
          </a:p>
        </p:txBody>
      </p:sp>
      <p:sp>
        <p:nvSpPr>
          <p:cNvPr id="3" name="Text Placeholder 2"/>
          <p:cNvSpPr>
            <a:spLocks noGrp="1"/>
          </p:cNvSpPr>
          <p:nvPr>
            <p:ph type="body" sz="quarter" idx="10"/>
          </p:nvPr>
        </p:nvSpPr>
        <p:spPr/>
        <p:txBody>
          <a:bodyPr>
            <a:noAutofit/>
          </a:bodyPr>
          <a:lstStyle/>
          <a:p>
            <a:r>
              <a:rPr lang="en-US" dirty="0"/>
              <a:t>Adverse </a:t>
            </a:r>
            <a:r>
              <a:rPr lang="en-US" dirty="0" smtClean="0"/>
              <a:t>Childhood Experiences (ACE) </a:t>
            </a:r>
            <a:r>
              <a:rPr lang="en-US" dirty="0"/>
              <a:t/>
            </a:r>
            <a:br>
              <a:rPr lang="en-US" dirty="0"/>
            </a:br>
            <a:r>
              <a:rPr lang="en-US" dirty="0" smtClean="0"/>
              <a:t>and Prevention </a:t>
            </a:r>
            <a:r>
              <a:rPr lang="en-US" dirty="0"/>
              <a:t>Planning</a:t>
            </a:r>
          </a:p>
        </p:txBody>
      </p:sp>
      <p:sp>
        <p:nvSpPr>
          <p:cNvPr id="4" name="Text Placeholder 3"/>
          <p:cNvSpPr>
            <a:spLocks noGrp="1"/>
          </p:cNvSpPr>
          <p:nvPr>
            <p:ph type="body" sz="quarter" idx="11"/>
          </p:nvPr>
        </p:nvSpPr>
        <p:spPr>
          <a:xfrm>
            <a:off x="1490670" y="2863852"/>
            <a:ext cx="7181850" cy="1454150"/>
          </a:xfrm>
        </p:spPr>
        <p:txBody>
          <a:bodyPr/>
          <a:lstStyle/>
          <a:p>
            <a:r>
              <a:rPr lang="en-US" dirty="0" smtClean="0"/>
              <a:t>August 13, 2013</a:t>
            </a:r>
          </a:p>
          <a:p>
            <a:r>
              <a:rPr lang="en-US" dirty="0" smtClean="0"/>
              <a:t>Southwest Resource Team</a:t>
            </a:r>
          </a:p>
          <a:p>
            <a:r>
              <a:rPr lang="en-US" dirty="0" smtClean="0"/>
              <a:t>SAMHSA’s Center for the Application of Prevention Technologies (CAPT)</a:t>
            </a:r>
            <a:endParaRPr lang="en-US" dirty="0"/>
          </a:p>
        </p:txBody>
      </p:sp>
      <p:sp>
        <p:nvSpPr>
          <p:cNvPr id="5" name="Text Placeholder 4"/>
          <p:cNvSpPr>
            <a:spLocks noGrp="1"/>
          </p:cNvSpPr>
          <p:nvPr>
            <p:ph type="body" sz="quarter" idx="12"/>
          </p:nvPr>
        </p:nvSpPr>
        <p:spPr>
          <a:xfrm>
            <a:off x="1742241" y="4078406"/>
            <a:ext cx="5160963" cy="1811337"/>
          </a:xfrm>
        </p:spPr>
        <p:txBody>
          <a:bodyPr/>
          <a:lstStyle/>
          <a:p>
            <a:r>
              <a:rPr lang="en-US" dirty="0" smtClean="0"/>
              <a:t>Presenter:</a:t>
            </a:r>
          </a:p>
          <a:p>
            <a:r>
              <a:rPr lang="en-US" dirty="0" smtClean="0"/>
              <a:t>Laura Porter, CAPT Associate</a:t>
            </a:r>
            <a:endParaRPr lang="en-US" dirty="0"/>
          </a:p>
        </p:txBody>
      </p:sp>
      <p:sp>
        <p:nvSpPr>
          <p:cNvPr id="6" name="Text Placeholder 5"/>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081906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71" name="Text Box 43"/>
          <p:cNvSpPr txBox="1">
            <a:spLocks noChangeArrowheads="1"/>
          </p:cNvSpPr>
          <p:nvPr/>
        </p:nvSpPr>
        <p:spPr bwMode="auto">
          <a:xfrm>
            <a:off x="-17874" y="3057494"/>
            <a:ext cx="9126126" cy="3072825"/>
          </a:xfrm>
          <a:prstGeom prst="ellipse">
            <a:avLst/>
          </a:prstGeom>
          <a:solidFill>
            <a:schemeClr val="accent1">
              <a:lumMod val="20000"/>
              <a:lumOff val="80000"/>
              <a:alpha val="80000"/>
            </a:schemeClr>
          </a:solidFill>
          <a:ln w="9525">
            <a:noFill/>
            <a:miter lim="800000"/>
            <a:headEnd/>
            <a:tailEnd/>
          </a:ln>
        </p:spPr>
        <p:txBody>
          <a:bodyPr wrap="square">
            <a:spAutoFit/>
          </a:bodyPr>
          <a:lstStyle/>
          <a:p>
            <a:pPr algn="ctr"/>
            <a:endParaRPr lang="en-US" sz="1600" i="1" dirty="0" smtClean="0">
              <a:latin typeface="+mj-lt"/>
            </a:endParaRPr>
          </a:p>
          <a:p>
            <a:pPr algn="ctr"/>
            <a:endParaRPr lang="en-US" sz="1600" i="1" dirty="0">
              <a:latin typeface="+mj-lt"/>
            </a:endParaRPr>
          </a:p>
          <a:p>
            <a:pPr algn="ctr"/>
            <a:endParaRPr lang="en-US" sz="1600" i="1" dirty="0" smtClean="0">
              <a:latin typeface="+mj-lt"/>
            </a:endParaRPr>
          </a:p>
          <a:p>
            <a:pPr algn="ctr"/>
            <a:endParaRPr lang="en-US" sz="1600" i="1" dirty="0">
              <a:latin typeface="+mj-lt"/>
            </a:endParaRPr>
          </a:p>
          <a:p>
            <a:pPr lvl="1" algn="l"/>
            <a:r>
              <a:rPr lang="en-US" sz="2000" b="1" dirty="0" smtClean="0">
                <a:latin typeface="+mj-lt"/>
              </a:rPr>
              <a:t>Brain </a:t>
            </a:r>
            <a:r>
              <a:rPr lang="en-US" sz="2000" b="1" dirty="0">
                <a:latin typeface="+mj-lt"/>
              </a:rPr>
              <a:t>Development </a:t>
            </a:r>
            <a:endParaRPr lang="en-US" sz="2000" b="1" dirty="0" smtClean="0">
              <a:latin typeface="+mj-lt"/>
            </a:endParaRPr>
          </a:p>
          <a:p>
            <a:pPr lvl="1" algn="l"/>
            <a:r>
              <a:rPr lang="en-US" sz="2000" b="1" dirty="0" smtClean="0">
                <a:latin typeface="+mj-lt"/>
              </a:rPr>
              <a:t>for </a:t>
            </a:r>
            <a:r>
              <a:rPr lang="en-US" sz="2000" b="1" dirty="0">
                <a:latin typeface="+mj-lt"/>
              </a:rPr>
              <a:t>Safe </a:t>
            </a:r>
            <a:r>
              <a:rPr lang="en-US" sz="2000" b="1" dirty="0" smtClean="0">
                <a:latin typeface="+mj-lt"/>
              </a:rPr>
              <a:t>World</a:t>
            </a:r>
            <a:endParaRPr lang="en-US" sz="2000" dirty="0" smtClean="0">
              <a:latin typeface="+mj-lt"/>
            </a:endParaRPr>
          </a:p>
          <a:p>
            <a:pPr algn="ctr"/>
            <a:endParaRPr lang="en-US" sz="1600" i="1" dirty="0">
              <a:latin typeface="+mj-lt"/>
            </a:endParaRPr>
          </a:p>
          <a:p>
            <a:pPr algn="ctr"/>
            <a:endParaRPr lang="en-US" sz="1600" i="1" dirty="0">
              <a:latin typeface="+mj-lt"/>
            </a:endParaRPr>
          </a:p>
        </p:txBody>
      </p:sp>
      <p:sp>
        <p:nvSpPr>
          <p:cNvPr id="23570" name="Text Box 42"/>
          <p:cNvSpPr txBox="1">
            <a:spLocks noChangeArrowheads="1"/>
          </p:cNvSpPr>
          <p:nvPr/>
        </p:nvSpPr>
        <p:spPr bwMode="auto">
          <a:xfrm>
            <a:off x="-17874" y="721456"/>
            <a:ext cx="9143999" cy="2726591"/>
          </a:xfrm>
          <a:prstGeom prst="ellipse">
            <a:avLst/>
          </a:prstGeom>
          <a:solidFill>
            <a:srgbClr val="EFD2D1">
              <a:alpha val="45098"/>
            </a:srgbClr>
          </a:solidFill>
          <a:ln w="9525">
            <a:noFill/>
            <a:miter lim="800000"/>
            <a:headEnd/>
            <a:tailEnd/>
          </a:ln>
        </p:spPr>
        <p:txBody>
          <a:bodyPr wrap="square">
            <a:spAutoFit/>
          </a:bodyPr>
          <a:lstStyle/>
          <a:p>
            <a:pPr lvl="1" algn="l"/>
            <a:endParaRPr lang="en-US" sz="1600" b="1" i="1" dirty="0" smtClean="0">
              <a:latin typeface="+mj-lt"/>
            </a:endParaRPr>
          </a:p>
          <a:p>
            <a:pPr lvl="1" algn="l"/>
            <a:r>
              <a:rPr lang="en-US" sz="2000" b="1" dirty="0" smtClean="0">
                <a:latin typeface="+mj-lt"/>
              </a:rPr>
              <a:t>Brain Development </a:t>
            </a:r>
          </a:p>
          <a:p>
            <a:pPr lvl="1" algn="l"/>
            <a:r>
              <a:rPr lang="en-US" sz="2000" b="1" dirty="0" smtClean="0">
                <a:latin typeface="+mj-lt"/>
              </a:rPr>
              <a:t>for Dangerous World</a:t>
            </a:r>
          </a:p>
          <a:p>
            <a:pPr lvl="3" algn="l"/>
            <a:endParaRPr lang="en-US" sz="1600" i="1" dirty="0" smtClean="0">
              <a:latin typeface="+mj-lt"/>
            </a:endParaRPr>
          </a:p>
          <a:p>
            <a:pPr lvl="3" algn="l"/>
            <a:endParaRPr lang="en-US" sz="1600" i="1" dirty="0" smtClean="0">
              <a:latin typeface="+mj-lt"/>
            </a:endParaRPr>
          </a:p>
          <a:p>
            <a:pPr algn="l"/>
            <a:endParaRPr lang="en-US" sz="1600" i="1" dirty="0" smtClean="0">
              <a:latin typeface="+mj-lt"/>
            </a:endParaRPr>
          </a:p>
          <a:p>
            <a:pPr algn="l"/>
            <a:endParaRPr lang="en-US" sz="1600" i="1" dirty="0">
              <a:latin typeface="+mj-lt"/>
            </a:endParaRPr>
          </a:p>
        </p:txBody>
      </p:sp>
      <p:sp>
        <p:nvSpPr>
          <p:cNvPr id="23557" name="Text Box 13"/>
          <p:cNvSpPr txBox="1">
            <a:spLocks noChangeArrowheads="1"/>
          </p:cNvSpPr>
          <p:nvPr/>
        </p:nvSpPr>
        <p:spPr bwMode="auto">
          <a:xfrm>
            <a:off x="1828800" y="2951211"/>
            <a:ext cx="2209800" cy="1173159"/>
          </a:xfrm>
          <a:prstGeom prst="rect">
            <a:avLst/>
          </a:prstGeom>
          <a:solidFill>
            <a:srgbClr val="FFFFFF"/>
          </a:solidFill>
          <a:ln w="9525">
            <a:noFill/>
            <a:miter lim="800000"/>
            <a:headEnd/>
            <a:tailEnd/>
          </a:ln>
        </p:spPr>
        <p:txBody>
          <a:bodyPr/>
          <a:lstStyle/>
          <a:p>
            <a:pPr algn="ctr"/>
            <a:r>
              <a:rPr lang="en-US" altLang="ja-JP" sz="1600" b="1" dirty="0">
                <a:latin typeface="+mj-lt"/>
                <a:ea typeface="MS Mincho" pitchFamily="49" charset="-128"/>
              </a:rPr>
              <a:t>BRAIN</a:t>
            </a:r>
          </a:p>
          <a:p>
            <a:pPr algn="ctr"/>
            <a:r>
              <a:rPr lang="en-US" altLang="ja-JP" sz="1600" dirty="0" smtClean="0">
                <a:latin typeface="+mj-lt"/>
                <a:ea typeface="MS Mincho" pitchFamily="49" charset="-128"/>
              </a:rPr>
              <a:t>Prepares for anticipated world</a:t>
            </a:r>
            <a:endParaRPr lang="en-US" sz="1600" dirty="0">
              <a:latin typeface="+mj-lt"/>
            </a:endParaRPr>
          </a:p>
        </p:txBody>
      </p:sp>
      <p:sp>
        <p:nvSpPr>
          <p:cNvPr id="23559" name="Text Box 17"/>
          <p:cNvSpPr txBox="1">
            <a:spLocks noChangeArrowheads="1"/>
          </p:cNvSpPr>
          <p:nvPr/>
        </p:nvSpPr>
        <p:spPr bwMode="auto">
          <a:xfrm>
            <a:off x="7151156" y="1188627"/>
            <a:ext cx="1600200" cy="1372195"/>
          </a:xfrm>
          <a:prstGeom prst="rect">
            <a:avLst/>
          </a:prstGeom>
          <a:solidFill>
            <a:srgbClr val="FFFFFF"/>
          </a:solidFill>
          <a:ln w="9525">
            <a:noFill/>
            <a:miter lim="800000"/>
            <a:headEnd/>
            <a:tailEnd/>
          </a:ln>
        </p:spPr>
        <p:txBody>
          <a:bodyPr/>
          <a:lstStyle/>
          <a:p>
            <a:pPr algn="ctr"/>
            <a:r>
              <a:rPr lang="en-US" altLang="ja-JP" sz="1600" b="1" dirty="0">
                <a:latin typeface="+mj-lt"/>
                <a:ea typeface="ＭＳ Ｐゴシック" charset="-128"/>
              </a:rPr>
              <a:t>OUTCOME</a:t>
            </a:r>
          </a:p>
          <a:p>
            <a:pPr algn="ctr"/>
            <a:r>
              <a:rPr lang="en-US" sz="1600" dirty="0">
                <a:latin typeface="+mj-lt"/>
              </a:rPr>
              <a:t>Individual &amp; species survive the worst </a:t>
            </a:r>
            <a:r>
              <a:rPr lang="en-US" sz="1600" dirty="0" smtClean="0">
                <a:latin typeface="+mj-lt"/>
              </a:rPr>
              <a:t>conditions</a:t>
            </a:r>
            <a:endParaRPr lang="en-US" sz="1600" dirty="0">
              <a:latin typeface="+mj-lt"/>
            </a:endParaRPr>
          </a:p>
        </p:txBody>
      </p:sp>
      <p:sp>
        <p:nvSpPr>
          <p:cNvPr id="23561" name="Line 29"/>
          <p:cNvSpPr>
            <a:spLocks noChangeShapeType="1"/>
          </p:cNvSpPr>
          <p:nvPr/>
        </p:nvSpPr>
        <p:spPr bwMode="auto">
          <a:xfrm flipV="1">
            <a:off x="6763955" y="1874725"/>
            <a:ext cx="381000" cy="0"/>
          </a:xfrm>
          <a:prstGeom prst="line">
            <a:avLst/>
          </a:prstGeom>
          <a:noFill/>
          <a:ln w="9525">
            <a:solidFill>
              <a:srgbClr val="000000"/>
            </a:solidFill>
            <a:round/>
            <a:headEnd/>
            <a:tailEnd type="triangle" w="med" len="med"/>
          </a:ln>
        </p:spPr>
        <p:txBody>
          <a:bodyPr/>
          <a:lstStyle/>
          <a:p>
            <a:endParaRPr lang="en-US" sz="1600">
              <a:latin typeface="+mj-lt"/>
            </a:endParaRPr>
          </a:p>
        </p:txBody>
      </p:sp>
      <p:sp>
        <p:nvSpPr>
          <p:cNvPr id="23562" name="Line 30"/>
          <p:cNvSpPr>
            <a:spLocks noChangeShapeType="1"/>
          </p:cNvSpPr>
          <p:nvPr/>
        </p:nvSpPr>
        <p:spPr bwMode="auto">
          <a:xfrm>
            <a:off x="3810000" y="4124371"/>
            <a:ext cx="1330088" cy="801392"/>
          </a:xfrm>
          <a:prstGeom prst="line">
            <a:avLst/>
          </a:prstGeom>
          <a:noFill/>
          <a:ln w="9525">
            <a:solidFill>
              <a:srgbClr val="000000"/>
            </a:solidFill>
            <a:round/>
            <a:headEnd/>
            <a:tailEnd type="triangle" w="med" len="med"/>
          </a:ln>
        </p:spPr>
        <p:txBody>
          <a:bodyPr/>
          <a:lstStyle/>
          <a:p>
            <a:endParaRPr lang="en-US" sz="1600">
              <a:latin typeface="+mj-lt"/>
            </a:endParaRPr>
          </a:p>
        </p:txBody>
      </p:sp>
      <p:sp>
        <p:nvSpPr>
          <p:cNvPr id="23560" name="Text Box 26"/>
          <p:cNvSpPr txBox="1">
            <a:spLocks noChangeArrowheads="1"/>
          </p:cNvSpPr>
          <p:nvPr/>
        </p:nvSpPr>
        <p:spPr bwMode="auto">
          <a:xfrm>
            <a:off x="5193542" y="1024530"/>
            <a:ext cx="1600200" cy="1839367"/>
          </a:xfrm>
          <a:prstGeom prst="rect">
            <a:avLst/>
          </a:prstGeom>
          <a:solidFill>
            <a:srgbClr val="FFFFFF"/>
          </a:solidFill>
          <a:ln w="9525">
            <a:noFill/>
            <a:miter lim="800000"/>
            <a:headEnd/>
            <a:tailEnd/>
          </a:ln>
        </p:spPr>
        <p:txBody>
          <a:bodyPr/>
          <a:lstStyle/>
          <a:p>
            <a:pPr marL="112713" indent="-112713" algn="ctr">
              <a:tabLst>
                <a:tab pos="112713" algn="l"/>
              </a:tabLst>
            </a:pPr>
            <a:r>
              <a:rPr lang="en-US" altLang="ja-JP" sz="1600" b="1" dirty="0" smtClean="0">
                <a:latin typeface="+mj-lt"/>
                <a:ea typeface="MS Mincho" pitchFamily="49" charset="-128"/>
              </a:rPr>
              <a:t>INDIVIDUAL</a:t>
            </a:r>
          </a:p>
          <a:p>
            <a:pPr marL="112713" indent="-112713" algn="ctr">
              <a:tabLst>
                <a:tab pos="112713" algn="l"/>
              </a:tabLst>
            </a:pPr>
            <a:endParaRPr lang="en-US" altLang="ja-JP" sz="1600" b="1" dirty="0" smtClean="0">
              <a:latin typeface="+mj-lt"/>
              <a:ea typeface="MS Mincho" pitchFamily="49" charset="-128"/>
            </a:endParaRPr>
          </a:p>
          <a:p>
            <a:pPr marL="112713" indent="-112713" algn="ctr">
              <a:tabLst>
                <a:tab pos="112713" algn="l"/>
              </a:tabLst>
            </a:pPr>
            <a:r>
              <a:rPr lang="en-US" altLang="ja-JP" sz="1600" b="1" dirty="0" smtClean="0">
                <a:latin typeface="+mj-lt"/>
                <a:ea typeface="MS Mincho" pitchFamily="49" charset="-128"/>
              </a:rPr>
              <a:t>“</a:t>
            </a:r>
            <a:r>
              <a:rPr lang="en-US" altLang="ja-JP" sz="1600" dirty="0" smtClean="0">
                <a:latin typeface="+mj-lt"/>
                <a:ea typeface="MS Mincho" pitchFamily="49" charset="-128"/>
              </a:rPr>
              <a:t>Brawn over Brains”</a:t>
            </a:r>
          </a:p>
          <a:p>
            <a:pPr marL="112713" indent="-112713" algn="ctr">
              <a:tabLst>
                <a:tab pos="112713" algn="l"/>
              </a:tabLst>
            </a:pPr>
            <a:endParaRPr lang="en-US" altLang="ja-JP" sz="1600" dirty="0">
              <a:latin typeface="+mj-lt"/>
              <a:ea typeface="MS Mincho" pitchFamily="49" charset="-128"/>
            </a:endParaRPr>
          </a:p>
          <a:p>
            <a:pPr marL="112713" indent="-112713" algn="ctr">
              <a:tabLst>
                <a:tab pos="112713" algn="l"/>
              </a:tabLst>
            </a:pPr>
            <a:r>
              <a:rPr lang="en-US" altLang="ja-JP" sz="1600" dirty="0" smtClean="0">
                <a:latin typeface="+mj-lt"/>
                <a:ea typeface="MS Mincho" pitchFamily="49" charset="-128"/>
              </a:rPr>
              <a:t>Focused: Fight, Flight or Freeze</a:t>
            </a:r>
            <a:endParaRPr lang="en-US" altLang="ja-JP" sz="1600" dirty="0">
              <a:latin typeface="+mj-lt"/>
              <a:ea typeface="MS Mincho" pitchFamily="49" charset="-128"/>
            </a:endParaRPr>
          </a:p>
        </p:txBody>
      </p:sp>
      <p:sp>
        <p:nvSpPr>
          <p:cNvPr id="23564" name="Line 34"/>
          <p:cNvSpPr>
            <a:spLocks noChangeShapeType="1"/>
          </p:cNvSpPr>
          <p:nvPr/>
        </p:nvSpPr>
        <p:spPr bwMode="auto">
          <a:xfrm flipV="1">
            <a:off x="3810000" y="2180087"/>
            <a:ext cx="1306689" cy="771124"/>
          </a:xfrm>
          <a:prstGeom prst="line">
            <a:avLst/>
          </a:prstGeom>
          <a:noFill/>
          <a:ln w="9525">
            <a:solidFill>
              <a:srgbClr val="000000"/>
            </a:solidFill>
            <a:round/>
            <a:headEnd/>
            <a:tailEnd type="triangle" w="med" len="med"/>
          </a:ln>
        </p:spPr>
        <p:txBody>
          <a:bodyPr/>
          <a:lstStyle/>
          <a:p>
            <a:endParaRPr lang="en-US" sz="1600">
              <a:latin typeface="+mj-lt"/>
            </a:endParaRPr>
          </a:p>
        </p:txBody>
      </p:sp>
      <p:sp>
        <p:nvSpPr>
          <p:cNvPr id="23565" name="Text Box 35"/>
          <p:cNvSpPr txBox="1">
            <a:spLocks noChangeArrowheads="1"/>
          </p:cNvSpPr>
          <p:nvPr/>
        </p:nvSpPr>
        <p:spPr bwMode="auto">
          <a:xfrm>
            <a:off x="3645877" y="2268434"/>
            <a:ext cx="1295400" cy="584775"/>
          </a:xfrm>
          <a:prstGeom prst="rect">
            <a:avLst/>
          </a:prstGeom>
          <a:solidFill>
            <a:srgbClr val="FFFFFF"/>
          </a:solidFill>
          <a:ln w="9525">
            <a:noFill/>
            <a:miter lim="800000"/>
            <a:headEnd/>
            <a:tailEnd/>
          </a:ln>
        </p:spPr>
        <p:txBody>
          <a:bodyPr>
            <a:spAutoFit/>
          </a:bodyPr>
          <a:lstStyle/>
          <a:p>
            <a:pPr algn="ctr"/>
            <a:r>
              <a:rPr lang="en-US" sz="1600" b="1" dirty="0" smtClean="0">
                <a:solidFill>
                  <a:srgbClr val="C00000"/>
                </a:solidFill>
                <a:latin typeface="+mj-lt"/>
              </a:rPr>
              <a:t>TOXIC STRESS</a:t>
            </a:r>
            <a:endParaRPr lang="en-US" sz="1600" b="1" dirty="0">
              <a:solidFill>
                <a:srgbClr val="C00000"/>
              </a:solidFill>
              <a:latin typeface="+mj-lt"/>
            </a:endParaRPr>
          </a:p>
        </p:txBody>
      </p:sp>
      <p:sp>
        <p:nvSpPr>
          <p:cNvPr id="23567" name="Text Box 39"/>
          <p:cNvSpPr txBox="1">
            <a:spLocks noChangeArrowheads="1"/>
          </p:cNvSpPr>
          <p:nvPr/>
        </p:nvSpPr>
        <p:spPr bwMode="auto">
          <a:xfrm>
            <a:off x="7151156" y="4363729"/>
            <a:ext cx="1600200" cy="1653184"/>
          </a:xfrm>
          <a:prstGeom prst="rect">
            <a:avLst/>
          </a:prstGeom>
          <a:solidFill>
            <a:srgbClr val="FFFFFF"/>
          </a:solidFill>
          <a:ln w="9525">
            <a:noFill/>
            <a:miter lim="800000"/>
            <a:headEnd/>
            <a:tailEnd/>
          </a:ln>
        </p:spPr>
        <p:txBody>
          <a:bodyPr/>
          <a:lstStyle/>
          <a:p>
            <a:pPr algn="ctr"/>
            <a:r>
              <a:rPr lang="en-US" altLang="ja-JP" sz="1600" b="1" dirty="0">
                <a:latin typeface="+mj-lt"/>
                <a:ea typeface="ＭＳ Ｐゴシック" charset="-128"/>
              </a:rPr>
              <a:t>OUTCOME</a:t>
            </a:r>
          </a:p>
          <a:p>
            <a:pPr algn="l"/>
            <a:r>
              <a:rPr lang="en-US" sz="1600" dirty="0">
                <a:latin typeface="+mj-lt"/>
              </a:rPr>
              <a:t>Individual &amp; species </a:t>
            </a:r>
            <a:r>
              <a:rPr lang="en-US" sz="1600" dirty="0" smtClean="0">
                <a:latin typeface="+mj-lt"/>
              </a:rPr>
              <a:t>survive in  good </a:t>
            </a:r>
            <a:r>
              <a:rPr lang="en-US" sz="1600" dirty="0">
                <a:latin typeface="+mj-lt"/>
              </a:rPr>
              <a:t>times; vulnerable in poor conditions</a:t>
            </a:r>
          </a:p>
        </p:txBody>
      </p:sp>
      <p:sp>
        <p:nvSpPr>
          <p:cNvPr id="23568" name="Text Box 40"/>
          <p:cNvSpPr txBox="1">
            <a:spLocks noChangeArrowheads="1"/>
          </p:cNvSpPr>
          <p:nvPr/>
        </p:nvSpPr>
        <p:spPr bwMode="auto">
          <a:xfrm>
            <a:off x="5193542" y="4114800"/>
            <a:ext cx="1600200" cy="1978312"/>
          </a:xfrm>
          <a:prstGeom prst="rect">
            <a:avLst/>
          </a:prstGeom>
          <a:solidFill>
            <a:srgbClr val="FFFFFF"/>
          </a:solidFill>
          <a:ln w="9525">
            <a:noFill/>
            <a:miter lim="800000"/>
            <a:headEnd/>
            <a:tailEnd/>
          </a:ln>
        </p:spPr>
        <p:txBody>
          <a:bodyPr/>
          <a:lstStyle/>
          <a:p>
            <a:pPr marL="112713" indent="-112713" algn="ctr">
              <a:tabLst>
                <a:tab pos="112713" algn="l"/>
              </a:tabLst>
            </a:pPr>
            <a:r>
              <a:rPr lang="en-US" altLang="ja-JP" sz="1600" b="1" dirty="0" smtClean="0">
                <a:latin typeface="+mj-lt"/>
                <a:ea typeface="MS Mincho" pitchFamily="49" charset="-128"/>
              </a:rPr>
              <a:t>INDIVIDUAL</a:t>
            </a:r>
          </a:p>
          <a:p>
            <a:pPr marL="112713" indent="-112713" algn="ctr">
              <a:tabLst>
                <a:tab pos="112713" algn="l"/>
              </a:tabLst>
            </a:pPr>
            <a:endParaRPr lang="en-US" altLang="ja-JP" sz="1600" b="1" dirty="0">
              <a:latin typeface="+mj-lt"/>
              <a:ea typeface="MS Mincho" pitchFamily="49" charset="-128"/>
            </a:endParaRPr>
          </a:p>
          <a:p>
            <a:pPr marL="112713" indent="-112713" algn="ctr">
              <a:tabLst>
                <a:tab pos="112713" algn="l"/>
              </a:tabLst>
            </a:pPr>
            <a:r>
              <a:rPr lang="en-US" altLang="ja-JP" sz="1600" dirty="0" smtClean="0">
                <a:latin typeface="+mj-lt"/>
                <a:ea typeface="MS Mincho" pitchFamily="49" charset="-128"/>
              </a:rPr>
              <a:t>”Process over Power”</a:t>
            </a:r>
          </a:p>
          <a:p>
            <a:pPr marL="112713" indent="-112713" algn="ctr">
              <a:tabLst>
                <a:tab pos="112713" algn="l"/>
              </a:tabLst>
            </a:pPr>
            <a:endParaRPr lang="en-US" altLang="ja-JP" sz="1600" dirty="0" smtClean="0">
              <a:latin typeface="+mj-lt"/>
              <a:ea typeface="MS Mincho" pitchFamily="49" charset="-128"/>
            </a:endParaRPr>
          </a:p>
          <a:p>
            <a:pPr marL="112713" indent="-112713" algn="ctr">
              <a:tabLst>
                <a:tab pos="112713" algn="l"/>
              </a:tabLst>
            </a:pPr>
            <a:r>
              <a:rPr lang="en-US" altLang="ja-JP" sz="1600" dirty="0" smtClean="0">
                <a:latin typeface="+mj-lt"/>
                <a:ea typeface="MS Mincho" pitchFamily="49" charset="-128"/>
              </a:rPr>
              <a:t>Multi-focused: Relational </a:t>
            </a:r>
            <a:endParaRPr lang="en-US" altLang="ja-JP" sz="1600" dirty="0">
              <a:latin typeface="+mj-lt"/>
              <a:ea typeface="MS Mincho" pitchFamily="49" charset="-128"/>
            </a:endParaRPr>
          </a:p>
        </p:txBody>
      </p:sp>
      <p:sp>
        <p:nvSpPr>
          <p:cNvPr id="23569" name="Line 41"/>
          <p:cNvSpPr>
            <a:spLocks noChangeShapeType="1"/>
          </p:cNvSpPr>
          <p:nvPr/>
        </p:nvSpPr>
        <p:spPr bwMode="auto">
          <a:xfrm flipV="1">
            <a:off x="6793742" y="5334000"/>
            <a:ext cx="381000" cy="0"/>
          </a:xfrm>
          <a:prstGeom prst="line">
            <a:avLst/>
          </a:prstGeom>
          <a:noFill/>
          <a:ln w="9525">
            <a:solidFill>
              <a:srgbClr val="000000"/>
            </a:solidFill>
            <a:round/>
            <a:headEnd/>
            <a:tailEnd type="triangle" w="med" len="med"/>
          </a:ln>
        </p:spPr>
        <p:txBody>
          <a:bodyPr/>
          <a:lstStyle/>
          <a:p>
            <a:endParaRPr lang="en-US" sz="1600">
              <a:latin typeface="+mj-lt"/>
            </a:endParaRPr>
          </a:p>
        </p:txBody>
      </p:sp>
      <p:sp>
        <p:nvSpPr>
          <p:cNvPr id="21" name="Text Box 5"/>
          <p:cNvSpPr txBox="1">
            <a:spLocks noChangeArrowheads="1"/>
          </p:cNvSpPr>
          <p:nvPr/>
        </p:nvSpPr>
        <p:spPr bwMode="auto">
          <a:xfrm>
            <a:off x="152400" y="75069"/>
            <a:ext cx="8772664" cy="338554"/>
          </a:xfrm>
          <a:prstGeom prst="rect">
            <a:avLst/>
          </a:prstGeom>
          <a:noFill/>
          <a:ln w="9525">
            <a:noFill/>
            <a:miter lim="800000"/>
            <a:headEnd/>
            <a:tailEnd/>
          </a:ln>
          <a:effectLst/>
        </p:spPr>
        <p:txBody>
          <a:bodyPr wrap="square">
            <a:spAutoFit/>
          </a:bodyPr>
          <a:lstStyle/>
          <a:p>
            <a:pPr algn="ctr"/>
            <a:r>
              <a:rPr lang="en-US" altLang="en-US" sz="1600" b="1" cap="all" dirty="0" smtClean="0">
                <a:latin typeface="+mj-lt"/>
              </a:rPr>
              <a:t>Hardwired for Anticipated </a:t>
            </a:r>
            <a:r>
              <a:rPr lang="en-US" altLang="en-US" sz="1600" b="1" cap="all" dirty="0">
                <a:latin typeface="+mj-lt"/>
              </a:rPr>
              <a:t>W</a:t>
            </a:r>
            <a:r>
              <a:rPr lang="en-US" altLang="en-US" sz="1600" b="1" cap="all" dirty="0" smtClean="0">
                <a:latin typeface="+mj-lt"/>
              </a:rPr>
              <a:t>orld</a:t>
            </a:r>
            <a:endParaRPr lang="en-US" altLang="en-US" sz="1600" b="1" cap="all" dirty="0">
              <a:latin typeface="+mj-lt"/>
            </a:endParaRPr>
          </a:p>
        </p:txBody>
      </p:sp>
      <p:sp>
        <p:nvSpPr>
          <p:cNvPr id="23" name="TextBox 22"/>
          <p:cNvSpPr txBox="1">
            <a:spLocks noChangeArrowheads="1"/>
          </p:cNvSpPr>
          <p:nvPr/>
        </p:nvSpPr>
        <p:spPr bwMode="auto">
          <a:xfrm>
            <a:off x="6605594" y="2457450"/>
            <a:ext cx="2473629" cy="1989713"/>
          </a:xfrm>
          <a:prstGeom prst="flowChartPunchedTape">
            <a:avLst/>
          </a:prstGeom>
          <a:solidFill>
            <a:schemeClr val="bg1">
              <a:lumMod val="95000"/>
            </a:schemeClr>
          </a:solidFill>
          <a:ln w="9525">
            <a:noFill/>
            <a:miter lim="800000"/>
            <a:headEnd/>
            <a:tailEnd/>
          </a:ln>
        </p:spPr>
        <p:txBody>
          <a:bodyPr wrap="square">
            <a:spAutoFit/>
          </a:bodyPr>
          <a:lstStyle/>
          <a:p>
            <a:pPr algn="ctr"/>
            <a:r>
              <a:rPr lang="en-US" b="1" dirty="0" smtClean="0">
                <a:latin typeface="+mj-lt"/>
              </a:rPr>
              <a:t>Dissonance between biological expectations &amp; social reality fuels problems</a:t>
            </a:r>
            <a:endParaRPr lang="en-US" b="1" dirty="0">
              <a:latin typeface="+mj-lt"/>
            </a:endParaRPr>
          </a:p>
        </p:txBody>
      </p:sp>
      <p:sp>
        <p:nvSpPr>
          <p:cNvPr id="27" name="TextBox 26"/>
          <p:cNvSpPr txBox="1"/>
          <p:nvPr/>
        </p:nvSpPr>
        <p:spPr>
          <a:xfrm>
            <a:off x="152400" y="6149170"/>
            <a:ext cx="4724400" cy="584775"/>
          </a:xfrm>
          <a:prstGeom prst="rect">
            <a:avLst/>
          </a:prstGeom>
          <a:noFill/>
        </p:spPr>
        <p:txBody>
          <a:bodyPr wrap="square" rtlCol="0">
            <a:spAutoFit/>
          </a:bodyPr>
          <a:lstStyle/>
          <a:p>
            <a:pPr algn="l"/>
            <a:r>
              <a:rPr lang="en-US" altLang="en-US" sz="1600" i="1" dirty="0">
                <a:latin typeface="+mj-lt"/>
              </a:rPr>
              <a:t>Adapted from the research of Martin </a:t>
            </a:r>
            <a:r>
              <a:rPr lang="en-US" altLang="en-US" sz="1600" i="1" dirty="0" err="1">
                <a:latin typeface="+mj-lt"/>
              </a:rPr>
              <a:t>Teicher</a:t>
            </a:r>
            <a:r>
              <a:rPr lang="en-US" altLang="en-US" sz="1600" i="1" dirty="0">
                <a:latin typeface="+mj-lt"/>
              </a:rPr>
              <a:t>, MD, </a:t>
            </a:r>
            <a:r>
              <a:rPr lang="en-US" altLang="en-US" sz="1600" i="1" dirty="0" err="1" smtClean="0">
                <a:latin typeface="+mj-lt"/>
              </a:rPr>
              <a:t>Ph.D</a:t>
            </a:r>
            <a:endParaRPr lang="en-US" altLang="en-US" sz="1600" i="1" dirty="0" smtClean="0">
              <a:latin typeface="+mj-lt"/>
            </a:endParaRPr>
          </a:p>
          <a:p>
            <a:pPr algn="l"/>
            <a:r>
              <a:rPr lang="en-US" altLang="en-US" sz="1600" i="1" dirty="0" smtClean="0">
                <a:latin typeface="+mj-lt"/>
              </a:rPr>
              <a:t>By Washington Family Policy Council</a:t>
            </a:r>
            <a:endParaRPr lang="en-US" altLang="en-US" sz="1600" i="1" dirty="0">
              <a:latin typeface="+mj-lt"/>
            </a:endParaRPr>
          </a:p>
        </p:txBody>
      </p:sp>
      <p:sp>
        <p:nvSpPr>
          <p:cNvPr id="25" name="Line 41"/>
          <p:cNvSpPr>
            <a:spLocks noChangeShapeType="1"/>
          </p:cNvSpPr>
          <p:nvPr/>
        </p:nvSpPr>
        <p:spPr bwMode="auto">
          <a:xfrm flipV="1">
            <a:off x="1447800" y="3523430"/>
            <a:ext cx="381000" cy="0"/>
          </a:xfrm>
          <a:prstGeom prst="line">
            <a:avLst/>
          </a:prstGeom>
          <a:noFill/>
          <a:ln w="9525">
            <a:solidFill>
              <a:srgbClr val="000000"/>
            </a:solidFill>
            <a:round/>
            <a:headEnd/>
            <a:tailEnd type="triangle" w="med" len="med"/>
          </a:ln>
        </p:spPr>
        <p:txBody>
          <a:bodyPr/>
          <a:lstStyle/>
          <a:p>
            <a:endParaRPr lang="en-US" sz="1600">
              <a:latin typeface="+mj-lt"/>
            </a:endParaRPr>
          </a:p>
        </p:txBody>
      </p:sp>
      <p:sp>
        <p:nvSpPr>
          <p:cNvPr id="23556" name="Text Box 12"/>
          <p:cNvSpPr txBox="1">
            <a:spLocks noChangeArrowheads="1"/>
          </p:cNvSpPr>
          <p:nvPr/>
        </p:nvSpPr>
        <p:spPr bwMode="auto">
          <a:xfrm rot="5400000" flipV="1">
            <a:off x="536884" y="2890091"/>
            <a:ext cx="686097" cy="1295400"/>
          </a:xfrm>
          <a:prstGeom prst="rect">
            <a:avLst/>
          </a:prstGeom>
          <a:solidFill>
            <a:schemeClr val="bg1"/>
          </a:solidFill>
          <a:ln w="9525">
            <a:noFill/>
            <a:miter lim="800000"/>
            <a:headEnd/>
            <a:tailEnd/>
          </a:ln>
        </p:spPr>
        <p:txBody>
          <a:bodyPr vert="eaVert"/>
          <a:lstStyle/>
          <a:p>
            <a:pPr algn="ctr"/>
            <a:r>
              <a:rPr lang="en-US" altLang="ja-JP" sz="1600" b="1" dirty="0">
                <a:latin typeface="+mj-lt"/>
                <a:ea typeface="MS Mincho" pitchFamily="49" charset="-128"/>
              </a:rPr>
              <a:t>NEUTRAL START</a:t>
            </a:r>
            <a:endParaRPr lang="en-US" sz="1600" b="1" dirty="0">
              <a:latin typeface="+mj-lt"/>
            </a:endParaRPr>
          </a:p>
        </p:txBody>
      </p:sp>
    </p:spTree>
    <p:extLst>
      <p:ext uri="{BB962C8B-B14F-4D97-AF65-F5344CB8AC3E}">
        <p14:creationId xmlns:p14="http://schemas.microsoft.com/office/powerpoint/2010/main" val="2627434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5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5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9" grpId="0" animBg="1"/>
      <p:bldP spid="23561" grpId="0" animBg="1"/>
      <p:bldP spid="23562" grpId="0" animBg="1"/>
      <p:bldP spid="23560" grpId="0" animBg="1"/>
      <p:bldP spid="23564" grpId="0" animBg="1"/>
      <p:bldP spid="23565" grpId="0" animBg="1"/>
      <p:bldP spid="23567" grpId="0" animBg="1"/>
      <p:bldP spid="23568" grpId="0" animBg="1"/>
      <p:bldP spid="23569" grpId="0" animBg="1"/>
      <p:bldP spid="23"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Laurie\AppData\Local\Microsoft\Windows\Temporary Internet Files\Content.IE5\3B6N4DKQ\MP9004222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048" y="1761251"/>
            <a:ext cx="7338253" cy="48501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062977" cy="1446550"/>
          </a:xfrm>
          <a:prstGeom prst="rect">
            <a:avLst/>
          </a:prstGeom>
          <a:noFill/>
        </p:spPr>
        <p:txBody>
          <a:bodyPr wrap="square" rtlCol="0">
            <a:spAutoFit/>
          </a:bodyPr>
          <a:lstStyle/>
          <a:p>
            <a:pPr defTabSz="914400"/>
            <a:r>
              <a:rPr lang="en-US" sz="4400" dirty="0" smtClean="0">
                <a:latin typeface="Helvetica" pitchFamily="34" charset="0"/>
                <a:cs typeface="Helvetica" pitchFamily="34" charset="0"/>
              </a:rPr>
              <a:t>Each Person: A Unique Experience of the World</a:t>
            </a:r>
            <a:endParaRPr lang="en-US" sz="4400" dirty="0">
              <a:latin typeface="Helvetica" pitchFamily="34" charset="0"/>
              <a:cs typeface="Helvetica" pitchFamily="34" charset="0"/>
            </a:endParaRPr>
          </a:p>
        </p:txBody>
      </p:sp>
    </p:spTree>
    <p:extLst>
      <p:ext uri="{BB962C8B-B14F-4D97-AF65-F5344CB8AC3E}">
        <p14:creationId xmlns:p14="http://schemas.microsoft.com/office/powerpoint/2010/main" val="141609818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t>
            </a:r>
            <a:br>
              <a:rPr lang="en-US" dirty="0" smtClean="0"/>
            </a:br>
            <a:r>
              <a:rPr lang="en-US" dirty="0" smtClean="0"/>
              <a:t>Reflection</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a:t>How do our major social, health, </a:t>
            </a:r>
            <a:r>
              <a:rPr lang="en-US" dirty="0" smtClean="0"/>
              <a:t>education, </a:t>
            </a:r>
            <a:r>
              <a:rPr lang="en-US" dirty="0"/>
              <a:t>and justice systems respond to people  with “brawn over brain” responses to stress?</a:t>
            </a:r>
          </a:p>
        </p:txBody>
      </p:sp>
    </p:spTree>
    <p:extLst>
      <p:ext uri="{BB962C8B-B14F-4D97-AF65-F5344CB8AC3E}">
        <p14:creationId xmlns:p14="http://schemas.microsoft.com/office/powerpoint/2010/main" val="156219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magic"/>
          <p:cNvPicPr>
            <a:picLocks noChangeAspect="1" noChangeArrowheads="1"/>
          </p:cNvPicPr>
          <p:nvPr/>
        </p:nvPicPr>
        <p:blipFill>
          <a:blip r:embed="rId3" cstate="print"/>
          <a:srcRect/>
          <a:stretch>
            <a:fillRect/>
          </a:stretch>
        </p:blipFill>
        <p:spPr bwMode="auto">
          <a:xfrm>
            <a:off x="4508500" y="3365005"/>
            <a:ext cx="127000" cy="127992"/>
          </a:xfrm>
          <a:prstGeom prst="rect">
            <a:avLst/>
          </a:prstGeom>
          <a:noFill/>
          <a:ln w="9525">
            <a:noFill/>
            <a:miter lim="800000"/>
            <a:headEnd/>
            <a:tailEnd/>
          </a:ln>
        </p:spPr>
      </p:pic>
      <p:sp>
        <p:nvSpPr>
          <p:cNvPr id="74758" name="Text Box 6"/>
          <p:cNvSpPr txBox="1">
            <a:spLocks noChangeArrowheads="1"/>
          </p:cNvSpPr>
          <p:nvPr/>
        </p:nvSpPr>
        <p:spPr bwMode="auto">
          <a:xfrm>
            <a:off x="152399" y="20378"/>
            <a:ext cx="8781535" cy="1446550"/>
          </a:xfrm>
          <a:prstGeom prst="rect">
            <a:avLst/>
          </a:prstGeom>
          <a:noFill/>
          <a:ln w="9525">
            <a:noFill/>
            <a:miter lim="800000"/>
            <a:headEnd/>
            <a:tailEnd/>
          </a:ln>
        </p:spPr>
        <p:txBody>
          <a:bodyPr wrap="square">
            <a:spAutoFit/>
          </a:bodyPr>
          <a:lstStyle/>
          <a:p>
            <a:r>
              <a:rPr lang="en-US" altLang="en-US" sz="4400" dirty="0" smtClean="0">
                <a:latin typeface="Helvetica" pitchFamily="34" charset="0"/>
                <a:cs typeface="Helvetica" pitchFamily="34" charset="0"/>
              </a:rPr>
              <a:t>Adverse Childhood Experience Study</a:t>
            </a:r>
            <a:endParaRPr lang="en-US" altLang="en-US" sz="4400" dirty="0">
              <a:latin typeface="Helvetica" pitchFamily="34" charset="0"/>
              <a:cs typeface="Helvetica" pitchFamily="34" charset="0"/>
            </a:endParaRPr>
          </a:p>
        </p:txBody>
      </p:sp>
      <p:pic>
        <p:nvPicPr>
          <p:cNvPr id="7" name="Picture 5" descr="Description of Adverse Childhood Experiences Pyramid: &#10;&#10;This figure depicts a pyramid divided into five layers. Each layer represents the manner in which adverse childhood experiences influence health over the lifespan, from conception (the bottommost layer) to death (the top of the pyramid). The pyramid is not solid, but has space between each layer that represent the scientific gaps in our knowledge of the relationships between the layers. &#10;&#10;The bottom layer of the pyramid is labeled “adverse childhood experiences”. The next layer up the pyramid is labeled “social, emotional, and cognitive impairment”. The third layer is labeled “adoption of health-risk behaviors”. The fourth layer is labeled “disease, disability, and social problems,” and the top-most layer is labeled “early death”. This then represents the conceptual pathways that lead from adverse childhood experiences early in life to health problems and mortality many years later. "/>
          <p:cNvPicPr>
            <a:picLocks noChangeAspect="1" noChangeArrowheads="1"/>
          </p:cNvPicPr>
          <p:nvPr/>
        </p:nvPicPr>
        <p:blipFill>
          <a:blip r:embed="rId4" cstate="print"/>
          <a:srcRect/>
          <a:stretch>
            <a:fillRect/>
          </a:stretch>
        </p:blipFill>
        <p:spPr bwMode="auto">
          <a:xfrm>
            <a:off x="1018916" y="2019299"/>
            <a:ext cx="7048500" cy="4278237"/>
          </a:xfrm>
          <a:prstGeom prst="rect">
            <a:avLst/>
          </a:prstGeom>
          <a:noFill/>
          <a:ln w="9525">
            <a:noFill/>
            <a:miter lim="800000"/>
            <a:headEnd/>
            <a:tailEnd/>
          </a:ln>
        </p:spPr>
      </p:pic>
      <p:sp>
        <p:nvSpPr>
          <p:cNvPr id="2" name="TextBox 1"/>
          <p:cNvSpPr txBox="1"/>
          <p:nvPr/>
        </p:nvSpPr>
        <p:spPr>
          <a:xfrm>
            <a:off x="914400" y="6297536"/>
            <a:ext cx="7566991" cy="276999"/>
          </a:xfrm>
          <a:prstGeom prst="rect">
            <a:avLst/>
          </a:prstGeom>
          <a:noFill/>
        </p:spPr>
        <p:txBody>
          <a:bodyPr wrap="square" rtlCol="0">
            <a:spAutoFit/>
          </a:bodyPr>
          <a:lstStyle/>
          <a:p>
            <a:r>
              <a:rPr lang="en-US" sz="1200" dirty="0" smtClean="0">
                <a:latin typeface="Helvetica" pitchFamily="34" charset="0"/>
                <a:cs typeface="Helvetica" pitchFamily="34" charset="0"/>
              </a:rPr>
              <a:t>The Adverse Childhood Experiences Study, </a:t>
            </a:r>
            <a:r>
              <a:rPr lang="en-US" sz="1200" dirty="0" smtClean="0">
                <a:latin typeface="Helvetica" pitchFamily="34" charset="0"/>
                <a:cs typeface="Helvetica" pitchFamily="34" charset="0"/>
                <a:hlinkClick r:id="rId5"/>
              </a:rPr>
              <a:t>http</a:t>
            </a:r>
            <a:r>
              <a:rPr lang="en-US" sz="1200" dirty="0">
                <a:latin typeface="Helvetica" pitchFamily="34" charset="0"/>
                <a:cs typeface="Helvetica" pitchFamily="34" charset="0"/>
                <a:hlinkClick r:id="rId5"/>
              </a:rPr>
              <a:t>://acestudy.org</a:t>
            </a:r>
            <a:r>
              <a:rPr lang="en-US" sz="1200" dirty="0" smtClean="0">
                <a:latin typeface="Helvetica" pitchFamily="34" charset="0"/>
                <a:cs typeface="Helvetica" pitchFamily="34" charset="0"/>
                <a:hlinkClick r:id="rId5"/>
              </a:rPr>
              <a:t>/</a:t>
            </a:r>
            <a:r>
              <a:rPr lang="en-US" sz="1200" dirty="0" smtClean="0">
                <a:latin typeface="Helvetica" pitchFamily="34" charset="0"/>
                <a:cs typeface="Helvetica" pitchFamily="34" charset="0"/>
              </a:rPr>
              <a:t>  </a:t>
            </a:r>
            <a:endParaRPr lang="en-US" sz="1200" dirty="0">
              <a:latin typeface="Helvetica" pitchFamily="34" charset="0"/>
              <a:cs typeface="Helvetica" pitchFamily="34" charset="0"/>
            </a:endParaRPr>
          </a:p>
        </p:txBody>
      </p:sp>
    </p:spTree>
    <p:extLst>
      <p:ext uri="{BB962C8B-B14F-4D97-AF65-F5344CB8AC3E}">
        <p14:creationId xmlns:p14="http://schemas.microsoft.com/office/powerpoint/2010/main" val="114989035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ext Box 3"/>
          <p:cNvSpPr txBox="1">
            <a:spLocks noChangeArrowheads="1"/>
          </p:cNvSpPr>
          <p:nvPr/>
        </p:nvSpPr>
        <p:spPr bwMode="auto">
          <a:xfrm>
            <a:off x="157162" y="211720"/>
            <a:ext cx="8682038" cy="769441"/>
          </a:xfrm>
          <a:prstGeom prst="rect">
            <a:avLst/>
          </a:prstGeom>
          <a:noFill/>
          <a:ln w="9525">
            <a:noFill/>
            <a:miter lim="800000"/>
            <a:headEnd/>
            <a:tailEnd/>
          </a:ln>
        </p:spPr>
        <p:txBody>
          <a:bodyPr wrap="square">
            <a:spAutoFit/>
          </a:bodyPr>
          <a:lstStyle/>
          <a:p>
            <a:pPr>
              <a:tabLst>
                <a:tab pos="231775" algn="l"/>
              </a:tabLst>
            </a:pPr>
            <a:r>
              <a:rPr lang="en-US" altLang="en-US" sz="4400" dirty="0" smtClean="0">
                <a:latin typeface="Helvetica" pitchFamily="34" charset="0"/>
                <a:cs typeface="Helvetica" pitchFamily="34" charset="0"/>
              </a:rPr>
              <a:t>ACE Categories are Interrelated</a:t>
            </a:r>
            <a:endParaRPr lang="en-US" altLang="en-US" sz="4400" dirty="0">
              <a:latin typeface="Helvetica" pitchFamily="34" charset="0"/>
              <a:cs typeface="Helvetica" pitchFamily="34" charset="0"/>
            </a:endParaRPr>
          </a:p>
        </p:txBody>
      </p:sp>
      <p:sp>
        <p:nvSpPr>
          <p:cNvPr id="77831" name="Text Box 7"/>
          <p:cNvSpPr txBox="1">
            <a:spLocks noChangeArrowheads="1"/>
          </p:cNvSpPr>
          <p:nvPr/>
        </p:nvSpPr>
        <p:spPr bwMode="auto">
          <a:xfrm>
            <a:off x="450056" y="1993197"/>
            <a:ext cx="8096250" cy="4031873"/>
          </a:xfrm>
          <a:prstGeom prst="rect">
            <a:avLst/>
          </a:prstGeom>
          <a:noFill/>
          <a:ln w="9525">
            <a:noFill/>
            <a:miter lim="800000"/>
            <a:headEnd/>
            <a:tailEnd/>
          </a:ln>
        </p:spPr>
        <p:txBody>
          <a:bodyPr wrap="square">
            <a:spAutoFit/>
          </a:bodyPr>
          <a:lstStyle/>
          <a:p>
            <a:pPr marL="347663" indent="-347663" algn="l">
              <a:tabLst>
                <a:tab pos="347663" algn="l"/>
              </a:tabLst>
            </a:pPr>
            <a:r>
              <a:rPr lang="en-US" altLang="en-US" sz="3200" b="1" dirty="0" smtClean="0">
                <a:latin typeface="Helvetica" pitchFamily="34" charset="0"/>
                <a:cs typeface="Helvetica" pitchFamily="34" charset="0"/>
              </a:rPr>
              <a:t>Abuse: 		</a:t>
            </a:r>
          </a:p>
          <a:p>
            <a:pPr marL="514350" indent="-514350" algn="l">
              <a:buFont typeface="Arial" pitchFamily="34" charset="0"/>
              <a:buChar char="•"/>
              <a:tabLst>
                <a:tab pos="347663" algn="l"/>
              </a:tabLst>
            </a:pPr>
            <a:r>
              <a:rPr lang="en-US" altLang="en-US" sz="3200" dirty="0" smtClean="0">
                <a:latin typeface="Helvetica" pitchFamily="34" charset="0"/>
                <a:cs typeface="Helvetica" pitchFamily="34" charset="0"/>
              </a:rPr>
              <a:t>Child </a:t>
            </a:r>
            <a:r>
              <a:rPr lang="en-US" altLang="en-US" sz="3200" dirty="0">
                <a:latin typeface="Helvetica" pitchFamily="34" charset="0"/>
                <a:cs typeface="Helvetica" pitchFamily="34" charset="0"/>
              </a:rPr>
              <a:t>physical abuse </a:t>
            </a:r>
          </a:p>
          <a:p>
            <a:pPr marL="514350" indent="-514350" algn="l">
              <a:buFont typeface="Arial" pitchFamily="34" charset="0"/>
              <a:buChar char="•"/>
              <a:tabLst>
                <a:tab pos="347663" algn="l"/>
              </a:tabLst>
            </a:pPr>
            <a:r>
              <a:rPr lang="en-US" altLang="en-US" sz="3200" dirty="0" smtClean="0">
                <a:latin typeface="Helvetica" pitchFamily="34" charset="0"/>
                <a:cs typeface="Helvetica" pitchFamily="34" charset="0"/>
              </a:rPr>
              <a:t>Child </a:t>
            </a:r>
            <a:r>
              <a:rPr lang="en-US" altLang="en-US" sz="3200" dirty="0">
                <a:latin typeface="Helvetica" pitchFamily="34" charset="0"/>
                <a:cs typeface="Helvetica" pitchFamily="34" charset="0"/>
              </a:rPr>
              <a:t>sexual abuse</a:t>
            </a:r>
          </a:p>
          <a:p>
            <a:pPr marL="514350" indent="-514350" algn="l">
              <a:buFont typeface="Arial" pitchFamily="34" charset="0"/>
              <a:buChar char="•"/>
              <a:tabLst>
                <a:tab pos="347663" algn="l"/>
              </a:tabLst>
            </a:pPr>
            <a:r>
              <a:rPr lang="en-US" altLang="en-US" sz="3200" dirty="0" smtClean="0">
                <a:latin typeface="Helvetica" pitchFamily="34" charset="0"/>
                <a:cs typeface="Helvetica" pitchFamily="34" charset="0"/>
              </a:rPr>
              <a:t>Child </a:t>
            </a:r>
            <a:r>
              <a:rPr lang="en-US" altLang="en-US" sz="3200" dirty="0">
                <a:latin typeface="Helvetica" pitchFamily="34" charset="0"/>
                <a:cs typeface="Helvetica" pitchFamily="34" charset="0"/>
              </a:rPr>
              <a:t>emotional </a:t>
            </a:r>
            <a:r>
              <a:rPr lang="en-US" altLang="en-US" sz="3200" dirty="0" smtClean="0">
                <a:latin typeface="Helvetica" pitchFamily="34" charset="0"/>
                <a:cs typeface="Helvetica" pitchFamily="34" charset="0"/>
              </a:rPr>
              <a:t>abuse</a:t>
            </a:r>
          </a:p>
          <a:p>
            <a:pPr marL="514350" indent="-514350" algn="l">
              <a:buFont typeface="+mj-lt"/>
              <a:buAutoNum type="arabicPeriod"/>
              <a:tabLst>
                <a:tab pos="347663" algn="l"/>
              </a:tabLst>
            </a:pPr>
            <a:endParaRPr lang="en-US" altLang="en-US" sz="3200" b="1" dirty="0" smtClean="0">
              <a:latin typeface="Helvetica" pitchFamily="34" charset="0"/>
              <a:cs typeface="Helvetica" pitchFamily="34" charset="0"/>
            </a:endParaRPr>
          </a:p>
          <a:p>
            <a:pPr algn="l">
              <a:tabLst>
                <a:tab pos="347663" algn="l"/>
              </a:tabLst>
            </a:pPr>
            <a:r>
              <a:rPr lang="en-US" altLang="en-US" sz="3200" b="1" dirty="0" smtClean="0">
                <a:latin typeface="Helvetica" pitchFamily="34" charset="0"/>
                <a:cs typeface="Helvetica" pitchFamily="34" charset="0"/>
              </a:rPr>
              <a:t>Neglect: 	</a:t>
            </a:r>
          </a:p>
          <a:p>
            <a:pPr marL="514350" indent="-514350" algn="l">
              <a:buFont typeface="Arial" pitchFamily="34" charset="0"/>
              <a:buChar char="•"/>
              <a:tabLst>
                <a:tab pos="347663" algn="l"/>
              </a:tabLst>
            </a:pPr>
            <a:r>
              <a:rPr lang="en-US" altLang="en-US" sz="3200" dirty="0" smtClean="0">
                <a:latin typeface="Helvetica" pitchFamily="34" charset="0"/>
                <a:cs typeface="Helvetica" pitchFamily="34" charset="0"/>
              </a:rPr>
              <a:t>Physical neglect</a:t>
            </a:r>
          </a:p>
          <a:p>
            <a:pPr marL="514350" indent="-514350" algn="l">
              <a:buFont typeface="Arial" pitchFamily="34" charset="0"/>
              <a:buChar char="•"/>
              <a:tabLst>
                <a:tab pos="347663" algn="l"/>
              </a:tabLst>
            </a:pPr>
            <a:r>
              <a:rPr lang="en-US" altLang="en-US" sz="3200" dirty="0" smtClean="0">
                <a:latin typeface="Helvetica" pitchFamily="34" charset="0"/>
                <a:cs typeface="Helvetica" pitchFamily="34" charset="0"/>
              </a:rPr>
              <a:t>Emotional neglect</a:t>
            </a:r>
          </a:p>
        </p:txBody>
      </p:sp>
    </p:spTree>
    <p:extLst>
      <p:ext uri="{BB962C8B-B14F-4D97-AF65-F5344CB8AC3E}">
        <p14:creationId xmlns:p14="http://schemas.microsoft.com/office/powerpoint/2010/main" val="14687786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650" y="0"/>
            <a:ext cx="8896350" cy="1417638"/>
          </a:xfrm>
        </p:spPr>
        <p:txBody>
          <a:bodyPr>
            <a:noAutofit/>
          </a:bodyPr>
          <a:lstStyle/>
          <a:p>
            <a:r>
              <a:rPr lang="en-US" altLang="en-US" dirty="0" smtClean="0"/>
              <a:t>ACE Categories are Interrelated</a:t>
            </a:r>
            <a:endParaRPr lang="en-US" dirty="0"/>
          </a:p>
        </p:txBody>
      </p:sp>
      <p:sp>
        <p:nvSpPr>
          <p:cNvPr id="4" name="Content Placeholder 3"/>
          <p:cNvSpPr>
            <a:spLocks noGrp="1"/>
          </p:cNvSpPr>
          <p:nvPr>
            <p:ph idx="1"/>
          </p:nvPr>
        </p:nvSpPr>
        <p:spPr/>
        <p:txBody>
          <a:bodyPr>
            <a:normAutofit lnSpcReduction="10000"/>
          </a:bodyPr>
          <a:lstStyle/>
          <a:p>
            <a:pPr marL="0" indent="0">
              <a:buNone/>
              <a:tabLst>
                <a:tab pos="347663" algn="l"/>
              </a:tabLst>
            </a:pPr>
            <a:r>
              <a:rPr lang="en-US" altLang="en-US" b="1" dirty="0"/>
              <a:t>Indicators of Family Dysfunction:</a:t>
            </a:r>
          </a:p>
          <a:p>
            <a:pPr>
              <a:tabLst>
                <a:tab pos="347663" algn="l"/>
              </a:tabLst>
            </a:pPr>
            <a:r>
              <a:rPr lang="en-US" altLang="en-US" dirty="0" smtClean="0"/>
              <a:t>Mentally </a:t>
            </a:r>
            <a:r>
              <a:rPr lang="en-US" altLang="en-US" dirty="0"/>
              <a:t>ill, depressed or suicidal person in home</a:t>
            </a:r>
          </a:p>
          <a:p>
            <a:pPr>
              <a:tabLst>
                <a:tab pos="347663" algn="l"/>
              </a:tabLst>
            </a:pPr>
            <a:r>
              <a:rPr lang="en-US" altLang="en-US" dirty="0" smtClean="0"/>
              <a:t>Drug </a:t>
            </a:r>
            <a:r>
              <a:rPr lang="en-US" altLang="en-US" dirty="0"/>
              <a:t>addicted or alcoholic family </a:t>
            </a:r>
            <a:r>
              <a:rPr lang="en-US" altLang="en-US" dirty="0" smtClean="0"/>
              <a:t>member</a:t>
            </a:r>
          </a:p>
          <a:p>
            <a:pPr>
              <a:tabLst>
                <a:tab pos="347663" algn="l"/>
              </a:tabLst>
            </a:pPr>
            <a:r>
              <a:rPr lang="en-US" altLang="en-US" dirty="0" smtClean="0"/>
              <a:t>Parental </a:t>
            </a:r>
            <a:r>
              <a:rPr lang="en-US" altLang="en-US" dirty="0"/>
              <a:t>discord – indicated by divorce, separation, abandonment</a:t>
            </a:r>
          </a:p>
          <a:p>
            <a:pPr>
              <a:tabLst>
                <a:tab pos="347663" algn="l"/>
              </a:tabLst>
            </a:pPr>
            <a:r>
              <a:rPr lang="en-US" altLang="en-US" dirty="0"/>
              <a:t>Witnessing domestic violence against the mother</a:t>
            </a:r>
          </a:p>
          <a:p>
            <a:pPr>
              <a:tabLst>
                <a:tab pos="347663" algn="l"/>
              </a:tabLst>
            </a:pPr>
            <a:r>
              <a:rPr lang="en-US" altLang="en-US" dirty="0"/>
              <a:t>Incarceration of any family member</a:t>
            </a:r>
            <a:endParaRPr lang="en-US" dirty="0"/>
          </a:p>
          <a:p>
            <a:endParaRPr lang="en-US" dirty="0"/>
          </a:p>
        </p:txBody>
      </p:sp>
      <p:sp>
        <p:nvSpPr>
          <p:cNvPr id="2" name="Slide Number Placeholder 1"/>
          <p:cNvSpPr>
            <a:spLocks noGrp="1"/>
          </p:cNvSpPr>
          <p:nvPr>
            <p:ph type="sldNum" sz="quarter" idx="12"/>
          </p:nvPr>
        </p:nvSpPr>
        <p:spPr/>
        <p:txBody>
          <a:bodyPr/>
          <a:lstStyle/>
          <a:p>
            <a:fld id="{6A8B13A0-CF5D-D04B-8720-A9565B8B26A0}" type="slidenum">
              <a:rPr lang="en-US" smtClean="0"/>
              <a:pPr/>
              <a:t>15</a:t>
            </a:fld>
            <a:endParaRPr lang="en-US"/>
          </a:p>
        </p:txBody>
      </p:sp>
    </p:spTree>
    <p:extLst>
      <p:ext uri="{BB962C8B-B14F-4D97-AF65-F5344CB8AC3E}">
        <p14:creationId xmlns:p14="http://schemas.microsoft.com/office/powerpoint/2010/main" val="4184958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Collection Methods – New Mexico</a:t>
            </a:r>
            <a:endParaRPr lang="en-US" dirty="0"/>
          </a:p>
        </p:txBody>
      </p:sp>
      <p:sp>
        <p:nvSpPr>
          <p:cNvPr id="3" name="Content Placeholder 2"/>
          <p:cNvSpPr>
            <a:spLocks noGrp="1"/>
          </p:cNvSpPr>
          <p:nvPr>
            <p:ph idx="1"/>
          </p:nvPr>
        </p:nvSpPr>
        <p:spPr>
          <a:xfrm>
            <a:off x="457200" y="1823600"/>
            <a:ext cx="8229600" cy="4523199"/>
          </a:xfrm>
        </p:spPr>
        <p:txBody>
          <a:bodyPr>
            <a:normAutofit/>
          </a:bodyPr>
          <a:lstStyle/>
          <a:p>
            <a:pPr>
              <a:spcAft>
                <a:spcPts val="1200"/>
              </a:spcAft>
            </a:pPr>
            <a:r>
              <a:rPr lang="en-US" sz="2800" dirty="0" smtClean="0"/>
              <a:t>ACE module of the Behavioral Risk Factor Surveillance System (BRFSS) collected in 2009</a:t>
            </a:r>
          </a:p>
          <a:p>
            <a:pPr>
              <a:spcAft>
                <a:spcPts val="1200"/>
              </a:spcAft>
            </a:pPr>
            <a:r>
              <a:rPr lang="en-US" sz="2800" dirty="0"/>
              <a:t>T</a:t>
            </a:r>
            <a:r>
              <a:rPr lang="en-US" sz="2800" dirty="0" smtClean="0"/>
              <a:t>elephone survey of randomly selected adults aged 18 years and older</a:t>
            </a:r>
          </a:p>
          <a:p>
            <a:pPr>
              <a:spcAft>
                <a:spcPts val="1200"/>
              </a:spcAft>
            </a:pPr>
            <a:r>
              <a:rPr lang="en-US" sz="2800" dirty="0" smtClean="0"/>
              <a:t>5,271 New Mexicans surveyed </a:t>
            </a:r>
          </a:p>
          <a:p>
            <a:pPr>
              <a:spcAft>
                <a:spcPts val="1200"/>
              </a:spcAft>
            </a:pPr>
            <a:r>
              <a:rPr lang="en-US" sz="2800" dirty="0" smtClean="0"/>
              <a:t>Eleven questions yielding eight categories of ACE referring to the time before they were aged 18 years</a:t>
            </a:r>
            <a:endParaRPr lang="en-US" sz="2800" dirty="0"/>
          </a:p>
        </p:txBody>
      </p:sp>
      <p:sp>
        <p:nvSpPr>
          <p:cNvPr id="4" name="TextBox 3"/>
          <p:cNvSpPr txBox="1"/>
          <p:nvPr/>
        </p:nvSpPr>
        <p:spPr>
          <a:xfrm>
            <a:off x="533400" y="6229350"/>
            <a:ext cx="8153400" cy="276999"/>
          </a:xfrm>
          <a:prstGeom prst="rect">
            <a:avLst/>
          </a:prstGeom>
          <a:noFill/>
        </p:spPr>
        <p:txBody>
          <a:bodyPr wrap="square" rtlCol="0">
            <a:spAutoFit/>
          </a:bodyPr>
          <a:lstStyle/>
          <a:p>
            <a:r>
              <a:rPr lang="en-US" sz="1200" dirty="0" smtClean="0">
                <a:latin typeface="Helvetica" pitchFamily="34" charset="0"/>
                <a:cs typeface="Helvetica" pitchFamily="34" charset="0"/>
              </a:rPr>
              <a:t>Adverse Childhood Experiences Report by Adults --- Five States, MMWR, December </a:t>
            </a:r>
            <a:r>
              <a:rPr lang="en-US" sz="1200" dirty="0">
                <a:latin typeface="Helvetica" pitchFamily="34" charset="0"/>
                <a:cs typeface="Helvetica" pitchFamily="34" charset="0"/>
              </a:rPr>
              <a:t>17, 2010 / 59(49);</a:t>
            </a:r>
            <a:r>
              <a:rPr lang="en-US" sz="1200" dirty="0" smtClean="0">
                <a:latin typeface="Helvetica" pitchFamily="34" charset="0"/>
                <a:cs typeface="Helvetica" pitchFamily="34" charset="0"/>
              </a:rPr>
              <a:t>1609-1613.     </a:t>
            </a:r>
            <a:endParaRPr lang="en-US" sz="1200" dirty="0">
              <a:latin typeface="Helvetica" pitchFamily="34" charset="0"/>
              <a:cs typeface="Helvetica" pitchFamily="34" charset="0"/>
            </a:endParaRPr>
          </a:p>
        </p:txBody>
      </p:sp>
    </p:spTree>
    <p:extLst>
      <p:ext uri="{BB962C8B-B14F-4D97-AF65-F5344CB8AC3E}">
        <p14:creationId xmlns:p14="http://schemas.microsoft.com/office/powerpoint/2010/main" val="1004861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type="pic" idx="1"/>
            <p:extLst>
              <p:ext uri="{D42A27DB-BD31-4B8C-83A1-F6EECF244321}">
                <p14:modId xmlns:p14="http://schemas.microsoft.com/office/powerpoint/2010/main" val="714015335"/>
              </p:ext>
            </p:extLst>
          </p:nvPr>
        </p:nvGraphicFramePr>
        <p:xfrm>
          <a:off x="173038" y="1527174"/>
          <a:ext cx="8513762" cy="47212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33400" y="6248400"/>
            <a:ext cx="8153400" cy="461665"/>
          </a:xfrm>
          <a:prstGeom prst="rect">
            <a:avLst/>
          </a:prstGeom>
          <a:noFill/>
        </p:spPr>
        <p:txBody>
          <a:bodyPr wrap="square" rtlCol="0">
            <a:spAutoFit/>
          </a:bodyPr>
          <a:lstStyle/>
          <a:p>
            <a:r>
              <a:rPr lang="en-US" sz="1200" dirty="0" smtClean="0">
                <a:latin typeface="Helvetica" pitchFamily="34" charset="0"/>
                <a:cs typeface="Helvetica" pitchFamily="34" charset="0"/>
              </a:rPr>
              <a:t>*n=5,271</a:t>
            </a:r>
          </a:p>
          <a:p>
            <a:r>
              <a:rPr lang="en-US" sz="1200" dirty="0" smtClean="0">
                <a:latin typeface="Helvetica" pitchFamily="34" charset="0"/>
                <a:cs typeface="Helvetica" pitchFamily="34" charset="0"/>
              </a:rPr>
              <a:t>Adverse Childhood Experiences Report by Adults --- Five States, MMWR, December </a:t>
            </a:r>
            <a:r>
              <a:rPr lang="en-US" sz="1200" dirty="0">
                <a:latin typeface="Helvetica" pitchFamily="34" charset="0"/>
                <a:cs typeface="Helvetica" pitchFamily="34" charset="0"/>
              </a:rPr>
              <a:t>17, 2010 / 59(49);</a:t>
            </a:r>
            <a:r>
              <a:rPr lang="en-US" sz="1200" dirty="0" smtClean="0">
                <a:latin typeface="Helvetica" pitchFamily="34" charset="0"/>
                <a:cs typeface="Helvetica" pitchFamily="34" charset="0"/>
              </a:rPr>
              <a:t>1609-1613.     </a:t>
            </a:r>
            <a:endParaRPr lang="en-US" sz="1200" dirty="0">
              <a:latin typeface="Helvetica" pitchFamily="34" charset="0"/>
              <a:cs typeface="Helvetica" pitchFamily="34" charset="0"/>
            </a:endParaRPr>
          </a:p>
        </p:txBody>
      </p:sp>
      <p:sp>
        <p:nvSpPr>
          <p:cNvPr id="7" name="Title 6"/>
          <p:cNvSpPr>
            <a:spLocks noGrp="1"/>
          </p:cNvSpPr>
          <p:nvPr>
            <p:ph type="title"/>
          </p:nvPr>
        </p:nvSpPr>
        <p:spPr>
          <a:xfrm>
            <a:off x="173038" y="4580"/>
            <a:ext cx="8837612" cy="1462089"/>
          </a:xfrm>
        </p:spPr>
        <p:txBody>
          <a:bodyPr>
            <a:noAutofit/>
          </a:bodyPr>
          <a:lstStyle/>
          <a:p>
            <a:r>
              <a:rPr lang="en-US" sz="3200" dirty="0"/>
              <a:t>Percent of New Mexico adults* aged &gt;18 years reporting an </a:t>
            </a:r>
            <a:r>
              <a:rPr lang="en-US" sz="3200" dirty="0" smtClean="0"/>
              <a:t>ACE, </a:t>
            </a:r>
            <a:r>
              <a:rPr lang="en-US" sz="3200" dirty="0"/>
              <a:t>by number of </a:t>
            </a:r>
            <a:r>
              <a:rPr lang="en-US" sz="3200" dirty="0" smtClean="0"/>
              <a:t>ACE reported</a:t>
            </a:r>
            <a:endParaRPr lang="en-US" sz="3200" dirty="0"/>
          </a:p>
        </p:txBody>
      </p:sp>
    </p:spTree>
    <p:extLst>
      <p:ext uri="{BB962C8B-B14F-4D97-AF65-F5344CB8AC3E}">
        <p14:creationId xmlns:p14="http://schemas.microsoft.com/office/powerpoint/2010/main" val="2009464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172200"/>
            <a:ext cx="8305800" cy="461665"/>
          </a:xfrm>
          <a:prstGeom prst="rect">
            <a:avLst/>
          </a:prstGeom>
          <a:noFill/>
        </p:spPr>
        <p:txBody>
          <a:bodyPr wrap="square" rtlCol="0">
            <a:spAutoFit/>
          </a:bodyPr>
          <a:lstStyle/>
          <a:p>
            <a:r>
              <a:rPr lang="en-US" sz="1200" dirty="0" smtClean="0">
                <a:latin typeface="Helvetica" pitchFamily="34" charset="0"/>
                <a:cs typeface="Helvetica" pitchFamily="34" charset="0"/>
              </a:rPr>
              <a:t>Laura Tomedi, New Mexico Behavioral Risk Factor Surveillance System, 2009.  New Mexico Department of Health.  Prepared June 7, 2012.</a:t>
            </a:r>
            <a:endParaRPr lang="en-US" sz="1200" dirty="0">
              <a:latin typeface="Helvetica" pitchFamily="34" charset="0"/>
              <a:cs typeface="Helvetica" pitchFamily="34" charset="0"/>
            </a:endParaRPr>
          </a:p>
        </p:txBody>
      </p:sp>
      <p:sp>
        <p:nvSpPr>
          <p:cNvPr id="2" name="Title 1"/>
          <p:cNvSpPr>
            <a:spLocks noGrp="1"/>
          </p:cNvSpPr>
          <p:nvPr>
            <p:ph type="title"/>
          </p:nvPr>
        </p:nvSpPr>
        <p:spPr/>
        <p:txBody>
          <a:bodyPr/>
          <a:lstStyle/>
          <a:p>
            <a:r>
              <a:rPr lang="en-US" dirty="0" smtClean="0"/>
              <a:t>New Mexico Adults 4+ ACE</a:t>
            </a:r>
            <a:endParaRPr lang="en-US" dirty="0"/>
          </a:p>
        </p:txBody>
      </p:sp>
      <p:sp>
        <p:nvSpPr>
          <p:cNvPr id="6" name="Content Placeholder 5"/>
          <p:cNvSpPr>
            <a:spLocks noGrp="1"/>
          </p:cNvSpPr>
          <p:nvPr>
            <p:ph idx="1"/>
          </p:nvPr>
        </p:nvSpPr>
        <p:spPr>
          <a:xfrm>
            <a:off x="457200" y="1904881"/>
            <a:ext cx="8229600" cy="3997156"/>
          </a:xfrm>
        </p:spPr>
        <p:txBody>
          <a:bodyPr>
            <a:normAutofit/>
          </a:bodyPr>
          <a:lstStyle/>
          <a:p>
            <a:pPr marL="0" lvl="2" indent="0">
              <a:buNone/>
            </a:pPr>
            <a:r>
              <a:rPr lang="en-US" sz="3200" dirty="0"/>
              <a:t>Compared to persons with 0 </a:t>
            </a:r>
            <a:r>
              <a:rPr lang="en-US" sz="3200" dirty="0" smtClean="0"/>
              <a:t>ACE, </a:t>
            </a:r>
            <a:r>
              <a:rPr lang="en-US" sz="3200" dirty="0"/>
              <a:t>New Mexico residents with &gt;4 </a:t>
            </a:r>
            <a:r>
              <a:rPr lang="en-US" sz="3200" dirty="0" smtClean="0"/>
              <a:t>ACE </a:t>
            </a:r>
            <a:r>
              <a:rPr lang="en-US" sz="3200" dirty="0"/>
              <a:t>were more likely to report:</a:t>
            </a:r>
          </a:p>
          <a:p>
            <a:pPr marL="457200" lvl="2" indent="-457200"/>
            <a:r>
              <a:rPr lang="en-US" sz="3200" dirty="0" smtClean="0"/>
              <a:t>Fair/Poor </a:t>
            </a:r>
            <a:r>
              <a:rPr lang="en-US" sz="3200" dirty="0"/>
              <a:t>Health (21.6% vs. 15.4%)</a:t>
            </a:r>
          </a:p>
          <a:p>
            <a:pPr marL="457200" lvl="2" indent="-457200"/>
            <a:r>
              <a:rPr lang="en-US" sz="3200" dirty="0"/>
              <a:t>Smoking (33.6% vs. 12.6</a:t>
            </a:r>
            <a:r>
              <a:rPr lang="en-US" sz="3200" dirty="0" smtClean="0"/>
              <a:t>%)</a:t>
            </a:r>
          </a:p>
          <a:p>
            <a:pPr marL="457200" lvl="2" indent="-457200"/>
            <a:r>
              <a:rPr lang="en-US" sz="3200" dirty="0" smtClean="0"/>
              <a:t>Injury </a:t>
            </a:r>
            <a:r>
              <a:rPr lang="en-US" sz="3200" dirty="0"/>
              <a:t>(50.3% vs. 26.6</a:t>
            </a:r>
            <a:r>
              <a:rPr lang="en-US" sz="3200" dirty="0" smtClean="0"/>
              <a:t>%)</a:t>
            </a:r>
            <a:endParaRPr lang="en-US" dirty="0"/>
          </a:p>
        </p:txBody>
      </p:sp>
    </p:spTree>
    <p:extLst>
      <p:ext uri="{BB962C8B-B14F-4D97-AF65-F5344CB8AC3E}">
        <p14:creationId xmlns:p14="http://schemas.microsoft.com/office/powerpoint/2010/main" val="1405020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417638"/>
          </a:xfrm>
        </p:spPr>
        <p:txBody>
          <a:bodyPr>
            <a:noAutofit/>
          </a:bodyPr>
          <a:lstStyle/>
          <a:p>
            <a:r>
              <a:rPr lang="en-US" dirty="0"/>
              <a:t>New Mexico adults with 4+ </a:t>
            </a:r>
            <a:r>
              <a:rPr lang="en-US" dirty="0" smtClean="0"/>
              <a:t>ACE </a:t>
            </a:r>
            <a:r>
              <a:rPr lang="en-US" dirty="0"/>
              <a:t>are more likely to have </a:t>
            </a:r>
            <a:r>
              <a:rPr lang="en-US" dirty="0" smtClean="0"/>
              <a:t>problems:</a:t>
            </a:r>
            <a:endParaRPr lang="en-US" dirty="0"/>
          </a:p>
        </p:txBody>
      </p:sp>
      <p:sp>
        <p:nvSpPr>
          <p:cNvPr id="3" name="Content Placeholder 2"/>
          <p:cNvSpPr>
            <a:spLocks noGrp="1"/>
          </p:cNvSpPr>
          <p:nvPr>
            <p:ph idx="4294967295"/>
          </p:nvPr>
        </p:nvSpPr>
        <p:spPr>
          <a:xfrm>
            <a:off x="171450" y="1905000"/>
            <a:ext cx="8229600" cy="4267200"/>
          </a:xfrm>
        </p:spPr>
        <p:txBody>
          <a:bodyPr>
            <a:normAutofit/>
          </a:bodyPr>
          <a:lstStyle/>
          <a:p>
            <a:r>
              <a:rPr lang="en-US" sz="3200" dirty="0" smtClean="0"/>
              <a:t>Poor mental health</a:t>
            </a:r>
          </a:p>
          <a:p>
            <a:r>
              <a:rPr lang="en-US" sz="3200" dirty="0" smtClean="0"/>
              <a:t>Asthma</a:t>
            </a:r>
          </a:p>
          <a:p>
            <a:r>
              <a:rPr lang="en-US" sz="3200" dirty="0" smtClean="0"/>
              <a:t>Binge drinking</a:t>
            </a:r>
          </a:p>
          <a:p>
            <a:r>
              <a:rPr lang="en-US" sz="3200" dirty="0" smtClean="0"/>
              <a:t>Heavy drinking </a:t>
            </a:r>
          </a:p>
          <a:p>
            <a:r>
              <a:rPr lang="en-US" sz="3200" dirty="0" smtClean="0"/>
              <a:t>No health insurance</a:t>
            </a:r>
          </a:p>
        </p:txBody>
      </p:sp>
      <p:sp>
        <p:nvSpPr>
          <p:cNvPr id="4" name="TextBox 3"/>
          <p:cNvSpPr txBox="1"/>
          <p:nvPr/>
        </p:nvSpPr>
        <p:spPr>
          <a:xfrm>
            <a:off x="304800" y="6172200"/>
            <a:ext cx="8305800" cy="461665"/>
          </a:xfrm>
          <a:prstGeom prst="rect">
            <a:avLst/>
          </a:prstGeom>
          <a:noFill/>
        </p:spPr>
        <p:txBody>
          <a:bodyPr wrap="square" rtlCol="0">
            <a:spAutoFit/>
          </a:bodyPr>
          <a:lstStyle/>
          <a:p>
            <a:r>
              <a:rPr lang="en-US" sz="1200" dirty="0" smtClean="0">
                <a:latin typeface="Helvetica" pitchFamily="34" charset="0"/>
                <a:cs typeface="Helvetica" pitchFamily="34" charset="0"/>
              </a:rPr>
              <a:t>Laura Tomedi, New Mexico Behavioral Risk Factor Surveillance System, 2009.  New Mexico Department of Health.  Prepared June 7, 2012.</a:t>
            </a:r>
            <a:endParaRPr lang="en-US" sz="1200" dirty="0">
              <a:latin typeface="Helvetica" pitchFamily="34" charset="0"/>
              <a:cs typeface="Helvetica" pitchFamily="34" charset="0"/>
            </a:endParaRPr>
          </a:p>
        </p:txBody>
      </p:sp>
    </p:spTree>
    <p:extLst>
      <p:ext uri="{BB962C8B-B14F-4D97-AF65-F5344CB8AC3E}">
        <p14:creationId xmlns:p14="http://schemas.microsoft.com/office/powerpoint/2010/main" val="3133445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cs typeface="Helvetica" pitchFamily="34" charset="0"/>
              </a:rPr>
              <a:t>This training was developed under the Substance Abuse and Mental Health Services Administration</a:t>
            </a:r>
            <a:r>
              <a:rPr lang="ja-JP" altLang="en-US" dirty="0" smtClean="0">
                <a:cs typeface="Helvetica" pitchFamily="34" charset="0"/>
              </a:rPr>
              <a:t>’</a:t>
            </a:r>
            <a:r>
              <a:rPr lang="en-US" altLang="ja-JP" dirty="0" smtClean="0">
                <a:cs typeface="Helvetica" pitchFamily="34" charset="0"/>
              </a:rPr>
              <a:t>s (SAMHSA) Center for the Application of Prevention Technologies contract. Reference #</a:t>
            </a:r>
            <a:r>
              <a:rPr lang="lv-LV" dirty="0" smtClean="0"/>
              <a:t> </a:t>
            </a:r>
            <a:r>
              <a:rPr lang="en-US" dirty="0" smtClean="0"/>
              <a:t>HHSS277200800004C</a:t>
            </a:r>
            <a:r>
              <a:rPr lang="en-US" altLang="ja-JP" dirty="0" smtClean="0">
                <a:cs typeface="Helvetica" pitchFamily="34" charset="0"/>
              </a:rPr>
              <a:t>. </a:t>
            </a:r>
          </a:p>
          <a:p>
            <a:pPr marL="0" indent="0" algn="ctr">
              <a:buNone/>
            </a:pPr>
            <a:endParaRPr lang="en-US" dirty="0" smtClean="0">
              <a:cs typeface="Helvetica" pitchFamily="34" charset="0"/>
            </a:endParaRPr>
          </a:p>
          <a:p>
            <a:pPr marL="0" indent="0" algn="ctr">
              <a:buNone/>
            </a:pPr>
            <a:r>
              <a:rPr lang="en-US" dirty="0" smtClean="0">
                <a:cs typeface="Helvetica" pitchFamily="34" charset="0"/>
              </a:rPr>
              <a:t>For training use only.</a:t>
            </a:r>
          </a:p>
          <a:p>
            <a:pPr marL="0" indent="0">
              <a:buNone/>
            </a:pPr>
            <a:endParaRPr lang="en-US" dirty="0"/>
          </a:p>
        </p:txBody>
      </p:sp>
      <p:sp>
        <p:nvSpPr>
          <p:cNvPr id="4" name="Slide Number Placeholder 3"/>
          <p:cNvSpPr>
            <a:spLocks noGrp="1"/>
          </p:cNvSpPr>
          <p:nvPr>
            <p:ph type="sldNum" sz="quarter" idx="12"/>
          </p:nvPr>
        </p:nvSpPr>
        <p:spPr/>
        <p:txBody>
          <a:bodyPr/>
          <a:lstStyle/>
          <a:p>
            <a:fld id="{6A8B13A0-CF5D-D04B-8720-A9565B8B26A0}" type="slidenum">
              <a:rPr lang="en-US" smtClean="0"/>
              <a:pPr/>
              <a:t>2</a:t>
            </a:fld>
            <a:endParaRPr lang="en-US"/>
          </a:p>
        </p:txBody>
      </p:sp>
    </p:spTree>
    <p:extLst>
      <p:ext uri="{BB962C8B-B14F-4D97-AF65-F5344CB8AC3E}">
        <p14:creationId xmlns:p14="http://schemas.microsoft.com/office/powerpoint/2010/main" val="2945977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2884" cy="1143000"/>
          </a:xfrm>
        </p:spPr>
        <p:txBody>
          <a:bodyPr>
            <a:noAutofit/>
          </a:bodyPr>
          <a:lstStyle/>
          <a:p>
            <a:r>
              <a:rPr lang="en-US" sz="2400" b="1" dirty="0" smtClean="0"/>
              <a:t>Percent of New Mexico adults aged </a:t>
            </a:r>
            <a:r>
              <a:rPr lang="en-US" sz="2400" b="1" u="sng" dirty="0" smtClean="0"/>
              <a:t>&gt;</a:t>
            </a:r>
            <a:r>
              <a:rPr lang="en-US" sz="2400" b="1" dirty="0" smtClean="0"/>
              <a:t> 18 years reporting an ACE, BRFSS 2009</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67336318"/>
              </p:ext>
            </p:extLst>
          </p:nvPr>
        </p:nvGraphicFramePr>
        <p:xfrm>
          <a:off x="457200" y="1295400"/>
          <a:ext cx="82296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57200" y="6019800"/>
            <a:ext cx="8153400" cy="830997"/>
          </a:xfrm>
          <a:prstGeom prst="rect">
            <a:avLst/>
          </a:prstGeom>
          <a:noFill/>
        </p:spPr>
        <p:txBody>
          <a:bodyPr wrap="square" rtlCol="0">
            <a:spAutoFit/>
          </a:bodyPr>
          <a:lstStyle/>
          <a:p>
            <a:r>
              <a:rPr lang="en-US" sz="1200" dirty="0" smtClean="0">
                <a:latin typeface="Helvetica" pitchFamily="34" charset="0"/>
                <a:cs typeface="Helvetica" pitchFamily="34" charset="0"/>
              </a:rPr>
              <a:t>*n=5,271 (randomly selected New Mexico residents).</a:t>
            </a:r>
          </a:p>
          <a:p>
            <a:r>
              <a:rPr lang="en-US" sz="1200" dirty="0" smtClean="0">
                <a:latin typeface="Helvetica" pitchFamily="34" charset="0"/>
                <a:cs typeface="Helvetica" pitchFamily="34" charset="0"/>
              </a:rPr>
              <a:t>**n=26,229 (includes randomly selected residents from Arkansas, Louisiana, New Mexico, Tennessee, and Washington).</a:t>
            </a:r>
          </a:p>
          <a:p>
            <a:r>
              <a:rPr lang="en-US" sz="1200" dirty="0" smtClean="0">
                <a:latin typeface="Helvetica" pitchFamily="34" charset="0"/>
                <a:cs typeface="Helvetica" pitchFamily="34" charset="0"/>
              </a:rPr>
              <a:t>Adverse Childhood Experiences Report by Adults --- Five States, MMWR, December </a:t>
            </a:r>
            <a:r>
              <a:rPr lang="en-US" sz="1200" dirty="0">
                <a:latin typeface="Helvetica" pitchFamily="34" charset="0"/>
                <a:cs typeface="Helvetica" pitchFamily="34" charset="0"/>
              </a:rPr>
              <a:t>17, 2010 / 59(49);</a:t>
            </a:r>
            <a:r>
              <a:rPr lang="en-US" sz="1200" dirty="0" smtClean="0">
                <a:latin typeface="Helvetica" pitchFamily="34" charset="0"/>
                <a:cs typeface="Helvetica" pitchFamily="34" charset="0"/>
              </a:rPr>
              <a:t>1609-1613.     </a:t>
            </a:r>
            <a:endParaRPr lang="en-US" sz="1200" dirty="0">
              <a:latin typeface="Helvetica" pitchFamily="34" charset="0"/>
              <a:cs typeface="Helvetica" pitchFamily="34" charset="0"/>
            </a:endParaRPr>
          </a:p>
        </p:txBody>
      </p:sp>
    </p:spTree>
    <p:extLst>
      <p:ext uri="{BB962C8B-B14F-4D97-AF65-F5344CB8AC3E}">
        <p14:creationId xmlns:p14="http://schemas.microsoft.com/office/powerpoint/2010/main" val="1420734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4000" smtClean="0"/>
              <a:t>Dose - Response</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456613"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86438" y="2819400"/>
            <a:ext cx="2971800" cy="2586038"/>
          </a:xfrm>
          <a:prstGeom prst="rect">
            <a:avLst/>
          </a:prstGeom>
          <a:solidFill>
            <a:schemeClr val="accent6">
              <a:lumMod val="20000"/>
              <a:lumOff val="80000"/>
            </a:schemeClr>
          </a:solidFill>
        </p:spPr>
        <p:style>
          <a:lnRef idx="2">
            <a:schemeClr val="accent4"/>
          </a:lnRef>
          <a:fillRef idx="1">
            <a:schemeClr val="lt1"/>
          </a:fillRef>
          <a:effectRef idx="0">
            <a:schemeClr val="accent4"/>
          </a:effectRef>
          <a:fontRef idx="minor">
            <a:schemeClr val="dk1"/>
          </a:fontRef>
        </p:style>
        <p:txBody>
          <a:bodyPr>
            <a:spAutoFit/>
          </a:bodyPr>
          <a:lstStyle/>
          <a:p>
            <a:pPr>
              <a:defRPr/>
            </a:pPr>
            <a:r>
              <a:rPr lang="en-US" i="1" dirty="0"/>
              <a:t>Dose-response</a:t>
            </a:r>
            <a:r>
              <a:rPr lang="en-US" dirty="0"/>
              <a:t> is a direct measure of cause &amp; effect.</a:t>
            </a:r>
          </a:p>
          <a:p>
            <a:pPr>
              <a:defRPr/>
            </a:pPr>
            <a:endParaRPr lang="en-US" dirty="0"/>
          </a:p>
          <a:p>
            <a:pPr>
              <a:defRPr/>
            </a:pPr>
            <a:r>
              <a:rPr lang="en-US" dirty="0"/>
              <a:t>The “response”—in this case the occurrence of the health condition—is caused directly by the size of the “dose”—in this case, the number of ACE.</a:t>
            </a:r>
          </a:p>
        </p:txBody>
      </p:sp>
      <p:sp>
        <p:nvSpPr>
          <p:cNvPr id="5" name="Rectangle 4"/>
          <p:cNvSpPr/>
          <p:nvPr/>
        </p:nvSpPr>
        <p:spPr>
          <a:xfrm>
            <a:off x="1123950" y="1695450"/>
            <a:ext cx="6172200" cy="914400"/>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A Classic Causal Relationship</a:t>
            </a:r>
          </a:p>
          <a:p>
            <a:pPr algn="ctr">
              <a:defRPr/>
            </a:pPr>
            <a:r>
              <a:rPr lang="en-US" sz="2400" b="1">
                <a:solidFill>
                  <a:schemeClr val="tx1"/>
                </a:solidFill>
              </a:rPr>
              <a:t>More ACE </a:t>
            </a:r>
            <a:r>
              <a:rPr lang="en-US" sz="2400" b="1" dirty="0">
                <a:solidFill>
                  <a:schemeClr val="tx1"/>
                </a:solidFill>
              </a:rPr>
              <a:t>= More Health Problems</a:t>
            </a:r>
          </a:p>
        </p:txBody>
      </p:sp>
    </p:spTree>
    <p:extLst>
      <p:ext uri="{BB962C8B-B14F-4D97-AF65-F5344CB8AC3E}">
        <p14:creationId xmlns:p14="http://schemas.microsoft.com/office/powerpoint/2010/main" val="2118365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r>
              <a:rPr lang="en-US" sz="3200" dirty="0" smtClean="0"/>
              <a:t>Current Smokers and History of Adverse Childhood Experience, New Mexico Residents</a:t>
            </a:r>
            <a:endParaRPr lang="en-US" sz="3200" dirty="0"/>
          </a:p>
        </p:txBody>
      </p:sp>
      <p:sp>
        <p:nvSpPr>
          <p:cNvPr id="7" name="TextBox 6"/>
          <p:cNvSpPr txBox="1"/>
          <p:nvPr/>
        </p:nvSpPr>
        <p:spPr>
          <a:xfrm>
            <a:off x="130629" y="6394151"/>
            <a:ext cx="9013371" cy="276999"/>
          </a:xfrm>
          <a:prstGeom prst="rect">
            <a:avLst/>
          </a:prstGeom>
          <a:noFill/>
        </p:spPr>
        <p:txBody>
          <a:bodyPr wrap="square" rtlCol="0">
            <a:spAutoFit/>
          </a:bodyPr>
          <a:lstStyle/>
          <a:p>
            <a:r>
              <a:rPr lang="en-US" sz="1200" dirty="0" smtClean="0">
                <a:latin typeface="Helvetica" pitchFamily="34" charset="0"/>
                <a:cs typeface="Helvetica" pitchFamily="34" charset="0"/>
              </a:rPr>
              <a:t>Laura </a:t>
            </a:r>
            <a:r>
              <a:rPr lang="en-US" sz="1200" dirty="0" err="1" smtClean="0">
                <a:latin typeface="Helvetica" pitchFamily="34" charset="0"/>
                <a:cs typeface="Helvetica" pitchFamily="34" charset="0"/>
              </a:rPr>
              <a:t>Tomedi</a:t>
            </a:r>
            <a:r>
              <a:rPr lang="en-US" sz="1200" dirty="0" smtClean="0">
                <a:latin typeface="Helvetica" pitchFamily="34" charset="0"/>
                <a:cs typeface="Helvetica" pitchFamily="34" charset="0"/>
              </a:rPr>
              <a:t>. (June 7, 2012) New Mexico Behavioral Risk Factor Surveillance System, 2009.  New Mexico Department of Health..</a:t>
            </a:r>
            <a:endParaRPr lang="en-US" sz="1200" dirty="0">
              <a:latin typeface="Helvetica" pitchFamily="34" charset="0"/>
              <a:cs typeface="Helvetica"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101047460"/>
              </p:ext>
            </p:extLst>
          </p:nvPr>
        </p:nvGraphicFramePr>
        <p:xfrm>
          <a:off x="457200" y="1868188"/>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8301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Ever Had a Drug Problem</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3431322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33400" y="6174432"/>
            <a:ext cx="8077200" cy="646331"/>
          </a:xfrm>
          <a:prstGeom prst="rect">
            <a:avLst/>
          </a:prstGeom>
          <a:noFill/>
        </p:spPr>
        <p:txBody>
          <a:bodyPr wrap="square" rtlCol="0">
            <a:spAutoFit/>
          </a:bodyPr>
          <a:lstStyle/>
          <a:p>
            <a:r>
              <a:rPr lang="en-US" sz="1200" dirty="0" err="1" smtClean="0">
                <a:latin typeface="Helvetica" pitchFamily="34" charset="0"/>
                <a:cs typeface="Helvetica" pitchFamily="34" charset="0"/>
              </a:rPr>
              <a:t>Dube</a:t>
            </a:r>
            <a:r>
              <a:rPr lang="en-US" sz="1200" dirty="0" smtClean="0">
                <a:latin typeface="Helvetica" pitchFamily="34" charset="0"/>
                <a:cs typeface="Helvetica" pitchFamily="34" charset="0"/>
              </a:rPr>
              <a:t>, S. R., </a:t>
            </a:r>
            <a:r>
              <a:rPr lang="en-US" sz="1200" dirty="0" err="1" smtClean="0">
                <a:latin typeface="Helvetica" pitchFamily="34" charset="0"/>
                <a:cs typeface="Helvetica" pitchFamily="34" charset="0"/>
              </a:rPr>
              <a:t>Felitti</a:t>
            </a:r>
            <a:r>
              <a:rPr lang="en-US" sz="1200" dirty="0" smtClean="0">
                <a:latin typeface="Helvetica" pitchFamily="34" charset="0"/>
                <a:cs typeface="Helvetica" pitchFamily="34" charset="0"/>
              </a:rPr>
              <a:t>, V. J., Dong, M., Chapman, D. P., Giles, W. H., &amp; Anda, R. F. (2003).  Childhood abuse, neglect and household dysfunction and the risk of illicit drug use: The Averse Childhood Experience Study. </a:t>
            </a:r>
            <a:r>
              <a:rPr lang="en-US" sz="1200" i="1" dirty="0" smtClean="0">
                <a:latin typeface="Helvetica" pitchFamily="34" charset="0"/>
                <a:cs typeface="Helvetica" pitchFamily="34" charset="0"/>
              </a:rPr>
              <a:t>Pediatrics </a:t>
            </a:r>
            <a:r>
              <a:rPr lang="en-US" sz="1200" dirty="0" smtClean="0">
                <a:latin typeface="Helvetica" pitchFamily="34" charset="0"/>
                <a:cs typeface="Helvetica" pitchFamily="34" charset="0"/>
              </a:rPr>
              <a:t>, 111(3), 564–572.</a:t>
            </a:r>
          </a:p>
        </p:txBody>
      </p:sp>
    </p:spTree>
    <p:extLst>
      <p:ext uri="{BB962C8B-B14F-4D97-AF65-F5344CB8AC3E}">
        <p14:creationId xmlns:p14="http://schemas.microsoft.com/office/powerpoint/2010/main" val="1828368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2775" y="228600"/>
            <a:ext cx="8153400" cy="990600"/>
          </a:xfrm>
        </p:spPr>
        <p:txBody>
          <a:bodyPr/>
          <a:lstStyle/>
          <a:p>
            <a:r>
              <a:rPr lang="en-US" dirty="0" smtClean="0"/>
              <a:t>Alcohol: Age at First Use </a:t>
            </a:r>
          </a:p>
        </p:txBody>
      </p:sp>
      <p:graphicFrame>
        <p:nvGraphicFramePr>
          <p:cNvPr id="46083" name="Content Placeholder 3"/>
          <p:cNvGraphicFramePr>
            <a:graphicFrameLocks noGrp="1"/>
          </p:cNvGraphicFramePr>
          <p:nvPr>
            <p:ph idx="1"/>
            <p:extLst>
              <p:ext uri="{D42A27DB-BD31-4B8C-83A1-F6EECF244321}">
                <p14:modId xmlns:p14="http://schemas.microsoft.com/office/powerpoint/2010/main" val="292837552"/>
              </p:ext>
            </p:extLst>
          </p:nvPr>
        </p:nvGraphicFramePr>
        <p:xfrm>
          <a:off x="706509" y="1342086"/>
          <a:ext cx="7675563" cy="4564063"/>
        </p:xfrm>
        <a:graphic>
          <a:graphicData uri="http://schemas.openxmlformats.org/presentationml/2006/ole">
            <mc:AlternateContent xmlns:mc="http://schemas.openxmlformats.org/markup-compatibility/2006">
              <mc:Choice xmlns:v="urn:schemas-microsoft-com:vml" Requires="v">
                <p:oleObj spid="_x0000_s1061" name="Worksheet" r:id="rId4" imgW="8763051" imgH="5210111" progId="Excel.Sheet.8">
                  <p:embed/>
                </p:oleObj>
              </mc:Choice>
              <mc:Fallback>
                <p:oleObj name="Worksheet" r:id="rId4" imgW="8763051" imgH="5210111" progId="Excel.Sheet.8">
                  <p:embed/>
                  <p:pic>
                    <p:nvPicPr>
                      <p:cNvPr id="0" name=""/>
                      <p:cNvPicPr>
                        <a:picLocks noGrp="1" noChangeArrowheads="1"/>
                      </p:cNvPicPr>
                      <p:nvPr/>
                    </p:nvPicPr>
                    <p:blipFill>
                      <a:blip r:embed="rId5"/>
                      <a:srcRect/>
                      <a:stretch>
                        <a:fillRect/>
                      </a:stretch>
                    </p:blipFill>
                    <p:spPr bwMode="auto">
                      <a:xfrm>
                        <a:off x="706509" y="1342086"/>
                        <a:ext cx="7675563" cy="4564063"/>
                      </a:xfrm>
                      <a:prstGeom prst="rect">
                        <a:avLst/>
                      </a:prstGeom>
                      <a:noFill/>
                      <a:extLst/>
                    </p:spPr>
                  </p:pic>
                </p:oleObj>
              </mc:Fallback>
            </mc:AlternateContent>
          </a:graphicData>
        </a:graphic>
      </p:graphicFrame>
      <p:sp>
        <p:nvSpPr>
          <p:cNvPr id="4" name="TextBox 1"/>
          <p:cNvSpPr txBox="1"/>
          <p:nvPr/>
        </p:nvSpPr>
        <p:spPr>
          <a:xfrm>
            <a:off x="3852430" y="1676400"/>
            <a:ext cx="1466850" cy="271463"/>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sz="1200" kern="0" dirty="0">
                <a:solidFill>
                  <a:sysClr val="windowText" lastClr="000000"/>
                </a:solidFill>
                <a:latin typeface="Helvetica" pitchFamily="34" charset="0"/>
                <a:cs typeface="Helvetica" pitchFamily="34" charset="0"/>
              </a:rPr>
              <a:t>ACE Score</a:t>
            </a:r>
          </a:p>
        </p:txBody>
      </p:sp>
      <p:sp>
        <p:nvSpPr>
          <p:cNvPr id="2" name="Rectangle 1"/>
          <p:cNvSpPr/>
          <p:nvPr/>
        </p:nvSpPr>
        <p:spPr>
          <a:xfrm>
            <a:off x="353291" y="5943600"/>
            <a:ext cx="8382000" cy="830997"/>
          </a:xfrm>
          <a:prstGeom prst="rect">
            <a:avLst/>
          </a:prstGeom>
        </p:spPr>
        <p:txBody>
          <a:bodyPr wrap="square">
            <a:spAutoFit/>
          </a:bodyPr>
          <a:lstStyle/>
          <a:p>
            <a:r>
              <a:rPr lang="en-US" sz="1200" dirty="0" err="1" smtClean="0">
                <a:latin typeface="Helvetica" pitchFamily="34" charset="0"/>
                <a:cs typeface="Helvetica" pitchFamily="34" charset="0"/>
              </a:rPr>
              <a:t>Dube</a:t>
            </a:r>
            <a:r>
              <a:rPr lang="en-US" sz="1200" dirty="0" smtClean="0">
                <a:latin typeface="Helvetica" pitchFamily="34" charset="0"/>
                <a:cs typeface="Helvetica" pitchFamily="34" charset="0"/>
              </a:rPr>
              <a:t>, S. R., Miller, J. W., Brown, D. W., Giles, W. H., </a:t>
            </a:r>
            <a:r>
              <a:rPr lang="en-US" sz="1200" dirty="0" err="1" smtClean="0">
                <a:latin typeface="Helvetica" pitchFamily="34" charset="0"/>
                <a:cs typeface="Helvetica" pitchFamily="34" charset="0"/>
              </a:rPr>
              <a:t>Felitti</a:t>
            </a:r>
            <a:r>
              <a:rPr lang="en-US" sz="1200" dirty="0" smtClean="0">
                <a:latin typeface="Helvetica" pitchFamily="34" charset="0"/>
                <a:cs typeface="Helvetica" pitchFamily="34" charset="0"/>
              </a:rPr>
              <a:t>, V. J., Dong, M., &amp; Anda, R. F. (2006).  Adverse childhood experiences and the association with ever using alcohol and initiating alcohol use during adolescence.  </a:t>
            </a:r>
            <a:r>
              <a:rPr lang="en-US" sz="1200" i="1" dirty="0" smtClean="0">
                <a:latin typeface="Helvetica" pitchFamily="34" charset="0"/>
                <a:cs typeface="Helvetica" pitchFamily="34" charset="0"/>
              </a:rPr>
              <a:t>Journal of Adolescent Health</a:t>
            </a:r>
            <a:r>
              <a:rPr lang="en-US" sz="1200" dirty="0" smtClean="0">
                <a:latin typeface="Helvetica" pitchFamily="34" charset="0"/>
                <a:cs typeface="Helvetica" pitchFamily="34" charset="0"/>
              </a:rPr>
              <a:t>, 38(4), 444.</a:t>
            </a:r>
          </a:p>
          <a:p>
            <a:pPr marL="228600" indent="-228600">
              <a:buFont typeface="Arial" pitchFamily="34" charset="0"/>
              <a:buAutoNum type="arabicPeriod"/>
            </a:pPr>
            <a:endParaRPr lang="en-US" sz="1200" dirty="0" smtClean="0"/>
          </a:p>
        </p:txBody>
      </p:sp>
    </p:spTree>
    <p:extLst>
      <p:ext uri="{BB962C8B-B14F-4D97-AF65-F5344CB8AC3E}">
        <p14:creationId xmlns:p14="http://schemas.microsoft.com/office/powerpoint/2010/main" val="3307981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612775" y="228600"/>
            <a:ext cx="8153400" cy="990600"/>
          </a:xfrm>
        </p:spPr>
        <p:txBody>
          <a:bodyPr/>
          <a:lstStyle/>
          <a:p>
            <a:r>
              <a:rPr lang="en-US" dirty="0" smtClean="0"/>
              <a:t>Smoking: Age at First Use</a:t>
            </a:r>
            <a:endParaRPr lang="en-US" baseline="30000" dirty="0" smtClean="0"/>
          </a:p>
        </p:txBody>
      </p:sp>
      <p:graphicFrame>
        <p:nvGraphicFramePr>
          <p:cNvPr id="48131" name="Content Placeholder 3"/>
          <p:cNvGraphicFramePr>
            <a:graphicFrameLocks noGrp="1"/>
          </p:cNvGraphicFramePr>
          <p:nvPr>
            <p:ph idx="1"/>
            <p:extLst>
              <p:ext uri="{D42A27DB-BD31-4B8C-83A1-F6EECF244321}">
                <p14:modId xmlns:p14="http://schemas.microsoft.com/office/powerpoint/2010/main" val="2355010338"/>
              </p:ext>
            </p:extLst>
          </p:nvPr>
        </p:nvGraphicFramePr>
        <p:xfrm>
          <a:off x="381000" y="1161687"/>
          <a:ext cx="8335963" cy="5029200"/>
        </p:xfrm>
        <a:graphic>
          <a:graphicData uri="http://schemas.openxmlformats.org/presentationml/2006/ole">
            <mc:AlternateContent xmlns:mc="http://schemas.openxmlformats.org/markup-compatibility/2006">
              <mc:Choice xmlns:v="urn:schemas-microsoft-com:vml" Requires="v">
                <p:oleObj spid="_x0000_s2085" name="Worksheet" r:id="rId4" imgW="8763051" imgH="5286336" progId="Excel.Sheet.8">
                  <p:embed/>
                </p:oleObj>
              </mc:Choice>
              <mc:Fallback>
                <p:oleObj name="Worksheet" r:id="rId4" imgW="8763051" imgH="5286336" progId="Excel.Sheet.8">
                  <p:embed/>
                  <p:pic>
                    <p:nvPicPr>
                      <p:cNvPr id="0" name=""/>
                      <p:cNvPicPr>
                        <a:picLocks noGrp="1" noChangeArrowheads="1"/>
                      </p:cNvPicPr>
                      <p:nvPr/>
                    </p:nvPicPr>
                    <p:blipFill>
                      <a:blip r:embed="rId5"/>
                      <a:srcRect/>
                      <a:stretch>
                        <a:fillRect/>
                      </a:stretch>
                    </p:blipFill>
                    <p:spPr bwMode="auto">
                      <a:xfrm>
                        <a:off x="381000" y="1161687"/>
                        <a:ext cx="8335963" cy="5029200"/>
                      </a:xfrm>
                      <a:prstGeom prst="rect">
                        <a:avLst/>
                      </a:prstGeom>
                      <a:noFill/>
                      <a:extLst/>
                    </p:spPr>
                  </p:pic>
                </p:oleObj>
              </mc:Fallback>
            </mc:AlternateContent>
          </a:graphicData>
        </a:graphic>
      </p:graphicFrame>
      <p:sp>
        <p:nvSpPr>
          <p:cNvPr id="2" name="TextBox 1"/>
          <p:cNvSpPr txBox="1"/>
          <p:nvPr/>
        </p:nvSpPr>
        <p:spPr>
          <a:xfrm>
            <a:off x="609600" y="6211669"/>
            <a:ext cx="8458200" cy="830997"/>
          </a:xfrm>
          <a:prstGeom prst="rect">
            <a:avLst/>
          </a:prstGeom>
          <a:noFill/>
        </p:spPr>
        <p:txBody>
          <a:bodyPr wrap="square" rtlCol="0">
            <a:spAutoFit/>
          </a:bodyPr>
          <a:lstStyle/>
          <a:p>
            <a:r>
              <a:rPr lang="en-US" sz="1200" dirty="0" smtClean="0">
                <a:latin typeface="Helvetica" pitchFamily="34" charset="0"/>
                <a:cs typeface="Helvetica" pitchFamily="34" charset="0"/>
              </a:rPr>
              <a:t>Anda, R. F., Croft, J. B., </a:t>
            </a:r>
            <a:r>
              <a:rPr lang="en-US" sz="1200" dirty="0" err="1" smtClean="0">
                <a:latin typeface="Helvetica" pitchFamily="34" charset="0"/>
                <a:cs typeface="Helvetica" pitchFamily="34" charset="0"/>
              </a:rPr>
              <a:t>Felitti</a:t>
            </a:r>
            <a:r>
              <a:rPr lang="en-US" sz="1200" dirty="0" smtClean="0">
                <a:latin typeface="Helvetica" pitchFamily="34" charset="0"/>
                <a:cs typeface="Helvetica" pitchFamily="34" charset="0"/>
              </a:rPr>
              <a:t>, V. J., </a:t>
            </a:r>
            <a:r>
              <a:rPr lang="en-US" sz="1200" dirty="0" err="1" smtClean="0">
                <a:latin typeface="Helvetica" pitchFamily="34" charset="0"/>
                <a:cs typeface="Helvetica" pitchFamily="34" charset="0"/>
              </a:rPr>
              <a:t>Nordenberg</a:t>
            </a:r>
            <a:r>
              <a:rPr lang="en-US" sz="1200" dirty="0" smtClean="0">
                <a:latin typeface="Helvetica" pitchFamily="34" charset="0"/>
                <a:cs typeface="Helvetica" pitchFamily="34" charset="0"/>
              </a:rPr>
              <a:t>, D., Giles, W. H., Williamson, D. F., &amp; </a:t>
            </a:r>
            <a:r>
              <a:rPr lang="en-US" sz="1200" dirty="0" err="1" smtClean="0">
                <a:latin typeface="Helvetica" pitchFamily="34" charset="0"/>
                <a:cs typeface="Helvetica" pitchFamily="34" charset="0"/>
              </a:rPr>
              <a:t>Giovino</a:t>
            </a:r>
            <a:r>
              <a:rPr lang="en-US" sz="1200" dirty="0" smtClean="0">
                <a:latin typeface="Helvetica" pitchFamily="34" charset="0"/>
                <a:cs typeface="Helvetica" pitchFamily="34" charset="0"/>
              </a:rPr>
              <a:t>, G. A. (1999).  Adverse childhood experiences and smoking during adolescence and adulthood. </a:t>
            </a:r>
            <a:r>
              <a:rPr lang="en-US" sz="1200" i="1" dirty="0" smtClean="0">
                <a:latin typeface="Helvetica" pitchFamily="34" charset="0"/>
                <a:cs typeface="Helvetica" pitchFamily="34" charset="0"/>
              </a:rPr>
              <a:t>Journal of the American Medical Association</a:t>
            </a:r>
            <a:r>
              <a:rPr lang="en-US" sz="1200" dirty="0" smtClean="0">
                <a:latin typeface="Helvetica" pitchFamily="34" charset="0"/>
                <a:cs typeface="Helvetica" pitchFamily="34" charset="0"/>
              </a:rPr>
              <a:t>, 282, 1652–1658.</a:t>
            </a:r>
          </a:p>
          <a:p>
            <a:pPr marL="228600" indent="-228600">
              <a:buFont typeface="Arial" pitchFamily="34" charset="0"/>
              <a:buAutoNum type="arabicPeriod"/>
            </a:pPr>
            <a:endParaRPr lang="en-US" sz="1200" dirty="0" smtClean="0"/>
          </a:p>
        </p:txBody>
      </p:sp>
    </p:spTree>
    <p:extLst>
      <p:ext uri="{BB962C8B-B14F-4D97-AF65-F5344CB8AC3E}">
        <p14:creationId xmlns:p14="http://schemas.microsoft.com/office/powerpoint/2010/main" val="2524698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a:xfrm>
            <a:off x="203201" y="228600"/>
            <a:ext cx="9143999" cy="1041779"/>
          </a:xfrm>
        </p:spPr>
        <p:txBody>
          <a:bodyPr/>
          <a:lstStyle/>
          <a:p>
            <a:r>
              <a:rPr lang="en-US" dirty="0" smtClean="0"/>
              <a:t>Illicit Drug Use: Age at First Use</a:t>
            </a:r>
            <a:endParaRPr lang="en-US" baseline="30000" dirty="0" smtClean="0"/>
          </a:p>
        </p:txBody>
      </p:sp>
      <p:graphicFrame>
        <p:nvGraphicFramePr>
          <p:cNvPr id="49155" name="Content Placeholder 3"/>
          <p:cNvGraphicFramePr>
            <a:graphicFrameLocks noGrp="1"/>
          </p:cNvGraphicFramePr>
          <p:nvPr>
            <p:ph idx="1"/>
            <p:extLst>
              <p:ext uri="{D42A27DB-BD31-4B8C-83A1-F6EECF244321}">
                <p14:modId xmlns:p14="http://schemas.microsoft.com/office/powerpoint/2010/main" val="3148538725"/>
              </p:ext>
            </p:extLst>
          </p:nvPr>
        </p:nvGraphicFramePr>
        <p:xfrm>
          <a:off x="226219" y="1057487"/>
          <a:ext cx="8691562" cy="5130800"/>
        </p:xfrm>
        <a:graphic>
          <a:graphicData uri="http://schemas.openxmlformats.org/presentationml/2006/ole">
            <mc:AlternateContent xmlns:mc="http://schemas.openxmlformats.org/markup-compatibility/2006">
              <mc:Choice xmlns:v="urn:schemas-microsoft-com:vml" Requires="v">
                <p:oleObj spid="_x0000_s3110" name="Worksheet" r:id="rId4" imgW="8696399" imgH="5133885" progId="Excel.Sheet.8">
                  <p:embed/>
                </p:oleObj>
              </mc:Choice>
              <mc:Fallback>
                <p:oleObj name="Worksheet" r:id="rId4" imgW="8696399" imgH="5133885" progId="Excel.Sheet.8">
                  <p:embed/>
                  <p:pic>
                    <p:nvPicPr>
                      <p:cNvPr id="0" name=""/>
                      <p:cNvPicPr>
                        <a:picLocks noGrp="1" noChangeArrowheads="1"/>
                      </p:cNvPicPr>
                      <p:nvPr/>
                    </p:nvPicPr>
                    <p:blipFill>
                      <a:blip r:embed="rId5"/>
                      <a:srcRect/>
                      <a:stretch>
                        <a:fillRect/>
                      </a:stretch>
                    </p:blipFill>
                    <p:spPr bwMode="auto">
                      <a:xfrm>
                        <a:off x="226219" y="1057487"/>
                        <a:ext cx="8691562" cy="513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533400" y="6174432"/>
            <a:ext cx="8077200" cy="646331"/>
          </a:xfrm>
          <a:prstGeom prst="rect">
            <a:avLst/>
          </a:prstGeom>
          <a:noFill/>
        </p:spPr>
        <p:txBody>
          <a:bodyPr wrap="square" rtlCol="0">
            <a:spAutoFit/>
          </a:bodyPr>
          <a:lstStyle/>
          <a:p>
            <a:r>
              <a:rPr lang="en-US" sz="1200" dirty="0" err="1" smtClean="0">
                <a:latin typeface="Helvetica" pitchFamily="34" charset="0"/>
                <a:cs typeface="Helvetica" pitchFamily="34" charset="0"/>
              </a:rPr>
              <a:t>Dube</a:t>
            </a:r>
            <a:r>
              <a:rPr lang="en-US" sz="1200" dirty="0" smtClean="0">
                <a:latin typeface="Helvetica" pitchFamily="34" charset="0"/>
                <a:cs typeface="Helvetica" pitchFamily="34" charset="0"/>
              </a:rPr>
              <a:t>, S. R., </a:t>
            </a:r>
            <a:r>
              <a:rPr lang="en-US" sz="1200" dirty="0" err="1" smtClean="0">
                <a:latin typeface="Helvetica" pitchFamily="34" charset="0"/>
                <a:cs typeface="Helvetica" pitchFamily="34" charset="0"/>
              </a:rPr>
              <a:t>Felitti</a:t>
            </a:r>
            <a:r>
              <a:rPr lang="en-US" sz="1200" dirty="0" smtClean="0">
                <a:latin typeface="Helvetica" pitchFamily="34" charset="0"/>
                <a:cs typeface="Helvetica" pitchFamily="34" charset="0"/>
              </a:rPr>
              <a:t>, V. J., Dong, M., Chapman, D. P., Giles, W. H., &amp; Anda, R. F. (2003).  Childhood abuse, neglect and household dysfunction and the risk of illicit drug use: The Averse Childhood Experience Study. </a:t>
            </a:r>
            <a:r>
              <a:rPr lang="en-US" sz="1200" i="1" dirty="0" smtClean="0">
                <a:latin typeface="Helvetica" pitchFamily="34" charset="0"/>
                <a:cs typeface="Helvetica" pitchFamily="34" charset="0"/>
              </a:rPr>
              <a:t>Pediatrics </a:t>
            </a:r>
            <a:r>
              <a:rPr lang="en-US" sz="1200" dirty="0" smtClean="0">
                <a:latin typeface="Helvetica" pitchFamily="34" charset="0"/>
                <a:cs typeface="Helvetica" pitchFamily="34" charset="0"/>
              </a:rPr>
              <a:t>, 111(3), 564–572.</a:t>
            </a:r>
          </a:p>
        </p:txBody>
      </p:sp>
    </p:spTree>
    <p:extLst>
      <p:ext uri="{BB962C8B-B14F-4D97-AF65-F5344CB8AC3E}">
        <p14:creationId xmlns:p14="http://schemas.microsoft.com/office/powerpoint/2010/main" val="2678655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927490557"/>
              </p:ext>
            </p:extLst>
          </p:nvPr>
        </p:nvGraphicFramePr>
        <p:xfrm>
          <a:off x="457200" y="381000"/>
          <a:ext cx="8077200" cy="51294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57200" y="5775158"/>
            <a:ext cx="8077200" cy="923330"/>
          </a:xfrm>
          <a:prstGeom prst="rect">
            <a:avLst/>
          </a:prstGeom>
          <a:noFill/>
        </p:spPr>
        <p:txBody>
          <a:bodyPr wrap="square" rtlCol="0">
            <a:spAutoFit/>
          </a:bodyPr>
          <a:lstStyle/>
          <a:p>
            <a:r>
              <a:rPr lang="en-US" dirty="0"/>
              <a:t>Anda, R., &amp; Brown, D. (2010, July 2). Adverse Childhood Experience &amp; Population Health in Washington. </a:t>
            </a:r>
            <a:r>
              <a:rPr lang="en-US" i="1" dirty="0"/>
              <a:t>Family Policy Council-Community Networks</a:t>
            </a:r>
            <a:r>
              <a:rPr lang="en-US" dirty="0"/>
              <a:t>. Retrieved August 9, 2012, from www.fpc.wa.gov/publications/ACEs%20in%20Wa</a:t>
            </a:r>
          </a:p>
        </p:txBody>
      </p:sp>
    </p:spTree>
    <p:extLst>
      <p:ext uri="{BB962C8B-B14F-4D97-AF65-F5344CB8AC3E}">
        <p14:creationId xmlns:p14="http://schemas.microsoft.com/office/powerpoint/2010/main" val="562321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901096472"/>
              </p:ext>
            </p:extLst>
          </p:nvPr>
        </p:nvGraphicFramePr>
        <p:xfrm>
          <a:off x="304800" y="457200"/>
          <a:ext cx="8305800" cy="531795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04800" y="5823284"/>
            <a:ext cx="8305800" cy="923330"/>
          </a:xfrm>
          <a:prstGeom prst="rect">
            <a:avLst/>
          </a:prstGeom>
          <a:noFill/>
        </p:spPr>
        <p:txBody>
          <a:bodyPr wrap="square" rtlCol="0">
            <a:spAutoFit/>
          </a:bodyPr>
          <a:lstStyle/>
          <a:p>
            <a:r>
              <a:rPr lang="en-US" dirty="0"/>
              <a:t>Anda, R., &amp; Brown, D. (2010, July 2). Adverse Childhood Experience &amp; Population Health in Washington. </a:t>
            </a:r>
            <a:r>
              <a:rPr lang="en-US" i="1" dirty="0"/>
              <a:t>Family Policy Council-Community Networks</a:t>
            </a:r>
            <a:r>
              <a:rPr lang="en-US" dirty="0"/>
              <a:t>. Retrieved August 9, 2012, from www.fpc.wa.gov/publications/ACEs%20in%20Wa</a:t>
            </a:r>
          </a:p>
        </p:txBody>
      </p:sp>
    </p:spTree>
    <p:extLst>
      <p:ext uri="{BB962C8B-B14F-4D97-AF65-F5344CB8AC3E}">
        <p14:creationId xmlns:p14="http://schemas.microsoft.com/office/powerpoint/2010/main" val="41708316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lstStyle/>
          <a:p>
            <a:r>
              <a:rPr lang="en-US" dirty="0" smtClean="0"/>
              <a:t>Suicide Attempts</a:t>
            </a:r>
            <a:endParaRPr lang="en-US" baseline="30000" dirty="0" smtClean="0"/>
          </a:p>
        </p:txBody>
      </p:sp>
      <p:graphicFrame>
        <p:nvGraphicFramePr>
          <p:cNvPr id="52227" name="Content Placeholder 3"/>
          <p:cNvGraphicFramePr>
            <a:graphicFrameLocks noGrp="1"/>
          </p:cNvGraphicFramePr>
          <p:nvPr>
            <p:ph idx="1"/>
            <p:extLst>
              <p:ext uri="{D42A27DB-BD31-4B8C-83A1-F6EECF244321}">
                <p14:modId xmlns:p14="http://schemas.microsoft.com/office/powerpoint/2010/main" val="1156655146"/>
              </p:ext>
            </p:extLst>
          </p:nvPr>
        </p:nvGraphicFramePr>
        <p:xfrm>
          <a:off x="889000" y="1219200"/>
          <a:ext cx="7137400" cy="4495800"/>
        </p:xfrm>
        <a:graphic>
          <a:graphicData uri="http://schemas.openxmlformats.org/presentationml/2006/ole">
            <mc:AlternateContent xmlns:mc="http://schemas.openxmlformats.org/markup-compatibility/2006">
              <mc:Choice xmlns:v="urn:schemas-microsoft-com:vml" Requires="v">
                <p:oleObj spid="_x0000_s4135" name="Worksheet" r:id="rId4" imgW="8407438" imgH="5295960" progId="Excel.Sheet.8">
                  <p:embed/>
                </p:oleObj>
              </mc:Choice>
              <mc:Fallback>
                <p:oleObj name="Worksheet" r:id="rId4" imgW="8407438" imgH="5295960" progId="Excel.Sheet.8">
                  <p:embed/>
                  <p:pic>
                    <p:nvPicPr>
                      <p:cNvPr id="0" name=""/>
                      <p:cNvPicPr>
                        <a:picLocks noGrp="1" noChangeArrowheads="1"/>
                      </p:cNvPicPr>
                      <p:nvPr/>
                    </p:nvPicPr>
                    <p:blipFill>
                      <a:blip r:embed="rId5"/>
                      <a:srcRect/>
                      <a:stretch>
                        <a:fillRect/>
                      </a:stretch>
                    </p:blipFill>
                    <p:spPr bwMode="auto">
                      <a:xfrm>
                        <a:off x="889000" y="1219200"/>
                        <a:ext cx="7137400" cy="4495800"/>
                      </a:xfrm>
                      <a:prstGeom prst="rect">
                        <a:avLst/>
                      </a:prstGeom>
                      <a:noFill/>
                      <a:extLst/>
                    </p:spPr>
                  </p:pic>
                </p:oleObj>
              </mc:Fallback>
            </mc:AlternateContent>
          </a:graphicData>
        </a:graphic>
      </p:graphicFrame>
      <p:sp>
        <p:nvSpPr>
          <p:cNvPr id="2" name="TextBox 1"/>
          <p:cNvSpPr txBox="1"/>
          <p:nvPr/>
        </p:nvSpPr>
        <p:spPr>
          <a:xfrm>
            <a:off x="685800" y="5943600"/>
            <a:ext cx="7772400" cy="646331"/>
          </a:xfrm>
          <a:prstGeom prst="rect">
            <a:avLst/>
          </a:prstGeom>
          <a:noFill/>
        </p:spPr>
        <p:txBody>
          <a:bodyPr wrap="square" rtlCol="0">
            <a:spAutoFit/>
          </a:bodyPr>
          <a:lstStyle/>
          <a:p>
            <a:pPr lvl="0"/>
            <a:r>
              <a:rPr lang="en-US" sz="1200" dirty="0" err="1">
                <a:solidFill>
                  <a:prstClr val="black"/>
                </a:solidFill>
                <a:latin typeface="Helvetica" pitchFamily="34" charset="0"/>
                <a:cs typeface="Helvetica" pitchFamily="34" charset="0"/>
              </a:rPr>
              <a:t>Dube</a:t>
            </a:r>
            <a:r>
              <a:rPr lang="en-US" sz="1200" dirty="0">
                <a:solidFill>
                  <a:prstClr val="black"/>
                </a:solidFill>
                <a:latin typeface="Helvetica" pitchFamily="34" charset="0"/>
                <a:cs typeface="Helvetica" pitchFamily="34" charset="0"/>
              </a:rPr>
              <a:t>,  S. R., Anda, R. F., </a:t>
            </a:r>
            <a:r>
              <a:rPr lang="en-US" sz="1200" dirty="0" err="1">
                <a:solidFill>
                  <a:prstClr val="black"/>
                </a:solidFill>
                <a:latin typeface="Helvetica" pitchFamily="34" charset="0"/>
                <a:cs typeface="Helvetica" pitchFamily="34" charset="0"/>
              </a:rPr>
              <a:t>Felitti</a:t>
            </a:r>
            <a:r>
              <a:rPr lang="en-US" sz="1200" dirty="0">
                <a:solidFill>
                  <a:prstClr val="black"/>
                </a:solidFill>
                <a:latin typeface="Helvetica" pitchFamily="34" charset="0"/>
                <a:cs typeface="Helvetica" pitchFamily="34" charset="0"/>
              </a:rPr>
              <a:t>, V. J., Chapman, D., Williamson, D. F., &amp; Giles, W. H. (2001).  Childhood abuse, household dysfunction and the risk of attempted suicide throughout the life span: Findings from Adverse Childhood Experiences Study. Journal of the American Medical Association, 286, 3089–3096.</a:t>
            </a:r>
          </a:p>
        </p:txBody>
      </p:sp>
    </p:spTree>
    <p:extLst>
      <p:ext uri="{BB962C8B-B14F-4D97-AF65-F5344CB8AC3E}">
        <p14:creationId xmlns:p14="http://schemas.microsoft.com/office/powerpoint/2010/main" val="2005431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a:t>
            </a:r>
            <a:endParaRPr lang="en-US" dirty="0"/>
          </a:p>
        </p:txBody>
      </p:sp>
      <p:sp>
        <p:nvSpPr>
          <p:cNvPr id="3" name="Content Placeholder 2"/>
          <p:cNvSpPr>
            <a:spLocks noGrp="1"/>
          </p:cNvSpPr>
          <p:nvPr>
            <p:ph idx="1"/>
          </p:nvPr>
        </p:nvSpPr>
        <p:spPr/>
        <p:txBody>
          <a:bodyPr/>
          <a:lstStyle/>
          <a:p>
            <a:r>
              <a:rPr lang="en-US" dirty="0" smtClean="0"/>
              <a:t>Substance Abuse Prevention and Treatment (SAPT) Block Grant and Partnership for Success (PFS) II sub-recipients</a:t>
            </a:r>
          </a:p>
          <a:p>
            <a:r>
              <a:rPr lang="en-US" dirty="0" smtClean="0"/>
              <a:t>State-level staff</a:t>
            </a:r>
          </a:p>
          <a:p>
            <a:r>
              <a:rPr lang="en-US" dirty="0" smtClean="0"/>
              <a:t>Other prevention stakeholders from New Mexico</a:t>
            </a:r>
            <a:endParaRPr lang="en-US" dirty="0"/>
          </a:p>
        </p:txBody>
      </p:sp>
      <p:sp>
        <p:nvSpPr>
          <p:cNvPr id="4" name="Slide Number Placeholder 3"/>
          <p:cNvSpPr>
            <a:spLocks noGrp="1"/>
          </p:cNvSpPr>
          <p:nvPr>
            <p:ph type="sldNum" sz="quarter" idx="12"/>
          </p:nvPr>
        </p:nvSpPr>
        <p:spPr/>
        <p:txBody>
          <a:bodyPr/>
          <a:lstStyle/>
          <a:p>
            <a:fld id="{6A8B13A0-CF5D-D04B-8720-A9565B8B26A0}" type="slidenum">
              <a:rPr lang="en-US" smtClean="0"/>
              <a:pPr/>
              <a:t>3</a:t>
            </a:fld>
            <a:endParaRPr lang="en-US"/>
          </a:p>
        </p:txBody>
      </p:sp>
    </p:spTree>
    <p:extLst>
      <p:ext uri="{BB962C8B-B14F-4D97-AF65-F5344CB8AC3E}">
        <p14:creationId xmlns:p14="http://schemas.microsoft.com/office/powerpoint/2010/main" val="3058954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609600" y="1371600"/>
            <a:ext cx="5867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eaLnBrk="0" hangingPunct="0">
              <a:defRPr sz="2400">
                <a:solidFill>
                  <a:schemeClr val="tx1"/>
                </a:solidFill>
                <a:latin typeface="Trebuchet MS" pitchFamily="34" charset="0"/>
              </a:defRPr>
            </a:lvl1pPr>
            <a:lvl2pPr marL="742950" indent="-285750" algn="r" eaLnBrk="0" hangingPunct="0">
              <a:defRPr sz="2400">
                <a:solidFill>
                  <a:schemeClr val="tx1"/>
                </a:solidFill>
                <a:latin typeface="Trebuchet MS" pitchFamily="34" charset="0"/>
              </a:defRPr>
            </a:lvl2pPr>
            <a:lvl3pPr marL="1143000" indent="-228600" algn="r" eaLnBrk="0" hangingPunct="0">
              <a:defRPr sz="2400">
                <a:solidFill>
                  <a:schemeClr val="tx1"/>
                </a:solidFill>
                <a:latin typeface="Trebuchet MS" pitchFamily="34" charset="0"/>
              </a:defRPr>
            </a:lvl3pPr>
            <a:lvl4pPr marL="1600200" indent="-228600" algn="r" eaLnBrk="0" hangingPunct="0">
              <a:defRPr sz="2400">
                <a:solidFill>
                  <a:schemeClr val="tx1"/>
                </a:solidFill>
                <a:latin typeface="Trebuchet MS" pitchFamily="34" charset="0"/>
              </a:defRPr>
            </a:lvl4pPr>
            <a:lvl5pPr marL="2057400" indent="-228600" algn="r" eaLnBrk="0" hangingPunct="0">
              <a:defRPr sz="2400">
                <a:solidFill>
                  <a:schemeClr val="tx1"/>
                </a:solidFill>
                <a:latin typeface="Trebuchet MS" pitchFamily="34" charset="0"/>
              </a:defRPr>
            </a:lvl5pPr>
            <a:lvl6pPr marL="2514600" indent="-228600" algn="r" eaLnBrk="0" fontAlgn="base" hangingPunct="0">
              <a:spcBef>
                <a:spcPct val="0"/>
              </a:spcBef>
              <a:spcAft>
                <a:spcPct val="0"/>
              </a:spcAft>
              <a:defRPr sz="2400">
                <a:solidFill>
                  <a:schemeClr val="tx1"/>
                </a:solidFill>
                <a:latin typeface="Trebuchet MS" pitchFamily="34" charset="0"/>
              </a:defRPr>
            </a:lvl6pPr>
            <a:lvl7pPr marL="2971800" indent="-228600" algn="r" eaLnBrk="0" fontAlgn="base" hangingPunct="0">
              <a:spcBef>
                <a:spcPct val="0"/>
              </a:spcBef>
              <a:spcAft>
                <a:spcPct val="0"/>
              </a:spcAft>
              <a:defRPr sz="2400">
                <a:solidFill>
                  <a:schemeClr val="tx1"/>
                </a:solidFill>
                <a:latin typeface="Trebuchet MS" pitchFamily="34" charset="0"/>
              </a:defRPr>
            </a:lvl7pPr>
            <a:lvl8pPr marL="3429000" indent="-228600" algn="r" eaLnBrk="0" fontAlgn="base" hangingPunct="0">
              <a:spcBef>
                <a:spcPct val="0"/>
              </a:spcBef>
              <a:spcAft>
                <a:spcPct val="0"/>
              </a:spcAft>
              <a:defRPr sz="2400">
                <a:solidFill>
                  <a:schemeClr val="tx1"/>
                </a:solidFill>
                <a:latin typeface="Trebuchet MS" pitchFamily="34" charset="0"/>
              </a:defRPr>
            </a:lvl8pPr>
            <a:lvl9pPr marL="3886200" indent="-228600" algn="r" eaLnBrk="0" fontAlgn="base" hangingPunct="0">
              <a:spcBef>
                <a:spcPct val="0"/>
              </a:spcBef>
              <a:spcAft>
                <a:spcPct val="0"/>
              </a:spcAft>
              <a:defRPr sz="2400">
                <a:solidFill>
                  <a:schemeClr val="tx1"/>
                </a:solidFill>
                <a:latin typeface="Trebuchet MS" pitchFamily="34" charset="0"/>
              </a:defRPr>
            </a:lvl9pPr>
          </a:lstStyle>
          <a:p>
            <a:pPr algn="ctr">
              <a:lnSpc>
                <a:spcPct val="60000"/>
              </a:lnSpc>
              <a:spcBef>
                <a:spcPct val="50000"/>
              </a:spcBef>
            </a:pPr>
            <a:endParaRPr lang="en-US" altLang="en-US" b="1">
              <a:latin typeface="Calibri" pitchFamily="34" charset="0"/>
            </a:endParaRPr>
          </a:p>
        </p:txBody>
      </p:sp>
      <p:sp>
        <p:nvSpPr>
          <p:cNvPr id="9" name="TextBox 8"/>
          <p:cNvSpPr txBox="1"/>
          <p:nvPr/>
        </p:nvSpPr>
        <p:spPr>
          <a:xfrm>
            <a:off x="296532" y="41593"/>
            <a:ext cx="8416146" cy="1446550"/>
          </a:xfrm>
          <a:prstGeom prst="rect">
            <a:avLst/>
          </a:prstGeom>
          <a:noFill/>
        </p:spPr>
        <p:txBody>
          <a:bodyPr wrap="square">
            <a:spAutoFit/>
          </a:bodyPr>
          <a:lstStyle/>
          <a:p>
            <a:pPr algn="ctr" eaLnBrk="0" hangingPunct="0">
              <a:defRPr/>
            </a:pPr>
            <a:r>
              <a:rPr lang="en-US" sz="4400" dirty="0" smtClean="0">
                <a:latin typeface="Helvetica" pitchFamily="34" charset="0"/>
                <a:cs typeface="Helvetica" pitchFamily="34" charset="0"/>
              </a:rPr>
              <a:t>Outcomes Associated with High ACE Scores -  Washington</a:t>
            </a:r>
            <a:endParaRPr lang="en-US" sz="4400" dirty="0">
              <a:latin typeface="Helvetica" pitchFamily="34" charset="0"/>
              <a:cs typeface="Helvetica" pitchFamily="34" charset="0"/>
            </a:endParaRPr>
          </a:p>
        </p:txBody>
      </p:sp>
      <p:sp>
        <p:nvSpPr>
          <p:cNvPr id="4" name="Content Placeholder 3"/>
          <p:cNvSpPr>
            <a:spLocks noGrp="1"/>
          </p:cNvSpPr>
          <p:nvPr>
            <p:ph idx="1"/>
          </p:nvPr>
        </p:nvSpPr>
        <p:spPr/>
        <p:txBody>
          <a:bodyPr/>
          <a:lstStyle/>
          <a:p>
            <a:r>
              <a:rPr lang="en-US" dirty="0" smtClean="0"/>
              <a:t>Prevalent disease</a:t>
            </a:r>
          </a:p>
          <a:p>
            <a:r>
              <a:rPr lang="en-US" dirty="0" smtClean="0"/>
              <a:t>Risk </a:t>
            </a:r>
            <a:r>
              <a:rPr lang="en-US" dirty="0"/>
              <a:t>f</a:t>
            </a:r>
            <a:r>
              <a:rPr lang="en-US" dirty="0" smtClean="0"/>
              <a:t>actors for common diseases/poor </a:t>
            </a:r>
            <a:r>
              <a:rPr lang="en-US" dirty="0"/>
              <a:t>h</a:t>
            </a:r>
            <a:r>
              <a:rPr lang="en-US" dirty="0" smtClean="0"/>
              <a:t>ealth (including substance abuse)</a:t>
            </a:r>
          </a:p>
          <a:p>
            <a:r>
              <a:rPr lang="en-US" dirty="0" smtClean="0"/>
              <a:t>Poor mental health</a:t>
            </a:r>
          </a:p>
          <a:p>
            <a:r>
              <a:rPr lang="en-US" dirty="0" smtClean="0"/>
              <a:t>General health and social problems</a:t>
            </a:r>
          </a:p>
          <a:p>
            <a:r>
              <a:rPr lang="en-US" dirty="0"/>
              <a:t>Risk for </a:t>
            </a:r>
            <a:r>
              <a:rPr lang="en-US" dirty="0" smtClean="0"/>
              <a:t>intergenerational transmission </a:t>
            </a:r>
            <a:r>
              <a:rPr lang="en-US" dirty="0"/>
              <a:t>of  ACE</a:t>
            </a:r>
          </a:p>
        </p:txBody>
      </p:sp>
    </p:spTree>
    <p:extLst>
      <p:ext uri="{BB962C8B-B14F-4D97-AF65-F5344CB8AC3E}">
        <p14:creationId xmlns:p14="http://schemas.microsoft.com/office/powerpoint/2010/main" val="40947445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270" y="15749"/>
            <a:ext cx="6864627" cy="69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53000" y="1519238"/>
            <a:ext cx="4191000" cy="646112"/>
          </a:xfrm>
          <a:prstGeom prst="rect">
            <a:avLst/>
          </a:prstGeom>
          <a:noFill/>
        </p:spPr>
        <p:txBody>
          <a:bodyPr>
            <a:spAutoFit/>
          </a:bodyPr>
          <a:lstStyle/>
          <a:p>
            <a:pPr algn="just" defTabSz="914400" fontAlgn="base">
              <a:spcBef>
                <a:spcPct val="0"/>
              </a:spcBef>
              <a:spcAft>
                <a:spcPct val="0"/>
              </a:spcAft>
              <a:defRPr/>
            </a:pPr>
            <a:endParaRPr lang="en-US" dirty="0">
              <a:solidFill>
                <a:srgbClr val="000000"/>
              </a:solidFill>
              <a:latin typeface="Calibri" pitchFamily="34" charset="0"/>
            </a:endParaRPr>
          </a:p>
          <a:p>
            <a:pPr algn="ctr" defTabSz="914400" fontAlgn="base">
              <a:spcBef>
                <a:spcPct val="0"/>
              </a:spcBef>
              <a:spcAft>
                <a:spcPct val="0"/>
              </a:spcAft>
              <a:defRPr/>
            </a:pPr>
            <a:endParaRPr lang="en-US" b="1" cap="all" dirty="0">
              <a:solidFill>
                <a:srgbClr val="990000"/>
              </a:solidFill>
              <a:latin typeface="Calibri" pitchFamily="34" charset="0"/>
            </a:endParaRPr>
          </a:p>
        </p:txBody>
      </p:sp>
      <p:sp>
        <p:nvSpPr>
          <p:cNvPr id="58373" name="TextBox 5"/>
          <p:cNvSpPr txBox="1">
            <a:spLocks noChangeArrowheads="1"/>
          </p:cNvSpPr>
          <p:nvPr/>
        </p:nvSpPr>
        <p:spPr bwMode="auto">
          <a:xfrm>
            <a:off x="304800" y="6251448"/>
            <a:ext cx="30612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fontAlgn="base" hangingPunct="1">
              <a:spcBef>
                <a:spcPct val="0"/>
              </a:spcBef>
              <a:spcAft>
                <a:spcPct val="0"/>
              </a:spcAft>
            </a:pPr>
            <a:r>
              <a:rPr lang="en-US" sz="1200" dirty="0" smtClean="0">
                <a:solidFill>
                  <a:srgbClr val="000000"/>
                </a:solidFill>
                <a:latin typeface="Helvetica" pitchFamily="34" charset="0"/>
                <a:cs typeface="Helvetica" pitchFamily="34" charset="0"/>
              </a:rPr>
              <a:t>Data from: ACE &amp; Population Health in Washington; </a:t>
            </a:r>
            <a:r>
              <a:rPr lang="en-US" sz="1200" dirty="0" err="1" smtClean="0">
                <a:solidFill>
                  <a:srgbClr val="000000"/>
                </a:solidFill>
                <a:latin typeface="Helvetica" pitchFamily="34" charset="0"/>
                <a:cs typeface="Helvetica" pitchFamily="34" charset="0"/>
              </a:rPr>
              <a:t>Anda</a:t>
            </a:r>
            <a:r>
              <a:rPr lang="en-US" sz="1200" dirty="0" smtClean="0">
                <a:solidFill>
                  <a:srgbClr val="000000"/>
                </a:solidFill>
                <a:latin typeface="Helvetica" pitchFamily="34" charset="0"/>
                <a:cs typeface="Helvetica" pitchFamily="34" charset="0"/>
              </a:rPr>
              <a:t> &amp; Brown; 2009</a:t>
            </a:r>
          </a:p>
        </p:txBody>
      </p:sp>
    </p:spTree>
    <p:extLst>
      <p:ext uri="{BB962C8B-B14F-4D97-AF65-F5344CB8AC3E}">
        <p14:creationId xmlns:p14="http://schemas.microsoft.com/office/powerpoint/2010/main" val="3194795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19843" y="1028700"/>
            <a:ext cx="7239000" cy="4647426"/>
          </a:xfrm>
          <a:prstGeom prst="rect">
            <a:avLst/>
          </a:prstGeom>
          <a:noFill/>
        </p:spPr>
        <p:txBody>
          <a:bodyPr wrap="square" rtlCol="0">
            <a:spAutoFit/>
          </a:bodyPr>
          <a:lstStyle/>
          <a:p>
            <a:pPr algn="ctr"/>
            <a:r>
              <a:rPr lang="en-US" sz="4400" b="1" dirty="0" smtClean="0">
                <a:solidFill>
                  <a:schemeClr val="accent5">
                    <a:lumMod val="75000"/>
                  </a:schemeClr>
                </a:solidFill>
              </a:rPr>
              <a:t>“What’s predictable is preventable.”</a:t>
            </a:r>
          </a:p>
          <a:p>
            <a:pPr algn="r"/>
            <a:r>
              <a:rPr lang="en-US" sz="3200" dirty="0" smtClean="0"/>
              <a:t>Dr. Robert Anda</a:t>
            </a:r>
          </a:p>
          <a:p>
            <a:endParaRPr lang="en-US" sz="4400" dirty="0"/>
          </a:p>
          <a:p>
            <a:pPr algn="ctr"/>
            <a:r>
              <a:rPr lang="en-US" sz="4400" b="1" dirty="0" smtClean="0">
                <a:solidFill>
                  <a:srgbClr val="D96709"/>
                </a:solidFill>
              </a:rPr>
              <a:t>How do we move </a:t>
            </a:r>
          </a:p>
          <a:p>
            <a:pPr algn="ctr"/>
            <a:r>
              <a:rPr lang="en-US" sz="4400" b="1" dirty="0" smtClean="0">
                <a:solidFill>
                  <a:srgbClr val="D96709"/>
                </a:solidFill>
              </a:rPr>
              <a:t>from prediction to prevention?</a:t>
            </a:r>
          </a:p>
        </p:txBody>
      </p:sp>
    </p:spTree>
    <p:extLst>
      <p:ext uri="{BB962C8B-B14F-4D97-AF65-F5344CB8AC3E}">
        <p14:creationId xmlns:p14="http://schemas.microsoft.com/office/powerpoint/2010/main" val="370752958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762000" y="609600"/>
            <a:ext cx="7696200" cy="769441"/>
          </a:xfrm>
          <a:prstGeom prst="rect">
            <a:avLst/>
          </a:prstGeom>
          <a:noFill/>
        </p:spPr>
        <p:txBody>
          <a:bodyPr wrap="square" rtlCol="0">
            <a:spAutoFit/>
          </a:bodyPr>
          <a:lstStyle/>
          <a:p>
            <a:pPr algn="ctr"/>
            <a:r>
              <a:rPr lang="en-US" sz="4400" dirty="0" smtClean="0">
                <a:latin typeface="Helvetica" pitchFamily="34" charset="0"/>
                <a:cs typeface="Helvetica" pitchFamily="34" charset="0"/>
              </a:rPr>
              <a:t>Concepts of Resiliency</a:t>
            </a:r>
            <a:endParaRPr lang="en-US" sz="4400" dirty="0">
              <a:latin typeface="Helvetica" pitchFamily="34" charset="0"/>
              <a:cs typeface="Helvetica" pitchFamily="34" charset="0"/>
            </a:endParaRPr>
          </a:p>
        </p:txBody>
      </p:sp>
      <p:pic>
        <p:nvPicPr>
          <p:cNvPr id="10" name="Picture 2" descr="C:\Users\WonderWoman\Downloads\2879999910_b5dfcd28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8160" y="1588591"/>
            <a:ext cx="6263879" cy="469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167491"/>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43965" y="2051748"/>
            <a:ext cx="2858308" cy="3034172"/>
            <a:chOff x="1752596" y="3467103"/>
            <a:chExt cx="2160857" cy="2064099"/>
          </a:xfrm>
        </p:grpSpPr>
        <p:sp>
          <p:nvSpPr>
            <p:cNvPr id="4" name="Oval 3"/>
            <p:cNvSpPr/>
            <p:nvPr/>
          </p:nvSpPr>
          <p:spPr>
            <a:xfrm>
              <a:off x="1752596" y="3467103"/>
              <a:ext cx="2160857" cy="2064099"/>
            </a:xfrm>
            <a:prstGeom prst="ellipse">
              <a:avLst/>
            </a:prstGeom>
            <a:solidFill>
              <a:srgbClr val="31849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Oval 4"/>
            <p:cNvSpPr/>
            <p:nvPr/>
          </p:nvSpPr>
          <p:spPr>
            <a:xfrm>
              <a:off x="2069046" y="3769383"/>
              <a:ext cx="1527957" cy="1459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3200" b="1" kern="1200" cap="all" baseline="0" dirty="0" smtClean="0"/>
                <a:t>Capability</a:t>
              </a:r>
              <a:r>
                <a:rPr lang="en-US" sz="1700" b="1" kern="1200" cap="all" baseline="0" dirty="0" smtClean="0"/>
                <a:t> </a:t>
              </a:r>
              <a:endParaRPr lang="en-US" sz="1700" b="1" kern="1200" cap="all" baseline="0" dirty="0"/>
            </a:p>
          </p:txBody>
        </p:sp>
      </p:grpSp>
      <p:sp>
        <p:nvSpPr>
          <p:cNvPr id="7" name="TextBox 6"/>
          <p:cNvSpPr txBox="1"/>
          <p:nvPr/>
        </p:nvSpPr>
        <p:spPr>
          <a:xfrm>
            <a:off x="4894943" y="2051748"/>
            <a:ext cx="3276600" cy="1569660"/>
          </a:xfrm>
          <a:prstGeom prst="rect">
            <a:avLst/>
          </a:prstGeom>
          <a:noFill/>
        </p:spPr>
        <p:txBody>
          <a:bodyPr wrap="square" rtlCol="0">
            <a:spAutoFit/>
          </a:bodyPr>
          <a:lstStyle/>
          <a:p>
            <a:pPr algn="l"/>
            <a:r>
              <a:rPr lang="en-US" sz="3200" dirty="0" smtClean="0">
                <a:latin typeface="Helvetica" pitchFamily="34" charset="0"/>
                <a:cs typeface="Helvetica" pitchFamily="34" charset="0"/>
              </a:rPr>
              <a:t>Capabilities can be impacted by trauma.  </a:t>
            </a:r>
            <a:endParaRPr lang="en-US" sz="3200" dirty="0">
              <a:latin typeface="Helvetica" pitchFamily="34" charset="0"/>
              <a:cs typeface="Helvetica" pitchFamily="34" charset="0"/>
            </a:endParaRPr>
          </a:p>
        </p:txBody>
      </p:sp>
    </p:spTree>
    <p:extLst>
      <p:ext uri="{BB962C8B-B14F-4D97-AF65-F5344CB8AC3E}">
        <p14:creationId xmlns:p14="http://schemas.microsoft.com/office/powerpoint/2010/main" val="416526394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34831" y="2476500"/>
            <a:ext cx="2934484" cy="2800350"/>
            <a:chOff x="1752596" y="3467103"/>
            <a:chExt cx="2160857" cy="2064099"/>
          </a:xfrm>
        </p:grpSpPr>
        <p:sp>
          <p:nvSpPr>
            <p:cNvPr id="14" name="Oval 13"/>
            <p:cNvSpPr/>
            <p:nvPr/>
          </p:nvSpPr>
          <p:spPr>
            <a:xfrm>
              <a:off x="1752596" y="3467103"/>
              <a:ext cx="2160857" cy="2064099"/>
            </a:xfrm>
            <a:prstGeom prst="ellipse">
              <a:avLst/>
            </a:prstGeom>
            <a:solidFill>
              <a:srgbClr val="31849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Oval 4"/>
            <p:cNvSpPr/>
            <p:nvPr/>
          </p:nvSpPr>
          <p:spPr>
            <a:xfrm>
              <a:off x="2069046" y="3769383"/>
              <a:ext cx="1527957" cy="1459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3200" b="1" kern="1200" cap="all" baseline="0" dirty="0" smtClean="0"/>
                <a:t>Capability</a:t>
              </a:r>
              <a:r>
                <a:rPr lang="en-US" sz="2400" b="1" kern="1200" cap="all" baseline="0" dirty="0" smtClean="0"/>
                <a:t> </a:t>
              </a:r>
              <a:endParaRPr lang="en-US" sz="2400" b="1" kern="1200" cap="all" baseline="0" dirty="0"/>
            </a:p>
          </p:txBody>
        </p:sp>
      </p:grpSp>
      <p:grpSp>
        <p:nvGrpSpPr>
          <p:cNvPr id="18" name="Group 17"/>
          <p:cNvGrpSpPr/>
          <p:nvPr/>
        </p:nvGrpSpPr>
        <p:grpSpPr>
          <a:xfrm>
            <a:off x="5007657" y="2476498"/>
            <a:ext cx="2999938" cy="2800352"/>
            <a:chOff x="4118427" y="2590807"/>
            <a:chExt cx="2040722" cy="2090854"/>
          </a:xfrm>
        </p:grpSpPr>
        <p:sp>
          <p:nvSpPr>
            <p:cNvPr id="19" name="Oval 18"/>
            <p:cNvSpPr/>
            <p:nvPr/>
          </p:nvSpPr>
          <p:spPr>
            <a:xfrm>
              <a:off x="4118427" y="2590807"/>
              <a:ext cx="2040722" cy="2090854"/>
            </a:xfrm>
            <a:prstGeom prst="ellipse">
              <a:avLst/>
            </a:prstGeom>
            <a:solidFill>
              <a:srgbClr val="E36C0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Oval 4"/>
            <p:cNvSpPr/>
            <p:nvPr/>
          </p:nvSpPr>
          <p:spPr>
            <a:xfrm>
              <a:off x="4307480" y="2897005"/>
              <a:ext cx="1613923" cy="1478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800" b="1" kern="1200" cap="all" baseline="0" dirty="0" smtClean="0"/>
                <a:t>Attachment</a:t>
              </a:r>
              <a:r>
                <a:rPr lang="en-US" sz="2400" b="1" kern="1200" cap="all" baseline="0" dirty="0" smtClean="0"/>
                <a:t> </a:t>
              </a:r>
              <a:r>
                <a:rPr lang="en-US" sz="3200" b="1" kern="1200" cap="all" baseline="0" dirty="0" smtClean="0"/>
                <a:t>&amp; Belonging </a:t>
              </a:r>
              <a:endParaRPr lang="en-US" sz="3200" b="1" kern="1200" cap="all" baseline="0" dirty="0"/>
            </a:p>
          </p:txBody>
        </p:sp>
      </p:grpSp>
      <p:cxnSp>
        <p:nvCxnSpPr>
          <p:cNvPr id="22" name="Straight Arrow Connector 21"/>
          <p:cNvCxnSpPr/>
          <p:nvPr/>
        </p:nvCxnSpPr>
        <p:spPr>
          <a:xfrm>
            <a:off x="4369315" y="4019899"/>
            <a:ext cx="63834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63296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0534" y="2133600"/>
            <a:ext cx="2576995" cy="2627878"/>
            <a:chOff x="1752596" y="3467103"/>
            <a:chExt cx="2160857" cy="2064099"/>
          </a:xfrm>
        </p:grpSpPr>
        <p:sp>
          <p:nvSpPr>
            <p:cNvPr id="4" name="Oval 3"/>
            <p:cNvSpPr/>
            <p:nvPr/>
          </p:nvSpPr>
          <p:spPr>
            <a:xfrm>
              <a:off x="1752596" y="3467103"/>
              <a:ext cx="2160857" cy="2064099"/>
            </a:xfrm>
            <a:prstGeom prst="ellipse">
              <a:avLst/>
            </a:prstGeom>
            <a:solidFill>
              <a:srgbClr val="31849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Oval 4"/>
            <p:cNvSpPr/>
            <p:nvPr/>
          </p:nvSpPr>
          <p:spPr>
            <a:xfrm>
              <a:off x="1901620" y="3637783"/>
              <a:ext cx="1902057" cy="1727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2800" b="1" kern="1200" cap="all" baseline="0" dirty="0" smtClean="0"/>
                <a:t>Capability </a:t>
              </a:r>
              <a:endParaRPr lang="en-US" sz="2800" b="1" kern="1200" cap="all" baseline="0" dirty="0"/>
            </a:p>
          </p:txBody>
        </p:sp>
      </p:grpSp>
      <p:grpSp>
        <p:nvGrpSpPr>
          <p:cNvPr id="8" name="Group 7"/>
          <p:cNvGrpSpPr/>
          <p:nvPr/>
        </p:nvGrpSpPr>
        <p:grpSpPr>
          <a:xfrm>
            <a:off x="3107928" y="2133600"/>
            <a:ext cx="2678795" cy="2627878"/>
            <a:chOff x="4118427" y="2590807"/>
            <a:chExt cx="2040722" cy="2090854"/>
          </a:xfrm>
        </p:grpSpPr>
        <p:sp>
          <p:nvSpPr>
            <p:cNvPr id="9" name="Oval 8"/>
            <p:cNvSpPr/>
            <p:nvPr/>
          </p:nvSpPr>
          <p:spPr>
            <a:xfrm>
              <a:off x="4118427" y="2590807"/>
              <a:ext cx="2040722" cy="2090854"/>
            </a:xfrm>
            <a:prstGeom prst="ellipse">
              <a:avLst/>
            </a:prstGeom>
            <a:solidFill>
              <a:srgbClr val="E36C0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Oval 4"/>
            <p:cNvSpPr/>
            <p:nvPr/>
          </p:nvSpPr>
          <p:spPr>
            <a:xfrm>
              <a:off x="4153284" y="2897005"/>
              <a:ext cx="2005865" cy="1478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800" b="1" kern="1200" cap="all" baseline="0" dirty="0" smtClean="0"/>
                <a:t>Attachment &amp; Belonging </a:t>
              </a:r>
              <a:endParaRPr lang="en-US" sz="2800" b="1" kern="1200" cap="all" baseline="0" dirty="0"/>
            </a:p>
          </p:txBody>
        </p:sp>
      </p:grpSp>
      <p:cxnSp>
        <p:nvCxnSpPr>
          <p:cNvPr id="13" name="Straight Arrow Connector 12"/>
          <p:cNvCxnSpPr/>
          <p:nvPr/>
        </p:nvCxnSpPr>
        <p:spPr>
          <a:xfrm>
            <a:off x="2647437" y="3485988"/>
            <a:ext cx="460491"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6221968" y="2133600"/>
            <a:ext cx="2705174" cy="2627878"/>
            <a:chOff x="3029589" y="699647"/>
            <a:chExt cx="2170434" cy="1985492"/>
          </a:xfrm>
        </p:grpSpPr>
        <p:sp>
          <p:nvSpPr>
            <p:cNvPr id="16" name="Oval 15"/>
            <p:cNvSpPr/>
            <p:nvPr/>
          </p:nvSpPr>
          <p:spPr>
            <a:xfrm>
              <a:off x="3029589" y="699647"/>
              <a:ext cx="2170434" cy="1985492"/>
            </a:xfrm>
            <a:prstGeom prst="ellipse">
              <a:avLst/>
            </a:prstGeom>
            <a:solidFill>
              <a:srgbClr val="94363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Oval 4"/>
            <p:cNvSpPr/>
            <p:nvPr/>
          </p:nvSpPr>
          <p:spPr>
            <a:xfrm>
              <a:off x="3134469" y="990416"/>
              <a:ext cx="1955109" cy="14039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2800" b="1" i="0" kern="1200" cap="all" baseline="0" dirty="0" smtClean="0"/>
                <a:t>Community, Culture, Spirituality</a:t>
              </a:r>
              <a:endParaRPr lang="en-US" sz="2800" b="1" i="0" kern="1200" cap="all" baseline="0" dirty="0"/>
            </a:p>
          </p:txBody>
        </p:sp>
      </p:grpSp>
      <p:cxnSp>
        <p:nvCxnSpPr>
          <p:cNvPr id="12" name="Straight Arrow Connector 11"/>
          <p:cNvCxnSpPr/>
          <p:nvPr/>
        </p:nvCxnSpPr>
        <p:spPr>
          <a:xfrm>
            <a:off x="5767673" y="3447539"/>
            <a:ext cx="454295"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989502"/>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9700" y="2209800"/>
            <a:ext cx="6324600" cy="769441"/>
          </a:xfrm>
          <a:prstGeom prst="rect">
            <a:avLst/>
          </a:prstGeom>
          <a:noFill/>
        </p:spPr>
        <p:txBody>
          <a:bodyPr wrap="square" rtlCol="0">
            <a:spAutoFit/>
          </a:bodyPr>
          <a:lstStyle/>
          <a:p>
            <a:pPr algn="ctr"/>
            <a:r>
              <a:rPr lang="en-US" sz="4400" dirty="0">
                <a:latin typeface="Helvetica" pitchFamily="34" charset="0"/>
                <a:cs typeface="Helvetica" pitchFamily="34" charset="0"/>
              </a:rPr>
              <a:t>Compassion </a:t>
            </a:r>
            <a:r>
              <a:rPr lang="en-US" sz="4400" dirty="0" smtClean="0">
                <a:latin typeface="Helvetica" pitchFamily="34" charset="0"/>
                <a:cs typeface="Helvetica" pitchFamily="34" charset="0"/>
              </a:rPr>
              <a:t>Exercise</a:t>
            </a:r>
            <a:endParaRPr lang="en-US" sz="4400" dirty="0">
              <a:latin typeface="Helvetica" pitchFamily="34" charset="0"/>
              <a:cs typeface="Helvetica" pitchFamily="34" charset="0"/>
            </a:endParaRPr>
          </a:p>
        </p:txBody>
      </p:sp>
    </p:spTree>
    <p:extLst>
      <p:ext uri="{BB962C8B-B14F-4D97-AF65-F5344CB8AC3E}">
        <p14:creationId xmlns:p14="http://schemas.microsoft.com/office/powerpoint/2010/main" val="3606457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85750" y="1924050"/>
            <a:ext cx="8686800" cy="42672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smtClean="0">
                <a:latin typeface="Helvetica" pitchFamily="34" charset="0"/>
                <a:cs typeface="Helvetica" pitchFamily="34" charset="0"/>
              </a:rPr>
              <a:t>Review list of populations – choose one </a:t>
            </a:r>
          </a:p>
          <a:p>
            <a:pPr marL="514350" indent="-514350">
              <a:buFont typeface="+mj-lt"/>
              <a:buAutoNum type="arabicPeriod"/>
            </a:pPr>
            <a:r>
              <a:rPr lang="en-US" dirty="0" smtClean="0">
                <a:latin typeface="Helvetica" pitchFamily="34" charset="0"/>
                <a:cs typeface="Helvetica" pitchFamily="34" charset="0"/>
              </a:rPr>
              <a:t>Review </a:t>
            </a:r>
            <a:r>
              <a:rPr lang="en-US" dirty="0">
                <a:latin typeface="Helvetica" pitchFamily="34" charset="0"/>
                <a:cs typeface="Helvetica" pitchFamily="34" charset="0"/>
              </a:rPr>
              <a:t>the list of enduring </a:t>
            </a:r>
            <a:r>
              <a:rPr lang="en-US" dirty="0" smtClean="0">
                <a:latin typeface="Helvetica" pitchFamily="34" charset="0"/>
                <a:cs typeface="Helvetica" pitchFamily="34" charset="0"/>
              </a:rPr>
              <a:t>effects</a:t>
            </a:r>
          </a:p>
          <a:p>
            <a:pPr marL="514350" lvl="0" indent="-514350">
              <a:buFont typeface="+mj-lt"/>
              <a:buAutoNum type="arabicPeriod"/>
            </a:pPr>
            <a:r>
              <a:rPr lang="en-US" dirty="0">
                <a:latin typeface="Helvetica" pitchFamily="34" charset="0"/>
                <a:cs typeface="Helvetica" pitchFamily="34" charset="0"/>
              </a:rPr>
              <a:t>Pick three “effects” that you think are particularly relevant to your selected population. How would these effects make success more difficult?  How might environment or relationships help or hinder the effects?</a:t>
            </a:r>
          </a:p>
          <a:p>
            <a:pPr marL="514350" indent="-514350">
              <a:buFont typeface="+mj-lt"/>
              <a:buAutoNum type="arabicPeriod"/>
            </a:pPr>
            <a:r>
              <a:rPr lang="en-US" dirty="0" smtClean="0">
                <a:latin typeface="Helvetica" pitchFamily="34" charset="0"/>
                <a:cs typeface="Helvetica" pitchFamily="34" charset="0"/>
              </a:rPr>
              <a:t>Write on a sticky:  Population, Three </a:t>
            </a:r>
            <a:r>
              <a:rPr lang="en-US" dirty="0">
                <a:latin typeface="Helvetica" pitchFamily="34" charset="0"/>
                <a:cs typeface="Helvetica" pitchFamily="34" charset="0"/>
              </a:rPr>
              <a:t>E</a:t>
            </a:r>
            <a:r>
              <a:rPr lang="en-US" dirty="0" smtClean="0">
                <a:latin typeface="Helvetica" pitchFamily="34" charset="0"/>
                <a:cs typeface="Helvetica" pitchFamily="34" charset="0"/>
              </a:rPr>
              <a:t>ffects. </a:t>
            </a:r>
          </a:p>
          <a:p>
            <a:pPr marL="0" indent="0">
              <a:buNone/>
            </a:pPr>
            <a:endParaRPr lang="en-US" dirty="0">
              <a:latin typeface="Helvetica" pitchFamily="34" charset="0"/>
              <a:cs typeface="Helvetica" pitchFamily="34" charset="0"/>
            </a:endParaRPr>
          </a:p>
          <a:p>
            <a:pPr>
              <a:buFont typeface="Arial" pitchFamily="34" charset="0"/>
              <a:buNone/>
            </a:pPr>
            <a:endParaRPr lang="en-US" dirty="0">
              <a:latin typeface="Helvetica" pitchFamily="34" charset="0"/>
              <a:cs typeface="Helvetica" pitchFamily="34" charset="0"/>
            </a:endParaRPr>
          </a:p>
        </p:txBody>
      </p:sp>
      <p:sp>
        <p:nvSpPr>
          <p:cNvPr id="2" name="Title 1"/>
          <p:cNvSpPr>
            <a:spLocks noGrp="1"/>
          </p:cNvSpPr>
          <p:nvPr>
            <p:ph type="title"/>
          </p:nvPr>
        </p:nvSpPr>
        <p:spPr/>
        <p:txBody>
          <a:bodyPr>
            <a:normAutofit/>
          </a:bodyPr>
          <a:lstStyle/>
          <a:p>
            <a:r>
              <a:rPr lang="en-US" dirty="0" smtClean="0"/>
              <a:t>Think </a:t>
            </a:r>
            <a:r>
              <a:rPr lang="en-US" dirty="0"/>
              <a:t>&amp; </a:t>
            </a:r>
            <a:r>
              <a:rPr lang="en-US" dirty="0" smtClean="0"/>
              <a:t>Write </a:t>
            </a:r>
            <a:r>
              <a:rPr lang="en-US" dirty="0"/>
              <a:t>on </a:t>
            </a:r>
            <a:r>
              <a:rPr lang="en-US" dirty="0" smtClean="0"/>
              <a:t>Your Own…</a:t>
            </a:r>
            <a:endParaRPr lang="en-US" dirty="0"/>
          </a:p>
        </p:txBody>
      </p:sp>
    </p:spTree>
    <p:extLst>
      <p:ext uri="{BB962C8B-B14F-4D97-AF65-F5344CB8AC3E}">
        <p14:creationId xmlns:p14="http://schemas.microsoft.com/office/powerpoint/2010/main" val="3746957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Share in your small </a:t>
            </a:r>
            <a:r>
              <a:rPr lang="en-US" dirty="0" smtClean="0"/>
              <a:t>group</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Which </a:t>
            </a:r>
            <a:r>
              <a:rPr lang="en-US" dirty="0"/>
              <a:t>population with which effects did you select?</a:t>
            </a:r>
          </a:p>
          <a:p>
            <a:pPr marL="514350" indent="-514350">
              <a:buFont typeface="+mj-lt"/>
              <a:buAutoNum type="arabicPeriod"/>
            </a:pPr>
            <a:r>
              <a:rPr lang="en-US" dirty="0"/>
              <a:t>How might those effects “show up</a:t>
            </a:r>
            <a:r>
              <a:rPr lang="en-US" dirty="0" smtClean="0"/>
              <a:t>” in an individual?</a:t>
            </a:r>
            <a:endParaRPr lang="en-US" dirty="0"/>
          </a:p>
          <a:p>
            <a:pPr marL="514350" indent="-514350">
              <a:buFont typeface="+mj-lt"/>
              <a:buAutoNum type="arabicPeriod"/>
            </a:pPr>
            <a:r>
              <a:rPr lang="en-US" dirty="0"/>
              <a:t>What actions, if you took them, might </a:t>
            </a:r>
            <a:r>
              <a:rPr lang="en-US" dirty="0" smtClean="0"/>
              <a:t>help the individuals or groups address the effects?</a:t>
            </a:r>
            <a:endParaRPr lang="en-US" dirty="0"/>
          </a:p>
          <a:p>
            <a:endParaRPr lang="en-US" dirty="0"/>
          </a:p>
        </p:txBody>
      </p:sp>
      <p:sp>
        <p:nvSpPr>
          <p:cNvPr id="4" name="Slide Number Placeholder 3"/>
          <p:cNvSpPr>
            <a:spLocks noGrp="1"/>
          </p:cNvSpPr>
          <p:nvPr>
            <p:ph type="sldNum" sz="quarter" idx="12"/>
          </p:nvPr>
        </p:nvSpPr>
        <p:spPr/>
        <p:txBody>
          <a:bodyPr/>
          <a:lstStyle/>
          <a:p>
            <a:fld id="{6A8B13A0-CF5D-D04B-8720-A9565B8B26A0}" type="slidenum">
              <a:rPr lang="en-US" smtClean="0"/>
              <a:pPr/>
              <a:t>39</a:t>
            </a:fld>
            <a:endParaRPr lang="en-US"/>
          </a:p>
        </p:txBody>
      </p:sp>
    </p:spTree>
    <p:extLst>
      <p:ext uri="{BB962C8B-B14F-4D97-AF65-F5344CB8AC3E}">
        <p14:creationId xmlns:p14="http://schemas.microsoft.com/office/powerpoint/2010/main" val="58378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a:t>
            </a:r>
            <a:endParaRPr lang="en-US" dirty="0"/>
          </a:p>
        </p:txBody>
      </p:sp>
      <p:sp>
        <p:nvSpPr>
          <p:cNvPr id="3" name="Content Placeholder 2"/>
          <p:cNvSpPr>
            <a:spLocks noGrp="1"/>
          </p:cNvSpPr>
          <p:nvPr>
            <p:ph idx="1"/>
          </p:nvPr>
        </p:nvSpPr>
        <p:spPr/>
        <p:txBody>
          <a:bodyPr/>
          <a:lstStyle/>
          <a:p>
            <a:pPr marL="0" indent="0">
              <a:buNone/>
            </a:pPr>
            <a:r>
              <a:rPr lang="en-US" dirty="0"/>
              <a:t>Laura Porter </a:t>
            </a:r>
            <a:r>
              <a:rPr lang="en-US" dirty="0" smtClean="0"/>
              <a:t>is co-founder of ACE-Interface and also serves </a:t>
            </a:r>
            <a:r>
              <a:rPr lang="en-US" dirty="0"/>
              <a:t>as the Director of ACE Partnerships for Washington State’s largest agency: t</a:t>
            </a:r>
            <a:r>
              <a:rPr lang="en-US" dirty="0" smtClean="0"/>
              <a:t>he </a:t>
            </a:r>
            <a:r>
              <a:rPr lang="en-US" dirty="0"/>
              <a:t>Department of social and Health Services.  She works with state managers and community leaders to embed ACE study findings and related neuroscience and resilience findings into policy, practice and community norms. </a:t>
            </a:r>
          </a:p>
        </p:txBody>
      </p:sp>
      <p:sp>
        <p:nvSpPr>
          <p:cNvPr id="4" name="Slide Number Placeholder 3"/>
          <p:cNvSpPr>
            <a:spLocks noGrp="1"/>
          </p:cNvSpPr>
          <p:nvPr>
            <p:ph type="sldNum" sz="quarter" idx="12"/>
          </p:nvPr>
        </p:nvSpPr>
        <p:spPr/>
        <p:txBody>
          <a:bodyPr/>
          <a:lstStyle/>
          <a:p>
            <a:fld id="{6A8B13A0-CF5D-D04B-8720-A9565B8B26A0}" type="slidenum">
              <a:rPr lang="en-US" smtClean="0"/>
              <a:pPr/>
              <a:t>4</a:t>
            </a:fld>
            <a:endParaRPr lang="en-US"/>
          </a:p>
        </p:txBody>
      </p:sp>
    </p:spTree>
    <p:extLst>
      <p:ext uri="{BB962C8B-B14F-4D97-AF65-F5344CB8AC3E}">
        <p14:creationId xmlns:p14="http://schemas.microsoft.com/office/powerpoint/2010/main" val="34442301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a:t>
            </a:r>
            <a:endParaRPr lang="en-US" dirty="0"/>
          </a:p>
        </p:txBody>
      </p:sp>
      <p:sp>
        <p:nvSpPr>
          <p:cNvPr id="3" name="Content Placeholder 2"/>
          <p:cNvSpPr>
            <a:spLocks noGrp="1"/>
          </p:cNvSpPr>
          <p:nvPr>
            <p:ph idx="1"/>
          </p:nvPr>
        </p:nvSpPr>
        <p:spPr/>
        <p:txBody>
          <a:bodyPr/>
          <a:lstStyle/>
          <a:p>
            <a:r>
              <a:rPr lang="en-US" dirty="0" smtClean="0"/>
              <a:t>As </a:t>
            </a:r>
            <a:r>
              <a:rPr lang="en-US" dirty="0"/>
              <a:t>you go to lunch, post your </a:t>
            </a:r>
            <a:r>
              <a:rPr lang="en-US" dirty="0" smtClean="0"/>
              <a:t>sticky note with population and three effects.</a:t>
            </a:r>
            <a:endParaRPr lang="en-US" dirty="0"/>
          </a:p>
          <a:p>
            <a:endParaRPr lang="en-US" dirty="0"/>
          </a:p>
        </p:txBody>
      </p:sp>
      <p:sp>
        <p:nvSpPr>
          <p:cNvPr id="4" name="Slide Number Placeholder 3"/>
          <p:cNvSpPr>
            <a:spLocks noGrp="1"/>
          </p:cNvSpPr>
          <p:nvPr>
            <p:ph type="sldNum" sz="quarter" idx="12"/>
          </p:nvPr>
        </p:nvSpPr>
        <p:spPr/>
        <p:txBody>
          <a:bodyPr/>
          <a:lstStyle/>
          <a:p>
            <a:fld id="{6A8B13A0-CF5D-D04B-8720-A9565B8B26A0}" type="slidenum">
              <a:rPr lang="en-US" smtClean="0"/>
              <a:pPr/>
              <a:t>40</a:t>
            </a:fld>
            <a:endParaRPr lang="en-US"/>
          </a:p>
        </p:txBody>
      </p:sp>
    </p:spTree>
    <p:extLst>
      <p:ext uri="{BB962C8B-B14F-4D97-AF65-F5344CB8AC3E}">
        <p14:creationId xmlns:p14="http://schemas.microsoft.com/office/powerpoint/2010/main" val="1368613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057400"/>
            <a:ext cx="5486400" cy="769441"/>
          </a:xfrm>
          <a:prstGeom prst="rect">
            <a:avLst/>
          </a:prstGeom>
          <a:noFill/>
        </p:spPr>
        <p:txBody>
          <a:bodyPr wrap="square" rtlCol="0">
            <a:spAutoFit/>
          </a:bodyPr>
          <a:lstStyle/>
          <a:p>
            <a:pPr algn="ctr"/>
            <a:r>
              <a:rPr lang="en-US" sz="4400" b="1" dirty="0" smtClean="0"/>
              <a:t>Lunch Break</a:t>
            </a:r>
            <a:endParaRPr lang="en-US" sz="4400" b="1" dirty="0"/>
          </a:p>
        </p:txBody>
      </p:sp>
    </p:spTree>
    <p:extLst>
      <p:ext uri="{BB962C8B-B14F-4D97-AF65-F5344CB8AC3E}">
        <p14:creationId xmlns:p14="http://schemas.microsoft.com/office/powerpoint/2010/main" val="7829719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roadstpumpwomen.jpg"/>
          <p:cNvPicPr>
            <a:picLocks noChangeAspect="1"/>
          </p:cNvPicPr>
          <p:nvPr/>
        </p:nvPicPr>
        <p:blipFill>
          <a:blip r:embed="rId3" cstate="print">
            <a:duotone>
              <a:schemeClr val="accent4">
                <a:shade val="45000"/>
                <a:satMod val="135000"/>
              </a:schemeClr>
              <a:prstClr val="white"/>
            </a:duotone>
          </a:blip>
          <a:stretch>
            <a:fillRect/>
          </a:stretch>
        </p:blipFill>
        <p:spPr>
          <a:xfrm>
            <a:off x="2948932" y="1524000"/>
            <a:ext cx="6202326" cy="5334000"/>
          </a:xfrm>
          <a:prstGeom prst="rect">
            <a:avLst/>
          </a:prstGeom>
        </p:spPr>
      </p:pic>
      <p:sp>
        <p:nvSpPr>
          <p:cNvPr id="6" name="TextBox 5"/>
          <p:cNvSpPr txBox="1"/>
          <p:nvPr/>
        </p:nvSpPr>
        <p:spPr>
          <a:xfrm>
            <a:off x="3629" y="1524000"/>
            <a:ext cx="2945303" cy="5324535"/>
          </a:xfrm>
          <a:prstGeom prst="rect">
            <a:avLst/>
          </a:prstGeom>
          <a:solidFill>
            <a:srgbClr val="EEE4C8"/>
          </a:solidFill>
        </p:spPr>
        <p:txBody>
          <a:bodyPr wrap="square" rtlCol="0">
            <a:spAutoFit/>
          </a:bodyPr>
          <a:lstStyle/>
          <a:p>
            <a:pPr algn="ctr"/>
            <a:r>
              <a:rPr lang="en-US" sz="3200" strike="sngStrike" dirty="0" smtClean="0">
                <a:solidFill>
                  <a:schemeClr val="tx2"/>
                </a:solidFill>
                <a:latin typeface="Calibri" pitchFamily="34" charset="0"/>
              </a:rPr>
              <a:t>Cholera Death is Caused by Miasmas</a:t>
            </a:r>
          </a:p>
          <a:p>
            <a:pPr algn="ctr"/>
            <a:endParaRPr lang="en-US" sz="1600" dirty="0" smtClean="0">
              <a:solidFill>
                <a:schemeClr val="tx2"/>
              </a:solidFill>
              <a:latin typeface="Calibri" pitchFamily="34" charset="0"/>
            </a:endParaRPr>
          </a:p>
          <a:p>
            <a:pPr marL="457200" indent="-457200" algn="l">
              <a:spcBef>
                <a:spcPts val="1200"/>
              </a:spcBef>
              <a:buFont typeface="Arial" pitchFamily="34" charset="0"/>
              <a:buChar char="•"/>
            </a:pPr>
            <a:r>
              <a:rPr lang="en-US" sz="3200" dirty="0" smtClean="0">
                <a:solidFill>
                  <a:schemeClr val="tx2"/>
                </a:solidFill>
                <a:latin typeface="Calibri" pitchFamily="34" charset="0"/>
              </a:rPr>
              <a:t>New Way of Thinking </a:t>
            </a:r>
          </a:p>
          <a:p>
            <a:pPr marL="457200" indent="-457200" algn="l">
              <a:spcBef>
                <a:spcPts val="1200"/>
              </a:spcBef>
              <a:buFont typeface="Arial" pitchFamily="34" charset="0"/>
              <a:buChar char="•"/>
            </a:pPr>
            <a:r>
              <a:rPr lang="en-US" sz="3200" dirty="0" smtClean="0">
                <a:solidFill>
                  <a:schemeClr val="tx2"/>
                </a:solidFill>
                <a:latin typeface="Calibri" pitchFamily="34" charset="0"/>
              </a:rPr>
              <a:t>Shoe Leather Epidemiology</a:t>
            </a:r>
          </a:p>
          <a:p>
            <a:pPr marL="457200" indent="-457200" algn="l">
              <a:spcBef>
                <a:spcPts val="1200"/>
              </a:spcBef>
              <a:buFont typeface="Arial" pitchFamily="34" charset="0"/>
              <a:buChar char="•"/>
            </a:pPr>
            <a:r>
              <a:rPr lang="en-US" sz="3200" dirty="0" smtClean="0">
                <a:solidFill>
                  <a:schemeClr val="tx2"/>
                </a:solidFill>
                <a:latin typeface="Calibri" pitchFamily="34" charset="0"/>
              </a:rPr>
              <a:t>Lives Saved</a:t>
            </a:r>
          </a:p>
          <a:p>
            <a:pPr marL="457200" indent="-457200" algn="l">
              <a:spcBef>
                <a:spcPts val="1200"/>
              </a:spcBef>
              <a:buFont typeface="Arial" pitchFamily="34" charset="0"/>
              <a:buChar char="•"/>
            </a:pPr>
            <a:endParaRPr lang="en-US" sz="2800" dirty="0" smtClean="0">
              <a:solidFill>
                <a:schemeClr val="tx2"/>
              </a:solidFill>
              <a:latin typeface="Calibri" pitchFamily="34" charset="0"/>
            </a:endParaRPr>
          </a:p>
        </p:txBody>
      </p:sp>
      <p:sp>
        <p:nvSpPr>
          <p:cNvPr id="2" name="Title 1"/>
          <p:cNvSpPr>
            <a:spLocks noGrp="1"/>
          </p:cNvSpPr>
          <p:nvPr>
            <p:ph type="title"/>
          </p:nvPr>
        </p:nvSpPr>
        <p:spPr/>
        <p:txBody>
          <a:bodyPr>
            <a:noAutofit/>
          </a:bodyPr>
          <a:lstStyle/>
          <a:p>
            <a:r>
              <a:rPr lang="en-US" dirty="0"/>
              <a:t>Dr. John </a:t>
            </a:r>
            <a:r>
              <a:rPr lang="en-US" dirty="0" smtClean="0"/>
              <a:t>Snow - 1854</a:t>
            </a:r>
            <a:endParaRPr lang="en-US" dirty="0"/>
          </a:p>
        </p:txBody>
      </p:sp>
    </p:spTree>
    <p:extLst>
      <p:ext uri="{BB962C8B-B14F-4D97-AF65-F5344CB8AC3E}">
        <p14:creationId xmlns:p14="http://schemas.microsoft.com/office/powerpoint/2010/main" val="2522021554"/>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4" name="Picture 2" descr="magic"/>
          <p:cNvPicPr>
            <a:picLocks noChangeAspect="1" noChangeArrowheads="1"/>
          </p:cNvPicPr>
          <p:nvPr/>
        </p:nvPicPr>
        <p:blipFill>
          <a:blip r:embed="rId3" cstate="print"/>
          <a:srcRect/>
          <a:stretch>
            <a:fillRect/>
          </a:stretch>
        </p:blipFill>
        <p:spPr bwMode="auto">
          <a:xfrm>
            <a:off x="4508500" y="3365005"/>
            <a:ext cx="127000" cy="127992"/>
          </a:xfrm>
          <a:prstGeom prst="rect">
            <a:avLst/>
          </a:prstGeom>
          <a:noFill/>
          <a:ln w="9525">
            <a:noFill/>
            <a:miter lim="800000"/>
            <a:headEnd/>
            <a:tailEnd/>
          </a:ln>
        </p:spPr>
      </p:pic>
      <p:sp>
        <p:nvSpPr>
          <p:cNvPr id="74758" name="Text Box 6"/>
          <p:cNvSpPr txBox="1">
            <a:spLocks noChangeArrowheads="1"/>
          </p:cNvSpPr>
          <p:nvPr/>
        </p:nvSpPr>
        <p:spPr bwMode="auto">
          <a:xfrm>
            <a:off x="504825" y="514648"/>
            <a:ext cx="8305800" cy="707886"/>
          </a:xfrm>
          <a:prstGeom prst="rect">
            <a:avLst/>
          </a:prstGeom>
          <a:noFill/>
          <a:ln w="9525">
            <a:noFill/>
            <a:miter lim="800000"/>
            <a:headEnd/>
            <a:tailEnd/>
          </a:ln>
        </p:spPr>
        <p:txBody>
          <a:bodyPr>
            <a:spAutoFit/>
          </a:bodyPr>
          <a:lstStyle/>
          <a:p>
            <a:pPr algn="ctr"/>
            <a:r>
              <a:rPr lang="en-US" altLang="en-US" sz="4000" b="1" dirty="0" smtClean="0">
                <a:latin typeface="+mn-lt"/>
              </a:rPr>
              <a:t>Life Course</a:t>
            </a:r>
            <a:r>
              <a:rPr lang="en-US" altLang="en-US" sz="4000" b="1" dirty="0" smtClean="0"/>
              <a:t> Approach</a:t>
            </a:r>
            <a:endParaRPr lang="en-US" altLang="en-US" sz="4000" b="1" dirty="0">
              <a:latin typeface="+mn-lt"/>
            </a:endParaRPr>
          </a:p>
        </p:txBody>
      </p:sp>
      <p:pic>
        <p:nvPicPr>
          <p:cNvPr id="7" name="Picture 5" descr="Description of Adverse Childhood Experiences Pyramid: &#10;&#10;This figure depicts a pyramid divided into five layers. Each layer represents the manner in which adverse childhood experiences influence health over the lifespan, from conception (the bottommost layer) to death (the top of the pyramid). The pyramid is not solid, but has space between each layer that represent the scientific gaps in our knowledge of the relationships between the layers. &#10;&#10;The bottom layer of the pyramid is labeled “adverse childhood experiences”. The next layer up the pyramid is labeled “social, emotional, and cognitive impairment”. The third layer is labeled “adoption of health-risk behaviors”. The fourth layer is labeled “disease, disability, and social problems,” and the top-most layer is labeled “early death”. This then represents the conceptual pathways that lead from adverse childhood experiences early in life to health problems and mortality many years later. "/>
          <p:cNvPicPr>
            <a:picLocks noChangeAspect="1" noChangeArrowheads="1"/>
          </p:cNvPicPr>
          <p:nvPr/>
        </p:nvPicPr>
        <p:blipFill>
          <a:blip r:embed="rId4" cstate="print"/>
          <a:srcRect/>
          <a:stretch>
            <a:fillRect/>
          </a:stretch>
        </p:blipFill>
        <p:spPr bwMode="auto">
          <a:xfrm>
            <a:off x="985733" y="1447800"/>
            <a:ext cx="7572375" cy="4596214"/>
          </a:xfrm>
          <a:prstGeom prst="rect">
            <a:avLst/>
          </a:prstGeom>
          <a:noFill/>
          <a:ln w="9525">
            <a:noFill/>
            <a:miter lim="800000"/>
            <a:headEnd/>
            <a:tailEnd/>
          </a:ln>
        </p:spPr>
      </p:pic>
      <p:sp>
        <p:nvSpPr>
          <p:cNvPr id="2" name="TextBox 1"/>
          <p:cNvSpPr txBox="1"/>
          <p:nvPr/>
        </p:nvSpPr>
        <p:spPr>
          <a:xfrm>
            <a:off x="1099930" y="6321013"/>
            <a:ext cx="7343982" cy="276999"/>
          </a:xfrm>
          <a:prstGeom prst="rect">
            <a:avLst/>
          </a:prstGeom>
          <a:noFill/>
        </p:spPr>
        <p:txBody>
          <a:bodyPr wrap="square" rtlCol="0">
            <a:spAutoFit/>
          </a:bodyPr>
          <a:lstStyle/>
          <a:p>
            <a:r>
              <a:rPr lang="en-US" sz="1200" dirty="0">
                <a:latin typeface="Helvetica" pitchFamily="34" charset="0"/>
                <a:cs typeface="Helvetica" pitchFamily="34" charset="0"/>
              </a:rPr>
              <a:t>The Adverse Childhood Experiences Study, </a:t>
            </a:r>
            <a:r>
              <a:rPr lang="en-US" sz="1200" dirty="0">
                <a:latin typeface="Helvetica" pitchFamily="34" charset="0"/>
                <a:cs typeface="Helvetica" pitchFamily="34" charset="0"/>
                <a:hlinkClick r:id="rId5"/>
              </a:rPr>
              <a:t>http://</a:t>
            </a:r>
            <a:r>
              <a:rPr lang="en-US" sz="1200" dirty="0" smtClean="0">
                <a:latin typeface="Helvetica" pitchFamily="34" charset="0"/>
                <a:cs typeface="Helvetica" pitchFamily="34" charset="0"/>
                <a:hlinkClick r:id="rId5"/>
              </a:rPr>
              <a:t>acestudy.org/</a:t>
            </a:r>
            <a:r>
              <a:rPr lang="en-US" sz="1200" dirty="0" smtClean="0">
                <a:latin typeface="Helvetica" pitchFamily="34" charset="0"/>
                <a:cs typeface="Helvetica" pitchFamily="34" charset="0"/>
              </a:rPr>
              <a:t> </a:t>
            </a:r>
            <a:endParaRPr lang="en-US" dirty="0"/>
          </a:p>
        </p:txBody>
      </p:sp>
    </p:spTree>
    <p:extLst>
      <p:ext uri="{BB962C8B-B14F-4D97-AF65-F5344CB8AC3E}">
        <p14:creationId xmlns:p14="http://schemas.microsoft.com/office/powerpoint/2010/main" val="252334986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36171" y="209550"/>
            <a:ext cx="7239000" cy="769441"/>
          </a:xfrm>
          <a:prstGeom prst="rect">
            <a:avLst/>
          </a:prstGeom>
          <a:noFill/>
        </p:spPr>
        <p:txBody>
          <a:bodyPr wrap="square" rtlCol="0">
            <a:spAutoFit/>
          </a:bodyPr>
          <a:lstStyle/>
          <a:p>
            <a:pPr algn="ctr"/>
            <a:r>
              <a:rPr lang="en-US" sz="4400" dirty="0" smtClean="0">
                <a:latin typeface="Helvetica" pitchFamily="34" charset="0"/>
                <a:cs typeface="Helvetica" pitchFamily="34" charset="0"/>
              </a:rPr>
              <a:t>High-Leverage Solutions</a:t>
            </a:r>
          </a:p>
        </p:txBody>
      </p:sp>
      <p:sp>
        <p:nvSpPr>
          <p:cNvPr id="9" name="Cloud Callout 8"/>
          <p:cNvSpPr/>
          <p:nvPr/>
        </p:nvSpPr>
        <p:spPr>
          <a:xfrm>
            <a:off x="338791" y="978991"/>
            <a:ext cx="5859348" cy="3021509"/>
          </a:xfrm>
          <a:prstGeom prst="cloudCallout">
            <a:avLst>
              <a:gd name="adj1" fmla="val -11656"/>
              <a:gd name="adj2" fmla="val 61426"/>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Moderate ACE Effects </a:t>
            </a:r>
          </a:p>
          <a:p>
            <a:pPr algn="ctr"/>
            <a:r>
              <a:rPr lang="en-US" sz="2800" dirty="0" smtClean="0">
                <a:solidFill>
                  <a:schemeClr val="tx1"/>
                </a:solidFill>
              </a:rPr>
              <a:t>Among Parenting Adults: </a:t>
            </a:r>
          </a:p>
          <a:p>
            <a:pPr algn="ctr"/>
            <a:r>
              <a:rPr lang="en-US" sz="2800" dirty="0" smtClean="0">
                <a:solidFill>
                  <a:schemeClr val="tx1"/>
                </a:solidFill>
              </a:rPr>
              <a:t>Build on Strengths; Improve Functioning &amp; Coping</a:t>
            </a:r>
            <a:endParaRPr lang="en-US" sz="2800" dirty="0">
              <a:solidFill>
                <a:schemeClr val="tx1"/>
              </a:solidFill>
            </a:endParaRPr>
          </a:p>
        </p:txBody>
      </p:sp>
      <p:sp>
        <p:nvSpPr>
          <p:cNvPr id="11" name="TextBox 10"/>
          <p:cNvSpPr txBox="1"/>
          <p:nvPr/>
        </p:nvSpPr>
        <p:spPr>
          <a:xfrm>
            <a:off x="6739612" y="4862017"/>
            <a:ext cx="242455" cy="461665"/>
          </a:xfrm>
          <a:prstGeom prst="rect">
            <a:avLst/>
          </a:prstGeom>
          <a:noFill/>
        </p:spPr>
        <p:txBody>
          <a:bodyPr wrap="square" rtlCol="0">
            <a:spAutoFit/>
          </a:bodyPr>
          <a:lstStyle/>
          <a:p>
            <a:pPr algn="ctr"/>
            <a:r>
              <a:rPr lang="en-US" sz="2400" b="1" dirty="0" smtClean="0"/>
              <a:t>2</a:t>
            </a:r>
            <a:endParaRPr lang="en-US" sz="2400" b="1" dirty="0"/>
          </a:p>
        </p:txBody>
      </p:sp>
      <p:sp>
        <p:nvSpPr>
          <p:cNvPr id="15" name="Cloud Callout 14"/>
          <p:cNvSpPr/>
          <p:nvPr/>
        </p:nvSpPr>
        <p:spPr>
          <a:xfrm>
            <a:off x="5742201" y="2209800"/>
            <a:ext cx="3401800" cy="1736649"/>
          </a:xfrm>
          <a:prstGeom prst="cloudCallout">
            <a:avLst>
              <a:gd name="adj1" fmla="val -10749"/>
              <a:gd name="adj2" fmla="val 64297"/>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Prevent ACE Accumulation in Next Gen.</a:t>
            </a:r>
            <a:endParaRPr lang="en-US" sz="2800" dirty="0">
              <a:solidFill>
                <a:schemeClr val="tx1"/>
              </a:solidFill>
            </a:endParaRPr>
          </a:p>
        </p:txBody>
      </p:sp>
      <p:sp>
        <p:nvSpPr>
          <p:cNvPr id="16" name="Curved Down Arrow 15"/>
          <p:cNvSpPr/>
          <p:nvPr/>
        </p:nvSpPr>
        <p:spPr>
          <a:xfrm>
            <a:off x="3711962" y="5105937"/>
            <a:ext cx="2272145" cy="435490"/>
          </a:xfrm>
          <a:prstGeom prst="curved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Down Arrow 20"/>
          <p:cNvSpPr/>
          <p:nvPr/>
        </p:nvSpPr>
        <p:spPr>
          <a:xfrm rot="10800000">
            <a:off x="3691728" y="5855310"/>
            <a:ext cx="2272145" cy="435490"/>
          </a:xfrm>
          <a:prstGeom prst="curved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3913400" y="5226600"/>
            <a:ext cx="1828800" cy="1077218"/>
          </a:xfrm>
          <a:prstGeom prst="rect">
            <a:avLst/>
          </a:prstGeom>
          <a:noFill/>
        </p:spPr>
        <p:txBody>
          <a:bodyPr wrap="square" rtlCol="0">
            <a:spAutoFit/>
          </a:bodyPr>
          <a:lstStyle/>
          <a:p>
            <a:pPr algn="ctr"/>
            <a:r>
              <a:rPr lang="en-US" sz="3200" b="1" dirty="0" smtClean="0">
                <a:latin typeface="+mn-lt"/>
              </a:rPr>
              <a:t>Virtuous Cycle</a:t>
            </a:r>
            <a:endParaRPr lang="en-US" sz="3200" b="1" dirty="0">
              <a:latin typeface="+mn-lt"/>
            </a:endParaRPr>
          </a:p>
        </p:txBody>
      </p:sp>
      <p:sp>
        <p:nvSpPr>
          <p:cNvPr id="19" name="Freeform 18"/>
          <p:cNvSpPr/>
          <p:nvPr/>
        </p:nvSpPr>
        <p:spPr>
          <a:xfrm>
            <a:off x="585136" y="3689110"/>
            <a:ext cx="2302520" cy="3063042"/>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630708" y="3795562"/>
            <a:ext cx="2178666" cy="2850139"/>
          </a:xfrm>
          <a:custGeom>
            <a:avLst/>
            <a:gdLst>
              <a:gd name="connsiteX0" fmla="*/ 1708915 w 4069032"/>
              <a:gd name="connsiteY0" fmla="*/ 1399805 h 5566698"/>
              <a:gd name="connsiteX1" fmla="*/ 1584224 w 4069032"/>
              <a:gd name="connsiteY1" fmla="*/ 1372096 h 5566698"/>
              <a:gd name="connsiteX2" fmla="*/ 1514951 w 4069032"/>
              <a:gd name="connsiteY2" fmla="*/ 1316678 h 5566698"/>
              <a:gd name="connsiteX3" fmla="*/ 1390260 w 4069032"/>
              <a:gd name="connsiteY3" fmla="*/ 1164278 h 5566698"/>
              <a:gd name="connsiteX4" fmla="*/ 1362551 w 4069032"/>
              <a:gd name="connsiteY4" fmla="*/ 1122714 h 5566698"/>
              <a:gd name="connsiteX5" fmla="*/ 1320988 w 4069032"/>
              <a:gd name="connsiteY5" fmla="*/ 1039587 h 5566698"/>
              <a:gd name="connsiteX6" fmla="*/ 1307133 w 4069032"/>
              <a:gd name="connsiteY6" fmla="*/ 998023 h 5566698"/>
              <a:gd name="connsiteX7" fmla="*/ 1279424 w 4069032"/>
              <a:gd name="connsiteY7" fmla="*/ 956460 h 5566698"/>
              <a:gd name="connsiteX8" fmla="*/ 1251715 w 4069032"/>
              <a:gd name="connsiteY8" fmla="*/ 873332 h 5566698"/>
              <a:gd name="connsiteX9" fmla="*/ 1237860 w 4069032"/>
              <a:gd name="connsiteY9" fmla="*/ 831769 h 5566698"/>
              <a:gd name="connsiteX10" fmla="*/ 1237860 w 4069032"/>
              <a:gd name="connsiteY10" fmla="*/ 499260 h 5566698"/>
              <a:gd name="connsiteX11" fmla="*/ 1320988 w 4069032"/>
              <a:gd name="connsiteY11" fmla="*/ 333005 h 5566698"/>
              <a:gd name="connsiteX12" fmla="*/ 1348697 w 4069032"/>
              <a:gd name="connsiteY12" fmla="*/ 291441 h 5566698"/>
              <a:gd name="connsiteX13" fmla="*/ 1417969 w 4069032"/>
              <a:gd name="connsiteY13" fmla="*/ 194460 h 5566698"/>
              <a:gd name="connsiteX14" fmla="*/ 1445678 w 4069032"/>
              <a:gd name="connsiteY14" fmla="*/ 166750 h 5566698"/>
              <a:gd name="connsiteX15" fmla="*/ 1487242 w 4069032"/>
              <a:gd name="connsiteY15" fmla="*/ 152896 h 5566698"/>
              <a:gd name="connsiteX16" fmla="*/ 1528806 w 4069032"/>
              <a:gd name="connsiteY16" fmla="*/ 125187 h 5566698"/>
              <a:gd name="connsiteX17" fmla="*/ 1556515 w 4069032"/>
              <a:gd name="connsiteY17" fmla="*/ 83623 h 5566698"/>
              <a:gd name="connsiteX18" fmla="*/ 1639642 w 4069032"/>
              <a:gd name="connsiteY18" fmla="*/ 42060 h 5566698"/>
              <a:gd name="connsiteX19" fmla="*/ 1667351 w 4069032"/>
              <a:gd name="connsiteY19" fmla="*/ 14350 h 5566698"/>
              <a:gd name="connsiteX20" fmla="*/ 2124551 w 4069032"/>
              <a:gd name="connsiteY20" fmla="*/ 14350 h 5566698"/>
              <a:gd name="connsiteX21" fmla="*/ 2179969 w 4069032"/>
              <a:gd name="connsiteY21" fmla="*/ 69769 h 5566698"/>
              <a:gd name="connsiteX22" fmla="*/ 2207678 w 4069032"/>
              <a:gd name="connsiteY22" fmla="*/ 111332 h 5566698"/>
              <a:gd name="connsiteX23" fmla="*/ 2235388 w 4069032"/>
              <a:gd name="connsiteY23" fmla="*/ 139041 h 5566698"/>
              <a:gd name="connsiteX24" fmla="*/ 2304660 w 4069032"/>
              <a:gd name="connsiteY24" fmla="*/ 263732 h 5566698"/>
              <a:gd name="connsiteX25" fmla="*/ 2332369 w 4069032"/>
              <a:gd name="connsiteY25" fmla="*/ 346860 h 5566698"/>
              <a:gd name="connsiteX26" fmla="*/ 2360078 w 4069032"/>
              <a:gd name="connsiteY26" fmla="*/ 388423 h 5566698"/>
              <a:gd name="connsiteX27" fmla="*/ 2429351 w 4069032"/>
              <a:gd name="connsiteY27" fmla="*/ 443841 h 5566698"/>
              <a:gd name="connsiteX28" fmla="*/ 2443206 w 4069032"/>
              <a:gd name="connsiteY28" fmla="*/ 485405 h 5566698"/>
              <a:gd name="connsiteX29" fmla="*/ 2526333 w 4069032"/>
              <a:gd name="connsiteY29" fmla="*/ 526969 h 5566698"/>
              <a:gd name="connsiteX30" fmla="*/ 2567897 w 4069032"/>
              <a:gd name="connsiteY30" fmla="*/ 610096 h 5566698"/>
              <a:gd name="connsiteX31" fmla="*/ 2609460 w 4069032"/>
              <a:gd name="connsiteY31" fmla="*/ 637805 h 5566698"/>
              <a:gd name="connsiteX32" fmla="*/ 2623315 w 4069032"/>
              <a:gd name="connsiteY32" fmla="*/ 679369 h 5566698"/>
              <a:gd name="connsiteX33" fmla="*/ 2554042 w 4069032"/>
              <a:gd name="connsiteY33" fmla="*/ 734787 h 5566698"/>
              <a:gd name="connsiteX34" fmla="*/ 2470915 w 4069032"/>
              <a:gd name="connsiteY34" fmla="*/ 748641 h 5566698"/>
              <a:gd name="connsiteX35" fmla="*/ 2484769 w 4069032"/>
              <a:gd name="connsiteY35" fmla="*/ 831769 h 5566698"/>
              <a:gd name="connsiteX36" fmla="*/ 2290806 w 4069032"/>
              <a:gd name="connsiteY36" fmla="*/ 859478 h 5566698"/>
              <a:gd name="connsiteX37" fmla="*/ 2207678 w 4069032"/>
              <a:gd name="connsiteY37" fmla="*/ 804060 h 5566698"/>
              <a:gd name="connsiteX38" fmla="*/ 2193824 w 4069032"/>
              <a:gd name="connsiteY38" fmla="*/ 762496 h 5566698"/>
              <a:gd name="connsiteX39" fmla="*/ 2152260 w 4069032"/>
              <a:gd name="connsiteY39" fmla="*/ 734787 h 5566698"/>
              <a:gd name="connsiteX40" fmla="*/ 2166115 w 4069032"/>
              <a:gd name="connsiteY40" fmla="*/ 831769 h 5566698"/>
              <a:gd name="connsiteX41" fmla="*/ 2179969 w 4069032"/>
              <a:gd name="connsiteY41" fmla="*/ 873332 h 5566698"/>
              <a:gd name="connsiteX42" fmla="*/ 2221533 w 4069032"/>
              <a:gd name="connsiteY42" fmla="*/ 887187 h 5566698"/>
              <a:gd name="connsiteX43" fmla="*/ 2304660 w 4069032"/>
              <a:gd name="connsiteY43" fmla="*/ 928750 h 5566698"/>
              <a:gd name="connsiteX44" fmla="*/ 2415497 w 4069032"/>
              <a:gd name="connsiteY44" fmla="*/ 1025732 h 5566698"/>
              <a:gd name="connsiteX45" fmla="*/ 2401642 w 4069032"/>
              <a:gd name="connsiteY45" fmla="*/ 1150423 h 5566698"/>
              <a:gd name="connsiteX46" fmla="*/ 2346224 w 4069032"/>
              <a:gd name="connsiteY46" fmla="*/ 1164278 h 5566698"/>
              <a:gd name="connsiteX47" fmla="*/ 2332369 w 4069032"/>
              <a:gd name="connsiteY47" fmla="*/ 1288969 h 5566698"/>
              <a:gd name="connsiteX48" fmla="*/ 2249242 w 4069032"/>
              <a:gd name="connsiteY48" fmla="*/ 1316678 h 5566698"/>
              <a:gd name="connsiteX49" fmla="*/ 2110697 w 4069032"/>
              <a:gd name="connsiteY49" fmla="*/ 1344387 h 5566698"/>
              <a:gd name="connsiteX50" fmla="*/ 2124551 w 4069032"/>
              <a:gd name="connsiteY50" fmla="*/ 1496787 h 5566698"/>
              <a:gd name="connsiteX51" fmla="*/ 2166115 w 4069032"/>
              <a:gd name="connsiteY51" fmla="*/ 1510641 h 5566698"/>
              <a:gd name="connsiteX52" fmla="*/ 2387788 w 4069032"/>
              <a:gd name="connsiteY52" fmla="*/ 1524496 h 5566698"/>
              <a:gd name="connsiteX53" fmla="*/ 2470915 w 4069032"/>
              <a:gd name="connsiteY53" fmla="*/ 1579914 h 5566698"/>
              <a:gd name="connsiteX54" fmla="*/ 2554042 w 4069032"/>
              <a:gd name="connsiteY54" fmla="*/ 1607623 h 5566698"/>
              <a:gd name="connsiteX55" fmla="*/ 2567897 w 4069032"/>
              <a:gd name="connsiteY55" fmla="*/ 1649187 h 5566698"/>
              <a:gd name="connsiteX56" fmla="*/ 2651024 w 4069032"/>
              <a:gd name="connsiteY56" fmla="*/ 1704605 h 5566698"/>
              <a:gd name="connsiteX57" fmla="*/ 2678733 w 4069032"/>
              <a:gd name="connsiteY57" fmla="*/ 1746169 h 5566698"/>
              <a:gd name="connsiteX58" fmla="*/ 2761860 w 4069032"/>
              <a:gd name="connsiteY58" fmla="*/ 1815441 h 5566698"/>
              <a:gd name="connsiteX59" fmla="*/ 2789569 w 4069032"/>
              <a:gd name="connsiteY59" fmla="*/ 1857005 h 5566698"/>
              <a:gd name="connsiteX60" fmla="*/ 2831133 w 4069032"/>
              <a:gd name="connsiteY60" fmla="*/ 1870860 h 5566698"/>
              <a:gd name="connsiteX61" fmla="*/ 2914260 w 4069032"/>
              <a:gd name="connsiteY61" fmla="*/ 1912423 h 5566698"/>
              <a:gd name="connsiteX62" fmla="*/ 2997388 w 4069032"/>
              <a:gd name="connsiteY62" fmla="*/ 1953987 h 5566698"/>
              <a:gd name="connsiteX63" fmla="*/ 3038951 w 4069032"/>
              <a:gd name="connsiteY63" fmla="*/ 1981696 h 5566698"/>
              <a:gd name="connsiteX64" fmla="*/ 3177497 w 4069032"/>
              <a:gd name="connsiteY64" fmla="*/ 2023260 h 5566698"/>
              <a:gd name="connsiteX65" fmla="*/ 3288333 w 4069032"/>
              <a:gd name="connsiteY65" fmla="*/ 2050969 h 5566698"/>
              <a:gd name="connsiteX66" fmla="*/ 3371460 w 4069032"/>
              <a:gd name="connsiteY66" fmla="*/ 2106387 h 5566698"/>
              <a:gd name="connsiteX67" fmla="*/ 3413024 w 4069032"/>
              <a:gd name="connsiteY67" fmla="*/ 2134096 h 5566698"/>
              <a:gd name="connsiteX68" fmla="*/ 3454588 w 4069032"/>
              <a:gd name="connsiteY68" fmla="*/ 2175660 h 5566698"/>
              <a:gd name="connsiteX69" fmla="*/ 3468442 w 4069032"/>
              <a:gd name="connsiteY69" fmla="*/ 2217223 h 5566698"/>
              <a:gd name="connsiteX70" fmla="*/ 3523860 w 4069032"/>
              <a:gd name="connsiteY70" fmla="*/ 2231078 h 5566698"/>
              <a:gd name="connsiteX71" fmla="*/ 3579278 w 4069032"/>
              <a:gd name="connsiteY71" fmla="*/ 2258787 h 5566698"/>
              <a:gd name="connsiteX72" fmla="*/ 3606988 w 4069032"/>
              <a:gd name="connsiteY72" fmla="*/ 2286496 h 5566698"/>
              <a:gd name="connsiteX73" fmla="*/ 3690115 w 4069032"/>
              <a:gd name="connsiteY73" fmla="*/ 2341914 h 5566698"/>
              <a:gd name="connsiteX74" fmla="*/ 3759388 w 4069032"/>
              <a:gd name="connsiteY74" fmla="*/ 2397332 h 5566698"/>
              <a:gd name="connsiteX75" fmla="*/ 3842515 w 4069032"/>
              <a:gd name="connsiteY75" fmla="*/ 2480460 h 5566698"/>
              <a:gd name="connsiteX76" fmla="*/ 3897933 w 4069032"/>
              <a:gd name="connsiteY76" fmla="*/ 2549732 h 5566698"/>
              <a:gd name="connsiteX77" fmla="*/ 3925642 w 4069032"/>
              <a:gd name="connsiteY77" fmla="*/ 2591296 h 5566698"/>
              <a:gd name="connsiteX78" fmla="*/ 4008769 w 4069032"/>
              <a:gd name="connsiteY78" fmla="*/ 2646714 h 5566698"/>
              <a:gd name="connsiteX79" fmla="*/ 4050333 w 4069032"/>
              <a:gd name="connsiteY79" fmla="*/ 2674423 h 5566698"/>
              <a:gd name="connsiteX80" fmla="*/ 4050333 w 4069032"/>
              <a:gd name="connsiteY80" fmla="*/ 2799114 h 5566698"/>
              <a:gd name="connsiteX81" fmla="*/ 4008769 w 4069032"/>
              <a:gd name="connsiteY81" fmla="*/ 2785260 h 5566698"/>
              <a:gd name="connsiteX82" fmla="*/ 3994915 w 4069032"/>
              <a:gd name="connsiteY82" fmla="*/ 2743696 h 5566698"/>
              <a:gd name="connsiteX83" fmla="*/ 3967206 w 4069032"/>
              <a:gd name="connsiteY83" fmla="*/ 2826823 h 5566698"/>
              <a:gd name="connsiteX84" fmla="*/ 3897933 w 4069032"/>
              <a:gd name="connsiteY84" fmla="*/ 2812969 h 5566698"/>
              <a:gd name="connsiteX85" fmla="*/ 3884078 w 4069032"/>
              <a:gd name="connsiteY85" fmla="*/ 2729841 h 5566698"/>
              <a:gd name="connsiteX86" fmla="*/ 3870224 w 4069032"/>
              <a:gd name="connsiteY86" fmla="*/ 2785260 h 5566698"/>
              <a:gd name="connsiteX87" fmla="*/ 3856369 w 4069032"/>
              <a:gd name="connsiteY87" fmla="*/ 2826823 h 5566698"/>
              <a:gd name="connsiteX88" fmla="*/ 3773242 w 4069032"/>
              <a:gd name="connsiteY88" fmla="*/ 2688278 h 5566698"/>
              <a:gd name="connsiteX89" fmla="*/ 3717824 w 4069032"/>
              <a:gd name="connsiteY89" fmla="*/ 2674423 h 5566698"/>
              <a:gd name="connsiteX90" fmla="*/ 3676260 w 4069032"/>
              <a:gd name="connsiteY90" fmla="*/ 2660569 h 5566698"/>
              <a:gd name="connsiteX91" fmla="*/ 3648551 w 4069032"/>
              <a:gd name="connsiteY91" fmla="*/ 2619005 h 5566698"/>
              <a:gd name="connsiteX92" fmla="*/ 3565424 w 4069032"/>
              <a:gd name="connsiteY92" fmla="*/ 2577441 h 5566698"/>
              <a:gd name="connsiteX93" fmla="*/ 3482297 w 4069032"/>
              <a:gd name="connsiteY93" fmla="*/ 2535878 h 5566698"/>
              <a:gd name="connsiteX94" fmla="*/ 3454588 w 4069032"/>
              <a:gd name="connsiteY94" fmla="*/ 2494314 h 5566698"/>
              <a:gd name="connsiteX95" fmla="*/ 3413024 w 4069032"/>
              <a:gd name="connsiteY95" fmla="*/ 2480460 h 5566698"/>
              <a:gd name="connsiteX96" fmla="*/ 3371460 w 4069032"/>
              <a:gd name="connsiteY96" fmla="*/ 2452750 h 5566698"/>
              <a:gd name="connsiteX97" fmla="*/ 3288333 w 4069032"/>
              <a:gd name="connsiteY97" fmla="*/ 2425041 h 5566698"/>
              <a:gd name="connsiteX98" fmla="*/ 3205206 w 4069032"/>
              <a:gd name="connsiteY98" fmla="*/ 2397332 h 5566698"/>
              <a:gd name="connsiteX99" fmla="*/ 3163642 w 4069032"/>
              <a:gd name="connsiteY99" fmla="*/ 2383478 h 5566698"/>
              <a:gd name="connsiteX100" fmla="*/ 3080515 w 4069032"/>
              <a:gd name="connsiteY100" fmla="*/ 2341914 h 5566698"/>
              <a:gd name="connsiteX101" fmla="*/ 3038951 w 4069032"/>
              <a:gd name="connsiteY101" fmla="*/ 2314205 h 5566698"/>
              <a:gd name="connsiteX102" fmla="*/ 2955824 w 4069032"/>
              <a:gd name="connsiteY102" fmla="*/ 2286496 h 5566698"/>
              <a:gd name="connsiteX103" fmla="*/ 2872697 w 4069032"/>
              <a:gd name="connsiteY103" fmla="*/ 2258787 h 5566698"/>
              <a:gd name="connsiteX104" fmla="*/ 2831133 w 4069032"/>
              <a:gd name="connsiteY104" fmla="*/ 2244932 h 5566698"/>
              <a:gd name="connsiteX105" fmla="*/ 2789569 w 4069032"/>
              <a:gd name="connsiteY105" fmla="*/ 2217223 h 5566698"/>
              <a:gd name="connsiteX106" fmla="*/ 2623315 w 4069032"/>
              <a:gd name="connsiteY106" fmla="*/ 2134096 h 5566698"/>
              <a:gd name="connsiteX107" fmla="*/ 2581751 w 4069032"/>
              <a:gd name="connsiteY107" fmla="*/ 2106387 h 5566698"/>
              <a:gd name="connsiteX108" fmla="*/ 2554042 w 4069032"/>
              <a:gd name="connsiteY108" fmla="*/ 2064823 h 5566698"/>
              <a:gd name="connsiteX109" fmla="*/ 2512478 w 4069032"/>
              <a:gd name="connsiteY109" fmla="*/ 2050969 h 5566698"/>
              <a:gd name="connsiteX110" fmla="*/ 2498624 w 4069032"/>
              <a:gd name="connsiteY110" fmla="*/ 2189514 h 5566698"/>
              <a:gd name="connsiteX111" fmla="*/ 2512478 w 4069032"/>
              <a:gd name="connsiteY111" fmla="*/ 2397332 h 5566698"/>
              <a:gd name="connsiteX112" fmla="*/ 2540188 w 4069032"/>
              <a:gd name="connsiteY112" fmla="*/ 2425041 h 5566698"/>
              <a:gd name="connsiteX113" fmla="*/ 2609460 w 4069032"/>
              <a:gd name="connsiteY113" fmla="*/ 2494314 h 5566698"/>
              <a:gd name="connsiteX114" fmla="*/ 2664878 w 4069032"/>
              <a:gd name="connsiteY114" fmla="*/ 2577441 h 5566698"/>
              <a:gd name="connsiteX115" fmla="*/ 2692588 w 4069032"/>
              <a:gd name="connsiteY115" fmla="*/ 2619005 h 5566698"/>
              <a:gd name="connsiteX116" fmla="*/ 2706442 w 4069032"/>
              <a:gd name="connsiteY116" fmla="*/ 2674423 h 5566698"/>
              <a:gd name="connsiteX117" fmla="*/ 2720297 w 4069032"/>
              <a:gd name="connsiteY117" fmla="*/ 2771405 h 5566698"/>
              <a:gd name="connsiteX118" fmla="*/ 2748006 w 4069032"/>
              <a:gd name="connsiteY118" fmla="*/ 2854532 h 5566698"/>
              <a:gd name="connsiteX119" fmla="*/ 2761860 w 4069032"/>
              <a:gd name="connsiteY119" fmla="*/ 2896096 h 5566698"/>
              <a:gd name="connsiteX120" fmla="*/ 2748006 w 4069032"/>
              <a:gd name="connsiteY120" fmla="*/ 3533405 h 5566698"/>
              <a:gd name="connsiteX121" fmla="*/ 2734151 w 4069032"/>
              <a:gd name="connsiteY121" fmla="*/ 3574969 h 5566698"/>
              <a:gd name="connsiteX122" fmla="*/ 2678733 w 4069032"/>
              <a:gd name="connsiteY122" fmla="*/ 3768932 h 5566698"/>
              <a:gd name="connsiteX123" fmla="*/ 2651024 w 4069032"/>
              <a:gd name="connsiteY123" fmla="*/ 3810496 h 5566698"/>
              <a:gd name="connsiteX124" fmla="*/ 2609460 w 4069032"/>
              <a:gd name="connsiteY124" fmla="*/ 3893623 h 5566698"/>
              <a:gd name="connsiteX125" fmla="*/ 2567897 w 4069032"/>
              <a:gd name="connsiteY125" fmla="*/ 4032169 h 5566698"/>
              <a:gd name="connsiteX126" fmla="*/ 2554042 w 4069032"/>
              <a:gd name="connsiteY126" fmla="*/ 4073732 h 5566698"/>
              <a:gd name="connsiteX127" fmla="*/ 2540188 w 4069032"/>
              <a:gd name="connsiteY127" fmla="*/ 4129150 h 5566698"/>
              <a:gd name="connsiteX128" fmla="*/ 2512478 w 4069032"/>
              <a:gd name="connsiteY128" fmla="*/ 4170714 h 5566698"/>
              <a:gd name="connsiteX129" fmla="*/ 2484769 w 4069032"/>
              <a:gd name="connsiteY129" fmla="*/ 4309260 h 5566698"/>
              <a:gd name="connsiteX130" fmla="*/ 2470915 w 4069032"/>
              <a:gd name="connsiteY130" fmla="*/ 4378532 h 5566698"/>
              <a:gd name="connsiteX131" fmla="*/ 2498624 w 4069032"/>
              <a:gd name="connsiteY131" fmla="*/ 5085114 h 5566698"/>
              <a:gd name="connsiteX132" fmla="*/ 2512478 w 4069032"/>
              <a:gd name="connsiteY132" fmla="*/ 5126678 h 5566698"/>
              <a:gd name="connsiteX133" fmla="*/ 2526333 w 4069032"/>
              <a:gd name="connsiteY133" fmla="*/ 5182096 h 5566698"/>
              <a:gd name="connsiteX134" fmla="*/ 2540188 w 4069032"/>
              <a:gd name="connsiteY134" fmla="*/ 5251369 h 5566698"/>
              <a:gd name="connsiteX135" fmla="*/ 2664878 w 4069032"/>
              <a:gd name="connsiteY135" fmla="*/ 5292932 h 5566698"/>
              <a:gd name="connsiteX136" fmla="*/ 2706442 w 4069032"/>
              <a:gd name="connsiteY136" fmla="*/ 5306787 h 5566698"/>
              <a:gd name="connsiteX137" fmla="*/ 2858842 w 4069032"/>
              <a:gd name="connsiteY137" fmla="*/ 5320641 h 5566698"/>
              <a:gd name="connsiteX138" fmla="*/ 2872697 w 4069032"/>
              <a:gd name="connsiteY138" fmla="*/ 5362205 h 5566698"/>
              <a:gd name="connsiteX139" fmla="*/ 2831133 w 4069032"/>
              <a:gd name="connsiteY139" fmla="*/ 5389914 h 5566698"/>
              <a:gd name="connsiteX140" fmla="*/ 2831133 w 4069032"/>
              <a:gd name="connsiteY140" fmla="*/ 5500750 h 5566698"/>
              <a:gd name="connsiteX141" fmla="*/ 2581751 w 4069032"/>
              <a:gd name="connsiteY141" fmla="*/ 5528460 h 5566698"/>
              <a:gd name="connsiteX142" fmla="*/ 2415497 w 4069032"/>
              <a:gd name="connsiteY142" fmla="*/ 5486896 h 5566698"/>
              <a:gd name="connsiteX143" fmla="*/ 2332369 w 4069032"/>
              <a:gd name="connsiteY143" fmla="*/ 5473041 h 5566698"/>
              <a:gd name="connsiteX144" fmla="*/ 2290806 w 4069032"/>
              <a:gd name="connsiteY144" fmla="*/ 5445332 h 5566698"/>
              <a:gd name="connsiteX145" fmla="*/ 2263097 w 4069032"/>
              <a:gd name="connsiteY145" fmla="*/ 5362205 h 5566698"/>
              <a:gd name="connsiteX146" fmla="*/ 2235388 w 4069032"/>
              <a:gd name="connsiteY146" fmla="*/ 4891150 h 5566698"/>
              <a:gd name="connsiteX147" fmla="*/ 2221533 w 4069032"/>
              <a:gd name="connsiteY147" fmla="*/ 4849587 h 5566698"/>
              <a:gd name="connsiteX148" fmla="*/ 2207678 w 4069032"/>
              <a:gd name="connsiteY148" fmla="*/ 4780314 h 5566698"/>
              <a:gd name="connsiteX149" fmla="*/ 2179969 w 4069032"/>
              <a:gd name="connsiteY149" fmla="*/ 4572496 h 5566698"/>
              <a:gd name="connsiteX150" fmla="*/ 2166115 w 4069032"/>
              <a:gd name="connsiteY150" fmla="*/ 4475514 h 5566698"/>
              <a:gd name="connsiteX151" fmla="*/ 2124551 w 4069032"/>
              <a:gd name="connsiteY151" fmla="*/ 4212278 h 5566698"/>
              <a:gd name="connsiteX152" fmla="*/ 2110697 w 4069032"/>
              <a:gd name="connsiteY152" fmla="*/ 4170714 h 5566698"/>
              <a:gd name="connsiteX153" fmla="*/ 2082988 w 4069032"/>
              <a:gd name="connsiteY153" fmla="*/ 4032169 h 5566698"/>
              <a:gd name="connsiteX154" fmla="*/ 2041424 w 4069032"/>
              <a:gd name="connsiteY154" fmla="*/ 3949041 h 5566698"/>
              <a:gd name="connsiteX155" fmla="*/ 1999860 w 4069032"/>
              <a:gd name="connsiteY155" fmla="*/ 3921332 h 5566698"/>
              <a:gd name="connsiteX156" fmla="*/ 1972151 w 4069032"/>
              <a:gd name="connsiteY156" fmla="*/ 3962896 h 5566698"/>
              <a:gd name="connsiteX157" fmla="*/ 1944442 w 4069032"/>
              <a:gd name="connsiteY157" fmla="*/ 4046023 h 5566698"/>
              <a:gd name="connsiteX158" fmla="*/ 1930588 w 4069032"/>
              <a:gd name="connsiteY158" fmla="*/ 4129150 h 5566698"/>
              <a:gd name="connsiteX159" fmla="*/ 1902878 w 4069032"/>
              <a:gd name="connsiteY159" fmla="*/ 4323114 h 5566698"/>
              <a:gd name="connsiteX160" fmla="*/ 1889024 w 4069032"/>
              <a:gd name="connsiteY160" fmla="*/ 4489369 h 5566698"/>
              <a:gd name="connsiteX161" fmla="*/ 1875169 w 4069032"/>
              <a:gd name="connsiteY161" fmla="*/ 5112823 h 5566698"/>
              <a:gd name="connsiteX162" fmla="*/ 1833606 w 4069032"/>
              <a:gd name="connsiteY162" fmla="*/ 5320641 h 5566698"/>
              <a:gd name="connsiteX163" fmla="*/ 1819751 w 4069032"/>
              <a:gd name="connsiteY163" fmla="*/ 5376060 h 5566698"/>
              <a:gd name="connsiteX164" fmla="*/ 1736624 w 4069032"/>
              <a:gd name="connsiteY164" fmla="*/ 5417623 h 5566698"/>
              <a:gd name="connsiteX165" fmla="*/ 1695060 w 4069032"/>
              <a:gd name="connsiteY165" fmla="*/ 5445332 h 5566698"/>
              <a:gd name="connsiteX166" fmla="*/ 1417969 w 4069032"/>
              <a:gd name="connsiteY166" fmla="*/ 5445332 h 5566698"/>
              <a:gd name="connsiteX167" fmla="*/ 1334842 w 4069032"/>
              <a:gd name="connsiteY167" fmla="*/ 5431478 h 5566698"/>
              <a:gd name="connsiteX168" fmla="*/ 1154733 w 4069032"/>
              <a:gd name="connsiteY168" fmla="*/ 5417623 h 5566698"/>
              <a:gd name="connsiteX169" fmla="*/ 1168588 w 4069032"/>
              <a:gd name="connsiteY169" fmla="*/ 5348350 h 5566698"/>
              <a:gd name="connsiteX170" fmla="*/ 1210151 w 4069032"/>
              <a:gd name="connsiteY170" fmla="*/ 5362205 h 5566698"/>
              <a:gd name="connsiteX171" fmla="*/ 1168588 w 4069032"/>
              <a:gd name="connsiteY171" fmla="*/ 5279078 h 5566698"/>
              <a:gd name="connsiteX172" fmla="*/ 1210151 w 4069032"/>
              <a:gd name="connsiteY172" fmla="*/ 5265223 h 5566698"/>
              <a:gd name="connsiteX173" fmla="*/ 1224006 w 4069032"/>
              <a:gd name="connsiteY173" fmla="*/ 5265223 h 5566698"/>
              <a:gd name="connsiteX174" fmla="*/ 1237860 w 4069032"/>
              <a:gd name="connsiteY174" fmla="*/ 5195950 h 5566698"/>
              <a:gd name="connsiteX175" fmla="*/ 1653497 w 4069032"/>
              <a:gd name="connsiteY175" fmla="*/ 5154387 h 5566698"/>
              <a:gd name="connsiteX176" fmla="*/ 1681206 w 4069032"/>
              <a:gd name="connsiteY176" fmla="*/ 4669478 h 5566698"/>
              <a:gd name="connsiteX177" fmla="*/ 1667351 w 4069032"/>
              <a:gd name="connsiteY177" fmla="*/ 4323114 h 5566698"/>
              <a:gd name="connsiteX178" fmla="*/ 1653497 w 4069032"/>
              <a:gd name="connsiteY178" fmla="*/ 4281550 h 5566698"/>
              <a:gd name="connsiteX179" fmla="*/ 1598078 w 4069032"/>
              <a:gd name="connsiteY179" fmla="*/ 4212278 h 5566698"/>
              <a:gd name="connsiteX180" fmla="*/ 1570369 w 4069032"/>
              <a:gd name="connsiteY180" fmla="*/ 4115296 h 5566698"/>
              <a:gd name="connsiteX181" fmla="*/ 1542660 w 4069032"/>
              <a:gd name="connsiteY181" fmla="*/ 4032169 h 5566698"/>
              <a:gd name="connsiteX182" fmla="*/ 1514951 w 4069032"/>
              <a:gd name="connsiteY182" fmla="*/ 3949041 h 5566698"/>
              <a:gd name="connsiteX183" fmla="*/ 1487242 w 4069032"/>
              <a:gd name="connsiteY183" fmla="*/ 3907478 h 5566698"/>
              <a:gd name="connsiteX184" fmla="*/ 1445678 w 4069032"/>
              <a:gd name="connsiteY184" fmla="*/ 3782787 h 5566698"/>
              <a:gd name="connsiteX185" fmla="*/ 1431824 w 4069032"/>
              <a:gd name="connsiteY185" fmla="*/ 3741223 h 5566698"/>
              <a:gd name="connsiteX186" fmla="*/ 1390260 w 4069032"/>
              <a:gd name="connsiteY186" fmla="*/ 3561114 h 5566698"/>
              <a:gd name="connsiteX187" fmla="*/ 1376406 w 4069032"/>
              <a:gd name="connsiteY187" fmla="*/ 3519550 h 5566698"/>
              <a:gd name="connsiteX188" fmla="*/ 1362551 w 4069032"/>
              <a:gd name="connsiteY188" fmla="*/ 3477987 h 5566698"/>
              <a:gd name="connsiteX189" fmla="*/ 1348697 w 4069032"/>
              <a:gd name="connsiteY189" fmla="*/ 3367150 h 5566698"/>
              <a:gd name="connsiteX190" fmla="*/ 1334842 w 4069032"/>
              <a:gd name="connsiteY190" fmla="*/ 3325587 h 5566698"/>
              <a:gd name="connsiteX191" fmla="*/ 1320988 w 4069032"/>
              <a:gd name="connsiteY191" fmla="*/ 3242460 h 5566698"/>
              <a:gd name="connsiteX192" fmla="*/ 1334842 w 4069032"/>
              <a:gd name="connsiteY192" fmla="*/ 2715987 h 5566698"/>
              <a:gd name="connsiteX193" fmla="*/ 1362551 w 4069032"/>
              <a:gd name="connsiteY193" fmla="*/ 2674423 h 5566698"/>
              <a:gd name="connsiteX194" fmla="*/ 1376406 w 4069032"/>
              <a:gd name="connsiteY194" fmla="*/ 2632860 h 5566698"/>
              <a:gd name="connsiteX195" fmla="*/ 1404115 w 4069032"/>
              <a:gd name="connsiteY195" fmla="*/ 2605150 h 5566698"/>
              <a:gd name="connsiteX196" fmla="*/ 1431824 w 4069032"/>
              <a:gd name="connsiteY196" fmla="*/ 2563587 h 5566698"/>
              <a:gd name="connsiteX197" fmla="*/ 1445678 w 4069032"/>
              <a:gd name="connsiteY197" fmla="*/ 2522023 h 5566698"/>
              <a:gd name="connsiteX198" fmla="*/ 1473388 w 4069032"/>
              <a:gd name="connsiteY198" fmla="*/ 2494314 h 5566698"/>
              <a:gd name="connsiteX199" fmla="*/ 1501097 w 4069032"/>
              <a:gd name="connsiteY199" fmla="*/ 2411187 h 5566698"/>
              <a:gd name="connsiteX200" fmla="*/ 1514951 w 4069032"/>
              <a:gd name="connsiteY200" fmla="*/ 2369623 h 5566698"/>
              <a:gd name="connsiteX201" fmla="*/ 1501097 w 4069032"/>
              <a:gd name="connsiteY201" fmla="*/ 2092532 h 5566698"/>
              <a:gd name="connsiteX202" fmla="*/ 1459533 w 4069032"/>
              <a:gd name="connsiteY202" fmla="*/ 2064823 h 5566698"/>
              <a:gd name="connsiteX203" fmla="*/ 1265569 w 4069032"/>
              <a:gd name="connsiteY203" fmla="*/ 2078678 h 5566698"/>
              <a:gd name="connsiteX204" fmla="*/ 836078 w 4069032"/>
              <a:gd name="connsiteY204" fmla="*/ 2120241 h 5566698"/>
              <a:gd name="connsiteX205" fmla="*/ 794515 w 4069032"/>
              <a:gd name="connsiteY205" fmla="*/ 2147950 h 5566698"/>
              <a:gd name="connsiteX206" fmla="*/ 752951 w 4069032"/>
              <a:gd name="connsiteY206" fmla="*/ 2161805 h 5566698"/>
              <a:gd name="connsiteX207" fmla="*/ 739097 w 4069032"/>
              <a:gd name="connsiteY207" fmla="*/ 2203369 h 5566698"/>
              <a:gd name="connsiteX208" fmla="*/ 600551 w 4069032"/>
              <a:gd name="connsiteY208" fmla="*/ 2217223 h 5566698"/>
              <a:gd name="connsiteX209" fmla="*/ 531278 w 4069032"/>
              <a:gd name="connsiteY209" fmla="*/ 2258787 h 5566698"/>
              <a:gd name="connsiteX210" fmla="*/ 448151 w 4069032"/>
              <a:gd name="connsiteY210" fmla="*/ 2314205 h 5566698"/>
              <a:gd name="connsiteX211" fmla="*/ 351169 w 4069032"/>
              <a:gd name="connsiteY211" fmla="*/ 2411187 h 5566698"/>
              <a:gd name="connsiteX212" fmla="*/ 309606 w 4069032"/>
              <a:gd name="connsiteY212" fmla="*/ 2438896 h 5566698"/>
              <a:gd name="connsiteX213" fmla="*/ 281897 w 4069032"/>
              <a:gd name="connsiteY213" fmla="*/ 2480460 h 5566698"/>
              <a:gd name="connsiteX214" fmla="*/ 240333 w 4069032"/>
              <a:gd name="connsiteY214" fmla="*/ 2508169 h 5566698"/>
              <a:gd name="connsiteX215" fmla="*/ 212624 w 4069032"/>
              <a:gd name="connsiteY215" fmla="*/ 2591296 h 5566698"/>
              <a:gd name="connsiteX216" fmla="*/ 198769 w 4069032"/>
              <a:gd name="connsiteY216" fmla="*/ 2632860 h 5566698"/>
              <a:gd name="connsiteX217" fmla="*/ 157206 w 4069032"/>
              <a:gd name="connsiteY217" fmla="*/ 2660569 h 5566698"/>
              <a:gd name="connsiteX218" fmla="*/ 129497 w 4069032"/>
              <a:gd name="connsiteY218" fmla="*/ 2619005 h 5566698"/>
              <a:gd name="connsiteX219" fmla="*/ 46369 w 4069032"/>
              <a:gd name="connsiteY219" fmla="*/ 2577441 h 5566698"/>
              <a:gd name="connsiteX220" fmla="*/ 4806 w 4069032"/>
              <a:gd name="connsiteY220" fmla="*/ 2605150 h 5566698"/>
              <a:gd name="connsiteX221" fmla="*/ 18660 w 4069032"/>
              <a:gd name="connsiteY221" fmla="*/ 2563587 h 5566698"/>
              <a:gd name="connsiteX222" fmla="*/ 60224 w 4069032"/>
              <a:gd name="connsiteY222" fmla="*/ 2549732 h 5566698"/>
              <a:gd name="connsiteX223" fmla="*/ 74078 w 4069032"/>
              <a:gd name="connsiteY223" fmla="*/ 2452750 h 5566698"/>
              <a:gd name="connsiteX224" fmla="*/ 115642 w 4069032"/>
              <a:gd name="connsiteY224" fmla="*/ 2383478 h 5566698"/>
              <a:gd name="connsiteX225" fmla="*/ 171060 w 4069032"/>
              <a:gd name="connsiteY225" fmla="*/ 2300350 h 5566698"/>
              <a:gd name="connsiteX226" fmla="*/ 226478 w 4069032"/>
              <a:gd name="connsiteY226" fmla="*/ 2217223 h 5566698"/>
              <a:gd name="connsiteX227" fmla="*/ 309606 w 4069032"/>
              <a:gd name="connsiteY227" fmla="*/ 2189514 h 5566698"/>
              <a:gd name="connsiteX228" fmla="*/ 351169 w 4069032"/>
              <a:gd name="connsiteY228" fmla="*/ 2175660 h 5566698"/>
              <a:gd name="connsiteX229" fmla="*/ 448151 w 4069032"/>
              <a:gd name="connsiteY229" fmla="*/ 2050969 h 5566698"/>
              <a:gd name="connsiteX230" fmla="*/ 489715 w 4069032"/>
              <a:gd name="connsiteY230" fmla="*/ 2037114 h 5566698"/>
              <a:gd name="connsiteX231" fmla="*/ 531278 w 4069032"/>
              <a:gd name="connsiteY231" fmla="*/ 2009405 h 5566698"/>
              <a:gd name="connsiteX232" fmla="*/ 752951 w 4069032"/>
              <a:gd name="connsiteY232" fmla="*/ 1967841 h 5566698"/>
              <a:gd name="connsiteX233" fmla="*/ 836078 w 4069032"/>
              <a:gd name="connsiteY233" fmla="*/ 1926278 h 5566698"/>
              <a:gd name="connsiteX234" fmla="*/ 946915 w 4069032"/>
              <a:gd name="connsiteY234" fmla="*/ 1898569 h 5566698"/>
              <a:gd name="connsiteX235" fmla="*/ 1030042 w 4069032"/>
              <a:gd name="connsiteY235" fmla="*/ 1870860 h 5566698"/>
              <a:gd name="connsiteX236" fmla="*/ 1182442 w 4069032"/>
              <a:gd name="connsiteY236" fmla="*/ 1801587 h 5566698"/>
              <a:gd name="connsiteX237" fmla="*/ 1293278 w 4069032"/>
              <a:gd name="connsiteY237" fmla="*/ 1773878 h 5566698"/>
              <a:gd name="connsiteX238" fmla="*/ 1445678 w 4069032"/>
              <a:gd name="connsiteY238" fmla="*/ 1760023 h 5566698"/>
              <a:gd name="connsiteX239" fmla="*/ 1570369 w 4069032"/>
              <a:gd name="connsiteY239" fmla="*/ 1732314 h 5566698"/>
              <a:gd name="connsiteX240" fmla="*/ 1708915 w 4069032"/>
              <a:gd name="connsiteY240" fmla="*/ 1690750 h 5566698"/>
              <a:gd name="connsiteX241" fmla="*/ 1736624 w 4069032"/>
              <a:gd name="connsiteY241" fmla="*/ 1649187 h 5566698"/>
              <a:gd name="connsiteX242" fmla="*/ 1708915 w 4069032"/>
              <a:gd name="connsiteY242" fmla="*/ 1399805 h 55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4069032" h="5566698">
                <a:moveTo>
                  <a:pt x="1708915" y="1399805"/>
                </a:moveTo>
                <a:cubicBezTo>
                  <a:pt x="1683515" y="1353623"/>
                  <a:pt x="1602173" y="1386455"/>
                  <a:pt x="1584224" y="1372096"/>
                </a:cubicBezTo>
                <a:cubicBezTo>
                  <a:pt x="1494699" y="1300476"/>
                  <a:pt x="1619423" y="1351500"/>
                  <a:pt x="1514951" y="1316678"/>
                </a:cubicBezTo>
                <a:cubicBezTo>
                  <a:pt x="1422131" y="1223858"/>
                  <a:pt x="1463791" y="1274575"/>
                  <a:pt x="1390260" y="1164278"/>
                </a:cubicBezTo>
                <a:lnTo>
                  <a:pt x="1362551" y="1122714"/>
                </a:lnTo>
                <a:cubicBezTo>
                  <a:pt x="1327731" y="1018248"/>
                  <a:pt x="1374700" y="1147009"/>
                  <a:pt x="1320988" y="1039587"/>
                </a:cubicBezTo>
                <a:cubicBezTo>
                  <a:pt x="1314457" y="1026525"/>
                  <a:pt x="1313664" y="1011085"/>
                  <a:pt x="1307133" y="998023"/>
                </a:cubicBezTo>
                <a:cubicBezTo>
                  <a:pt x="1299686" y="983130"/>
                  <a:pt x="1286187" y="971676"/>
                  <a:pt x="1279424" y="956460"/>
                </a:cubicBezTo>
                <a:cubicBezTo>
                  <a:pt x="1267561" y="929769"/>
                  <a:pt x="1260952" y="901041"/>
                  <a:pt x="1251715" y="873332"/>
                </a:cubicBezTo>
                <a:lnTo>
                  <a:pt x="1237860" y="831769"/>
                </a:lnTo>
                <a:cubicBezTo>
                  <a:pt x="1222963" y="682794"/>
                  <a:pt x="1213149" y="664006"/>
                  <a:pt x="1237860" y="499260"/>
                </a:cubicBezTo>
                <a:cubicBezTo>
                  <a:pt x="1248962" y="425244"/>
                  <a:pt x="1280309" y="394024"/>
                  <a:pt x="1320988" y="333005"/>
                </a:cubicBezTo>
                <a:lnTo>
                  <a:pt x="1348697" y="291441"/>
                </a:lnTo>
                <a:cubicBezTo>
                  <a:pt x="1381024" y="194460"/>
                  <a:pt x="1348697" y="217550"/>
                  <a:pt x="1417969" y="194460"/>
                </a:cubicBezTo>
                <a:cubicBezTo>
                  <a:pt x="1427205" y="185223"/>
                  <a:pt x="1434477" y="173471"/>
                  <a:pt x="1445678" y="166750"/>
                </a:cubicBezTo>
                <a:cubicBezTo>
                  <a:pt x="1458201" y="159236"/>
                  <a:pt x="1474180" y="159427"/>
                  <a:pt x="1487242" y="152896"/>
                </a:cubicBezTo>
                <a:cubicBezTo>
                  <a:pt x="1502135" y="145450"/>
                  <a:pt x="1514951" y="134423"/>
                  <a:pt x="1528806" y="125187"/>
                </a:cubicBezTo>
                <a:cubicBezTo>
                  <a:pt x="1538042" y="111332"/>
                  <a:pt x="1544741" y="95397"/>
                  <a:pt x="1556515" y="83623"/>
                </a:cubicBezTo>
                <a:cubicBezTo>
                  <a:pt x="1583373" y="56765"/>
                  <a:pt x="1605836" y="53328"/>
                  <a:pt x="1639642" y="42060"/>
                </a:cubicBezTo>
                <a:cubicBezTo>
                  <a:pt x="1648878" y="32823"/>
                  <a:pt x="1654749" y="17787"/>
                  <a:pt x="1667351" y="14350"/>
                </a:cubicBezTo>
                <a:cubicBezTo>
                  <a:pt x="1781516" y="-16786"/>
                  <a:pt x="2070646" y="12104"/>
                  <a:pt x="2124551" y="14350"/>
                </a:cubicBezTo>
                <a:cubicBezTo>
                  <a:pt x="2154780" y="105035"/>
                  <a:pt x="2112796" y="16030"/>
                  <a:pt x="2179969" y="69769"/>
                </a:cubicBezTo>
                <a:cubicBezTo>
                  <a:pt x="2192971" y="80171"/>
                  <a:pt x="2197276" y="98330"/>
                  <a:pt x="2207678" y="111332"/>
                </a:cubicBezTo>
                <a:cubicBezTo>
                  <a:pt x="2215838" y="121532"/>
                  <a:pt x="2226151" y="129805"/>
                  <a:pt x="2235388" y="139041"/>
                </a:cubicBezTo>
                <a:cubicBezTo>
                  <a:pt x="2259773" y="212198"/>
                  <a:pt x="2241141" y="168454"/>
                  <a:pt x="2304660" y="263732"/>
                </a:cubicBezTo>
                <a:cubicBezTo>
                  <a:pt x="2320862" y="288035"/>
                  <a:pt x="2316167" y="322557"/>
                  <a:pt x="2332369" y="346860"/>
                </a:cubicBezTo>
                <a:cubicBezTo>
                  <a:pt x="2341605" y="360714"/>
                  <a:pt x="2349676" y="375421"/>
                  <a:pt x="2360078" y="388423"/>
                </a:cubicBezTo>
                <a:cubicBezTo>
                  <a:pt x="2382639" y="416623"/>
                  <a:pt x="2398492" y="423268"/>
                  <a:pt x="2429351" y="443841"/>
                </a:cubicBezTo>
                <a:cubicBezTo>
                  <a:pt x="2433969" y="457696"/>
                  <a:pt x="2434083" y="474001"/>
                  <a:pt x="2443206" y="485405"/>
                </a:cubicBezTo>
                <a:cubicBezTo>
                  <a:pt x="2462738" y="509821"/>
                  <a:pt x="2498953" y="517842"/>
                  <a:pt x="2526333" y="526969"/>
                </a:cubicBezTo>
                <a:cubicBezTo>
                  <a:pt x="2537601" y="560773"/>
                  <a:pt x="2541041" y="583239"/>
                  <a:pt x="2567897" y="610096"/>
                </a:cubicBezTo>
                <a:cubicBezTo>
                  <a:pt x="2579671" y="621870"/>
                  <a:pt x="2595606" y="628569"/>
                  <a:pt x="2609460" y="637805"/>
                </a:cubicBezTo>
                <a:cubicBezTo>
                  <a:pt x="2614078" y="651660"/>
                  <a:pt x="2623315" y="664765"/>
                  <a:pt x="2623315" y="679369"/>
                </a:cubicBezTo>
                <a:cubicBezTo>
                  <a:pt x="2623315" y="732352"/>
                  <a:pt x="2597712" y="726053"/>
                  <a:pt x="2554042" y="734787"/>
                </a:cubicBezTo>
                <a:cubicBezTo>
                  <a:pt x="2526496" y="740296"/>
                  <a:pt x="2498624" y="744023"/>
                  <a:pt x="2470915" y="748641"/>
                </a:cubicBezTo>
                <a:cubicBezTo>
                  <a:pt x="2475533" y="776350"/>
                  <a:pt x="2484769" y="803677"/>
                  <a:pt x="2484769" y="831769"/>
                </a:cubicBezTo>
                <a:cubicBezTo>
                  <a:pt x="2484769" y="932986"/>
                  <a:pt x="2349845" y="864019"/>
                  <a:pt x="2290806" y="859478"/>
                </a:cubicBezTo>
                <a:lnTo>
                  <a:pt x="2207678" y="804060"/>
                </a:lnTo>
                <a:cubicBezTo>
                  <a:pt x="2195527" y="795959"/>
                  <a:pt x="2202947" y="773900"/>
                  <a:pt x="2193824" y="762496"/>
                </a:cubicBezTo>
                <a:cubicBezTo>
                  <a:pt x="2183422" y="749494"/>
                  <a:pt x="2166115" y="744023"/>
                  <a:pt x="2152260" y="734787"/>
                </a:cubicBezTo>
                <a:cubicBezTo>
                  <a:pt x="2156878" y="767114"/>
                  <a:pt x="2159711" y="799748"/>
                  <a:pt x="2166115" y="831769"/>
                </a:cubicBezTo>
                <a:cubicBezTo>
                  <a:pt x="2168979" y="846089"/>
                  <a:pt x="2169643" y="863006"/>
                  <a:pt x="2179969" y="873332"/>
                </a:cubicBezTo>
                <a:cubicBezTo>
                  <a:pt x="2190296" y="883659"/>
                  <a:pt x="2208471" y="880656"/>
                  <a:pt x="2221533" y="887187"/>
                </a:cubicBezTo>
                <a:cubicBezTo>
                  <a:pt x="2328958" y="940899"/>
                  <a:pt x="2200195" y="893929"/>
                  <a:pt x="2304660" y="928750"/>
                </a:cubicBezTo>
                <a:cubicBezTo>
                  <a:pt x="2385707" y="1009797"/>
                  <a:pt x="2346762" y="979909"/>
                  <a:pt x="2415497" y="1025732"/>
                </a:cubicBezTo>
                <a:cubicBezTo>
                  <a:pt x="2410879" y="1067296"/>
                  <a:pt x="2420344" y="1113019"/>
                  <a:pt x="2401642" y="1150423"/>
                </a:cubicBezTo>
                <a:cubicBezTo>
                  <a:pt x="2393127" y="1167454"/>
                  <a:pt x="2354739" y="1147247"/>
                  <a:pt x="2346224" y="1164278"/>
                </a:cubicBezTo>
                <a:cubicBezTo>
                  <a:pt x="2327522" y="1201682"/>
                  <a:pt x="2354821" y="1253688"/>
                  <a:pt x="2332369" y="1288969"/>
                </a:cubicBezTo>
                <a:cubicBezTo>
                  <a:pt x="2316688" y="1313611"/>
                  <a:pt x="2276951" y="1307442"/>
                  <a:pt x="2249242" y="1316678"/>
                </a:cubicBezTo>
                <a:cubicBezTo>
                  <a:pt x="2176702" y="1340857"/>
                  <a:pt x="2222126" y="1328468"/>
                  <a:pt x="2110697" y="1344387"/>
                </a:cubicBezTo>
                <a:cubicBezTo>
                  <a:pt x="2115315" y="1395187"/>
                  <a:pt x="2108420" y="1448395"/>
                  <a:pt x="2124551" y="1496787"/>
                </a:cubicBezTo>
                <a:cubicBezTo>
                  <a:pt x="2129169" y="1510642"/>
                  <a:pt x="2151591" y="1509112"/>
                  <a:pt x="2166115" y="1510641"/>
                </a:cubicBezTo>
                <a:cubicBezTo>
                  <a:pt x="2239743" y="1518391"/>
                  <a:pt x="2313897" y="1519878"/>
                  <a:pt x="2387788" y="1524496"/>
                </a:cubicBezTo>
                <a:lnTo>
                  <a:pt x="2470915" y="1579914"/>
                </a:lnTo>
                <a:cubicBezTo>
                  <a:pt x="2495217" y="1596116"/>
                  <a:pt x="2554042" y="1607623"/>
                  <a:pt x="2554042" y="1607623"/>
                </a:cubicBezTo>
                <a:cubicBezTo>
                  <a:pt x="2558660" y="1621478"/>
                  <a:pt x="2557570" y="1638860"/>
                  <a:pt x="2567897" y="1649187"/>
                </a:cubicBezTo>
                <a:cubicBezTo>
                  <a:pt x="2591445" y="1672735"/>
                  <a:pt x="2651024" y="1704605"/>
                  <a:pt x="2651024" y="1704605"/>
                </a:cubicBezTo>
                <a:cubicBezTo>
                  <a:pt x="2660260" y="1718460"/>
                  <a:pt x="2668073" y="1733377"/>
                  <a:pt x="2678733" y="1746169"/>
                </a:cubicBezTo>
                <a:cubicBezTo>
                  <a:pt x="2712067" y="1786170"/>
                  <a:pt x="2720994" y="1788197"/>
                  <a:pt x="2761860" y="1815441"/>
                </a:cubicBezTo>
                <a:cubicBezTo>
                  <a:pt x="2771096" y="1829296"/>
                  <a:pt x="2776567" y="1846603"/>
                  <a:pt x="2789569" y="1857005"/>
                </a:cubicBezTo>
                <a:cubicBezTo>
                  <a:pt x="2800973" y="1866128"/>
                  <a:pt x="2818071" y="1864329"/>
                  <a:pt x="2831133" y="1870860"/>
                </a:cubicBezTo>
                <a:cubicBezTo>
                  <a:pt x="2938558" y="1924572"/>
                  <a:pt x="2809795" y="1877602"/>
                  <a:pt x="2914260" y="1912423"/>
                </a:cubicBezTo>
                <a:cubicBezTo>
                  <a:pt x="3033381" y="1991836"/>
                  <a:pt x="2882663" y="1896624"/>
                  <a:pt x="2997388" y="1953987"/>
                </a:cubicBezTo>
                <a:cubicBezTo>
                  <a:pt x="3012281" y="1961434"/>
                  <a:pt x="3023735" y="1974933"/>
                  <a:pt x="3038951" y="1981696"/>
                </a:cubicBezTo>
                <a:cubicBezTo>
                  <a:pt x="3098209" y="2008033"/>
                  <a:pt x="3121080" y="2007141"/>
                  <a:pt x="3177497" y="2023260"/>
                </a:cubicBezTo>
                <a:cubicBezTo>
                  <a:pt x="3276900" y="2051661"/>
                  <a:pt x="3147497" y="2022801"/>
                  <a:pt x="3288333" y="2050969"/>
                </a:cubicBezTo>
                <a:lnTo>
                  <a:pt x="3371460" y="2106387"/>
                </a:lnTo>
                <a:cubicBezTo>
                  <a:pt x="3385315" y="2115623"/>
                  <a:pt x="3401250" y="2122322"/>
                  <a:pt x="3413024" y="2134096"/>
                </a:cubicBezTo>
                <a:lnTo>
                  <a:pt x="3454588" y="2175660"/>
                </a:lnTo>
                <a:cubicBezTo>
                  <a:pt x="3459206" y="2189514"/>
                  <a:pt x="3457038" y="2208100"/>
                  <a:pt x="3468442" y="2217223"/>
                </a:cubicBezTo>
                <a:cubicBezTo>
                  <a:pt x="3483311" y="2229118"/>
                  <a:pt x="3506031" y="2224392"/>
                  <a:pt x="3523860" y="2231078"/>
                </a:cubicBezTo>
                <a:cubicBezTo>
                  <a:pt x="3543198" y="2238330"/>
                  <a:pt x="3562094" y="2247331"/>
                  <a:pt x="3579278" y="2258787"/>
                </a:cubicBezTo>
                <a:cubicBezTo>
                  <a:pt x="3590147" y="2266033"/>
                  <a:pt x="3596538" y="2278659"/>
                  <a:pt x="3606988" y="2286496"/>
                </a:cubicBezTo>
                <a:cubicBezTo>
                  <a:pt x="3633630" y="2306477"/>
                  <a:pt x="3690115" y="2341914"/>
                  <a:pt x="3690115" y="2341914"/>
                </a:cubicBezTo>
                <a:cubicBezTo>
                  <a:pt x="3766172" y="2456001"/>
                  <a:pt x="3666728" y="2325263"/>
                  <a:pt x="3759388" y="2397332"/>
                </a:cubicBezTo>
                <a:cubicBezTo>
                  <a:pt x="3790320" y="2421390"/>
                  <a:pt x="3842515" y="2480460"/>
                  <a:pt x="3842515" y="2480460"/>
                </a:cubicBezTo>
                <a:cubicBezTo>
                  <a:pt x="3869486" y="2561375"/>
                  <a:pt x="3835266" y="2487065"/>
                  <a:pt x="3897933" y="2549732"/>
                </a:cubicBezTo>
                <a:cubicBezTo>
                  <a:pt x="3909707" y="2561506"/>
                  <a:pt x="3913111" y="2580331"/>
                  <a:pt x="3925642" y="2591296"/>
                </a:cubicBezTo>
                <a:cubicBezTo>
                  <a:pt x="3950704" y="2613226"/>
                  <a:pt x="3981060" y="2628241"/>
                  <a:pt x="4008769" y="2646714"/>
                </a:cubicBezTo>
                <a:lnTo>
                  <a:pt x="4050333" y="2674423"/>
                </a:lnTo>
                <a:cubicBezTo>
                  <a:pt x="4063626" y="2714302"/>
                  <a:pt x="4084757" y="2756084"/>
                  <a:pt x="4050333" y="2799114"/>
                </a:cubicBezTo>
                <a:cubicBezTo>
                  <a:pt x="4041210" y="2810518"/>
                  <a:pt x="4022624" y="2789878"/>
                  <a:pt x="4008769" y="2785260"/>
                </a:cubicBezTo>
                <a:cubicBezTo>
                  <a:pt x="4004151" y="2771405"/>
                  <a:pt x="4005242" y="2733369"/>
                  <a:pt x="3994915" y="2743696"/>
                </a:cubicBezTo>
                <a:cubicBezTo>
                  <a:pt x="3974262" y="2764349"/>
                  <a:pt x="3967206" y="2826823"/>
                  <a:pt x="3967206" y="2826823"/>
                </a:cubicBezTo>
                <a:cubicBezTo>
                  <a:pt x="3944115" y="2822205"/>
                  <a:pt x="3913258" y="2830848"/>
                  <a:pt x="3897933" y="2812969"/>
                </a:cubicBezTo>
                <a:cubicBezTo>
                  <a:pt x="3879651" y="2791640"/>
                  <a:pt x="3903942" y="2749705"/>
                  <a:pt x="3884078" y="2729841"/>
                </a:cubicBezTo>
                <a:cubicBezTo>
                  <a:pt x="3870614" y="2716377"/>
                  <a:pt x="3875455" y="2766951"/>
                  <a:pt x="3870224" y="2785260"/>
                </a:cubicBezTo>
                <a:cubicBezTo>
                  <a:pt x="3866212" y="2799302"/>
                  <a:pt x="3860987" y="2812969"/>
                  <a:pt x="3856369" y="2826823"/>
                </a:cubicBezTo>
                <a:cubicBezTo>
                  <a:pt x="3710057" y="2797562"/>
                  <a:pt x="3853688" y="2849171"/>
                  <a:pt x="3773242" y="2688278"/>
                </a:cubicBezTo>
                <a:cubicBezTo>
                  <a:pt x="3764727" y="2671247"/>
                  <a:pt x="3736133" y="2679654"/>
                  <a:pt x="3717824" y="2674423"/>
                </a:cubicBezTo>
                <a:cubicBezTo>
                  <a:pt x="3703782" y="2670411"/>
                  <a:pt x="3690115" y="2665187"/>
                  <a:pt x="3676260" y="2660569"/>
                </a:cubicBezTo>
                <a:cubicBezTo>
                  <a:pt x="3667024" y="2646714"/>
                  <a:pt x="3660325" y="2630779"/>
                  <a:pt x="3648551" y="2619005"/>
                </a:cubicBezTo>
                <a:cubicBezTo>
                  <a:pt x="3608848" y="2579301"/>
                  <a:pt x="3610496" y="2599977"/>
                  <a:pt x="3565424" y="2577441"/>
                </a:cubicBezTo>
                <a:cubicBezTo>
                  <a:pt x="3457999" y="2523729"/>
                  <a:pt x="3586762" y="2570699"/>
                  <a:pt x="3482297" y="2535878"/>
                </a:cubicBezTo>
                <a:cubicBezTo>
                  <a:pt x="3473061" y="2522023"/>
                  <a:pt x="3467590" y="2504716"/>
                  <a:pt x="3454588" y="2494314"/>
                </a:cubicBezTo>
                <a:cubicBezTo>
                  <a:pt x="3443184" y="2485191"/>
                  <a:pt x="3426086" y="2486991"/>
                  <a:pt x="3413024" y="2480460"/>
                </a:cubicBezTo>
                <a:cubicBezTo>
                  <a:pt x="3398131" y="2473013"/>
                  <a:pt x="3386676" y="2459513"/>
                  <a:pt x="3371460" y="2452750"/>
                </a:cubicBezTo>
                <a:cubicBezTo>
                  <a:pt x="3344770" y="2440887"/>
                  <a:pt x="3316042" y="2434277"/>
                  <a:pt x="3288333" y="2425041"/>
                </a:cubicBezTo>
                <a:lnTo>
                  <a:pt x="3205206" y="2397332"/>
                </a:lnTo>
                <a:lnTo>
                  <a:pt x="3163642" y="2383478"/>
                </a:lnTo>
                <a:cubicBezTo>
                  <a:pt x="3044524" y="2304067"/>
                  <a:pt x="3195236" y="2399275"/>
                  <a:pt x="3080515" y="2341914"/>
                </a:cubicBezTo>
                <a:cubicBezTo>
                  <a:pt x="3065622" y="2334467"/>
                  <a:pt x="3054167" y="2320968"/>
                  <a:pt x="3038951" y="2314205"/>
                </a:cubicBezTo>
                <a:cubicBezTo>
                  <a:pt x="3012261" y="2302343"/>
                  <a:pt x="2983533" y="2295732"/>
                  <a:pt x="2955824" y="2286496"/>
                </a:cubicBezTo>
                <a:lnTo>
                  <a:pt x="2872697" y="2258787"/>
                </a:lnTo>
                <a:cubicBezTo>
                  <a:pt x="2858842" y="2254169"/>
                  <a:pt x="2843284" y="2253033"/>
                  <a:pt x="2831133" y="2244932"/>
                </a:cubicBezTo>
                <a:cubicBezTo>
                  <a:pt x="2817278" y="2235696"/>
                  <a:pt x="2804785" y="2223986"/>
                  <a:pt x="2789569" y="2217223"/>
                </a:cubicBezTo>
                <a:cubicBezTo>
                  <a:pt x="2617488" y="2140743"/>
                  <a:pt x="2796145" y="2249316"/>
                  <a:pt x="2623315" y="2134096"/>
                </a:cubicBezTo>
                <a:lnTo>
                  <a:pt x="2581751" y="2106387"/>
                </a:lnTo>
                <a:cubicBezTo>
                  <a:pt x="2572515" y="2092532"/>
                  <a:pt x="2567044" y="2075225"/>
                  <a:pt x="2554042" y="2064823"/>
                </a:cubicBezTo>
                <a:cubicBezTo>
                  <a:pt x="2542638" y="2055700"/>
                  <a:pt x="2518409" y="2037624"/>
                  <a:pt x="2512478" y="2050969"/>
                </a:cubicBezTo>
                <a:cubicBezTo>
                  <a:pt x="2493628" y="2093381"/>
                  <a:pt x="2503242" y="2143332"/>
                  <a:pt x="2498624" y="2189514"/>
                </a:cubicBezTo>
                <a:cubicBezTo>
                  <a:pt x="2503242" y="2258787"/>
                  <a:pt x="2500413" y="2328962"/>
                  <a:pt x="2512478" y="2397332"/>
                </a:cubicBezTo>
                <a:cubicBezTo>
                  <a:pt x="2514748" y="2410196"/>
                  <a:pt x="2532028" y="2414841"/>
                  <a:pt x="2540188" y="2425041"/>
                </a:cubicBezTo>
                <a:cubicBezTo>
                  <a:pt x="2592969" y="2491017"/>
                  <a:pt x="2538206" y="2446811"/>
                  <a:pt x="2609460" y="2494314"/>
                </a:cubicBezTo>
                <a:lnTo>
                  <a:pt x="2664878" y="2577441"/>
                </a:lnTo>
                <a:lnTo>
                  <a:pt x="2692588" y="2619005"/>
                </a:lnTo>
                <a:cubicBezTo>
                  <a:pt x="2697206" y="2637478"/>
                  <a:pt x="2703036" y="2655689"/>
                  <a:pt x="2706442" y="2674423"/>
                </a:cubicBezTo>
                <a:cubicBezTo>
                  <a:pt x="2712284" y="2706552"/>
                  <a:pt x="2712954" y="2739586"/>
                  <a:pt x="2720297" y="2771405"/>
                </a:cubicBezTo>
                <a:cubicBezTo>
                  <a:pt x="2726865" y="2799865"/>
                  <a:pt x="2738770" y="2826823"/>
                  <a:pt x="2748006" y="2854532"/>
                </a:cubicBezTo>
                <a:lnTo>
                  <a:pt x="2761860" y="2896096"/>
                </a:lnTo>
                <a:cubicBezTo>
                  <a:pt x="2757242" y="3108532"/>
                  <a:pt x="2756672" y="3321095"/>
                  <a:pt x="2748006" y="3533405"/>
                </a:cubicBezTo>
                <a:cubicBezTo>
                  <a:pt x="2747410" y="3547997"/>
                  <a:pt x="2737994" y="3560879"/>
                  <a:pt x="2734151" y="3574969"/>
                </a:cubicBezTo>
                <a:cubicBezTo>
                  <a:pt x="2729887" y="3590602"/>
                  <a:pt x="2695070" y="3744426"/>
                  <a:pt x="2678733" y="3768932"/>
                </a:cubicBezTo>
                <a:cubicBezTo>
                  <a:pt x="2669497" y="3782787"/>
                  <a:pt x="2658471" y="3795603"/>
                  <a:pt x="2651024" y="3810496"/>
                </a:cubicBezTo>
                <a:cubicBezTo>
                  <a:pt x="2593666" y="3925211"/>
                  <a:pt x="2688866" y="3774516"/>
                  <a:pt x="2609460" y="3893623"/>
                </a:cubicBezTo>
                <a:cubicBezTo>
                  <a:pt x="2543602" y="4091198"/>
                  <a:pt x="2609780" y="3885579"/>
                  <a:pt x="2567897" y="4032169"/>
                </a:cubicBezTo>
                <a:cubicBezTo>
                  <a:pt x="2563885" y="4046211"/>
                  <a:pt x="2558054" y="4059690"/>
                  <a:pt x="2554042" y="4073732"/>
                </a:cubicBezTo>
                <a:cubicBezTo>
                  <a:pt x="2548811" y="4092041"/>
                  <a:pt x="2547689" y="4111648"/>
                  <a:pt x="2540188" y="4129150"/>
                </a:cubicBezTo>
                <a:cubicBezTo>
                  <a:pt x="2533629" y="4144455"/>
                  <a:pt x="2521715" y="4156859"/>
                  <a:pt x="2512478" y="4170714"/>
                </a:cubicBezTo>
                <a:lnTo>
                  <a:pt x="2484769" y="4309260"/>
                </a:lnTo>
                <a:lnTo>
                  <a:pt x="2470915" y="4378532"/>
                </a:lnTo>
                <a:cubicBezTo>
                  <a:pt x="2471916" y="4422573"/>
                  <a:pt x="2458208" y="4883033"/>
                  <a:pt x="2498624" y="5085114"/>
                </a:cubicBezTo>
                <a:cubicBezTo>
                  <a:pt x="2501488" y="5099434"/>
                  <a:pt x="2508466" y="5112636"/>
                  <a:pt x="2512478" y="5126678"/>
                </a:cubicBezTo>
                <a:cubicBezTo>
                  <a:pt x="2517709" y="5144987"/>
                  <a:pt x="2522202" y="5163508"/>
                  <a:pt x="2526333" y="5182096"/>
                </a:cubicBezTo>
                <a:cubicBezTo>
                  <a:pt x="2531442" y="5205084"/>
                  <a:pt x="2528505" y="5230923"/>
                  <a:pt x="2540188" y="5251369"/>
                </a:cubicBezTo>
                <a:cubicBezTo>
                  <a:pt x="2560695" y="5287256"/>
                  <a:pt x="2640282" y="5288833"/>
                  <a:pt x="2664878" y="5292932"/>
                </a:cubicBezTo>
                <a:cubicBezTo>
                  <a:pt x="2678733" y="5297550"/>
                  <a:pt x="2691985" y="5304722"/>
                  <a:pt x="2706442" y="5306787"/>
                </a:cubicBezTo>
                <a:cubicBezTo>
                  <a:pt x="2756939" y="5314001"/>
                  <a:pt x="2810450" y="5304510"/>
                  <a:pt x="2858842" y="5320641"/>
                </a:cubicBezTo>
                <a:cubicBezTo>
                  <a:pt x="2872697" y="5325259"/>
                  <a:pt x="2868079" y="5348350"/>
                  <a:pt x="2872697" y="5362205"/>
                </a:cubicBezTo>
                <a:cubicBezTo>
                  <a:pt x="2858842" y="5371441"/>
                  <a:pt x="2839394" y="5375457"/>
                  <a:pt x="2831133" y="5389914"/>
                </a:cubicBezTo>
                <a:cubicBezTo>
                  <a:pt x="2802975" y="5439191"/>
                  <a:pt x="2816925" y="5458129"/>
                  <a:pt x="2831133" y="5500750"/>
                </a:cubicBezTo>
                <a:cubicBezTo>
                  <a:pt x="2792831" y="5615653"/>
                  <a:pt x="2829577" y="5550010"/>
                  <a:pt x="2581751" y="5528460"/>
                </a:cubicBezTo>
                <a:cubicBezTo>
                  <a:pt x="2506031" y="5521876"/>
                  <a:pt x="2487616" y="5510936"/>
                  <a:pt x="2415497" y="5486896"/>
                </a:cubicBezTo>
                <a:cubicBezTo>
                  <a:pt x="2388847" y="5478013"/>
                  <a:pt x="2360078" y="5477659"/>
                  <a:pt x="2332369" y="5473041"/>
                </a:cubicBezTo>
                <a:cubicBezTo>
                  <a:pt x="2318515" y="5463805"/>
                  <a:pt x="2299631" y="5459452"/>
                  <a:pt x="2290806" y="5445332"/>
                </a:cubicBezTo>
                <a:cubicBezTo>
                  <a:pt x="2275326" y="5420564"/>
                  <a:pt x="2263097" y="5362205"/>
                  <a:pt x="2263097" y="5362205"/>
                </a:cubicBezTo>
                <a:cubicBezTo>
                  <a:pt x="2225682" y="5100308"/>
                  <a:pt x="2273046" y="5456017"/>
                  <a:pt x="2235388" y="4891150"/>
                </a:cubicBezTo>
                <a:cubicBezTo>
                  <a:pt x="2234417" y="4876579"/>
                  <a:pt x="2225075" y="4863755"/>
                  <a:pt x="2221533" y="4849587"/>
                </a:cubicBezTo>
                <a:cubicBezTo>
                  <a:pt x="2215821" y="4826742"/>
                  <a:pt x="2211890" y="4803482"/>
                  <a:pt x="2207678" y="4780314"/>
                </a:cubicBezTo>
                <a:cubicBezTo>
                  <a:pt x="2186542" y="4664065"/>
                  <a:pt x="2197533" y="4713006"/>
                  <a:pt x="2179969" y="4572496"/>
                </a:cubicBezTo>
                <a:cubicBezTo>
                  <a:pt x="2175919" y="4540093"/>
                  <a:pt x="2169721" y="4507970"/>
                  <a:pt x="2166115" y="4475514"/>
                </a:cubicBezTo>
                <a:cubicBezTo>
                  <a:pt x="2151992" y="4348407"/>
                  <a:pt x="2162258" y="4325403"/>
                  <a:pt x="2124551" y="4212278"/>
                </a:cubicBezTo>
                <a:cubicBezTo>
                  <a:pt x="2119933" y="4198423"/>
                  <a:pt x="2113865" y="4184970"/>
                  <a:pt x="2110697" y="4170714"/>
                </a:cubicBezTo>
                <a:cubicBezTo>
                  <a:pt x="2083486" y="4048264"/>
                  <a:pt x="2110586" y="4128763"/>
                  <a:pt x="2082988" y="4032169"/>
                </a:cubicBezTo>
                <a:cubicBezTo>
                  <a:pt x="2073974" y="4000619"/>
                  <a:pt x="2065711" y="3973328"/>
                  <a:pt x="2041424" y="3949041"/>
                </a:cubicBezTo>
                <a:cubicBezTo>
                  <a:pt x="2029650" y="3937267"/>
                  <a:pt x="2013715" y="3930568"/>
                  <a:pt x="1999860" y="3921332"/>
                </a:cubicBezTo>
                <a:cubicBezTo>
                  <a:pt x="1990624" y="3935187"/>
                  <a:pt x="1978914" y="3947680"/>
                  <a:pt x="1972151" y="3962896"/>
                </a:cubicBezTo>
                <a:cubicBezTo>
                  <a:pt x="1960289" y="3989586"/>
                  <a:pt x="1944442" y="4046023"/>
                  <a:pt x="1944442" y="4046023"/>
                </a:cubicBezTo>
                <a:cubicBezTo>
                  <a:pt x="1939824" y="4073732"/>
                  <a:pt x="1934072" y="4101276"/>
                  <a:pt x="1930588" y="4129150"/>
                </a:cubicBezTo>
                <a:cubicBezTo>
                  <a:pt x="1906965" y="4318135"/>
                  <a:pt x="1931220" y="4209750"/>
                  <a:pt x="1902878" y="4323114"/>
                </a:cubicBezTo>
                <a:cubicBezTo>
                  <a:pt x="1898260" y="4378532"/>
                  <a:pt x="1890974" y="4433793"/>
                  <a:pt x="1889024" y="4489369"/>
                </a:cubicBezTo>
                <a:cubicBezTo>
                  <a:pt x="1881735" y="4697110"/>
                  <a:pt x="1886094" y="4905241"/>
                  <a:pt x="1875169" y="5112823"/>
                </a:cubicBezTo>
                <a:cubicBezTo>
                  <a:pt x="1866389" y="5279646"/>
                  <a:pt x="1859682" y="5229375"/>
                  <a:pt x="1833606" y="5320641"/>
                </a:cubicBezTo>
                <a:cubicBezTo>
                  <a:pt x="1828375" y="5338950"/>
                  <a:pt x="1830313" y="5360216"/>
                  <a:pt x="1819751" y="5376060"/>
                </a:cubicBezTo>
                <a:cubicBezTo>
                  <a:pt x="1804403" y="5399082"/>
                  <a:pt x="1760334" y="5409720"/>
                  <a:pt x="1736624" y="5417623"/>
                </a:cubicBezTo>
                <a:cubicBezTo>
                  <a:pt x="1722769" y="5426859"/>
                  <a:pt x="1709953" y="5437885"/>
                  <a:pt x="1695060" y="5445332"/>
                </a:cubicBezTo>
                <a:cubicBezTo>
                  <a:pt x="1613533" y="5486096"/>
                  <a:pt x="1481503" y="5449069"/>
                  <a:pt x="1417969" y="5445332"/>
                </a:cubicBezTo>
                <a:cubicBezTo>
                  <a:pt x="1390260" y="5440714"/>
                  <a:pt x="1362779" y="5434419"/>
                  <a:pt x="1334842" y="5431478"/>
                </a:cubicBezTo>
                <a:cubicBezTo>
                  <a:pt x="1274959" y="5425175"/>
                  <a:pt x="1208590" y="5444552"/>
                  <a:pt x="1154733" y="5417623"/>
                </a:cubicBezTo>
                <a:cubicBezTo>
                  <a:pt x="1133671" y="5407092"/>
                  <a:pt x="1163970" y="5371441"/>
                  <a:pt x="1168588" y="5348350"/>
                </a:cubicBezTo>
                <a:cubicBezTo>
                  <a:pt x="1182442" y="5352968"/>
                  <a:pt x="1199825" y="5372531"/>
                  <a:pt x="1210151" y="5362205"/>
                </a:cubicBezTo>
                <a:cubicBezTo>
                  <a:pt x="1221624" y="5350732"/>
                  <a:pt x="1169518" y="5280473"/>
                  <a:pt x="1168588" y="5279078"/>
                </a:cubicBezTo>
                <a:cubicBezTo>
                  <a:pt x="1182442" y="5274460"/>
                  <a:pt x="1195547" y="5265223"/>
                  <a:pt x="1210151" y="5265223"/>
                </a:cubicBezTo>
                <a:cubicBezTo>
                  <a:pt x="1227548" y="5265223"/>
                  <a:pt x="1323660" y="5298442"/>
                  <a:pt x="1224006" y="5265223"/>
                </a:cubicBezTo>
                <a:cubicBezTo>
                  <a:pt x="1228624" y="5242132"/>
                  <a:pt x="1214834" y="5200884"/>
                  <a:pt x="1237860" y="5195950"/>
                </a:cubicBezTo>
                <a:cubicBezTo>
                  <a:pt x="1781662" y="5079421"/>
                  <a:pt x="1487683" y="5264928"/>
                  <a:pt x="1653497" y="5154387"/>
                </a:cubicBezTo>
                <a:cubicBezTo>
                  <a:pt x="1712691" y="4976797"/>
                  <a:pt x="1681206" y="5084484"/>
                  <a:pt x="1681206" y="4669478"/>
                </a:cubicBezTo>
                <a:cubicBezTo>
                  <a:pt x="1681206" y="4553931"/>
                  <a:pt x="1675583" y="4438367"/>
                  <a:pt x="1667351" y="4323114"/>
                </a:cubicBezTo>
                <a:cubicBezTo>
                  <a:pt x="1666311" y="4308547"/>
                  <a:pt x="1660028" y="4294612"/>
                  <a:pt x="1653497" y="4281550"/>
                </a:cubicBezTo>
                <a:cubicBezTo>
                  <a:pt x="1636020" y="4246596"/>
                  <a:pt x="1623851" y="4238050"/>
                  <a:pt x="1598078" y="4212278"/>
                </a:cubicBezTo>
                <a:cubicBezTo>
                  <a:pt x="1551506" y="4072556"/>
                  <a:pt x="1622574" y="4289311"/>
                  <a:pt x="1570369" y="4115296"/>
                </a:cubicBezTo>
                <a:cubicBezTo>
                  <a:pt x="1561976" y="4087320"/>
                  <a:pt x="1551896" y="4059878"/>
                  <a:pt x="1542660" y="4032169"/>
                </a:cubicBezTo>
                <a:cubicBezTo>
                  <a:pt x="1542658" y="4032164"/>
                  <a:pt x="1514954" y="3949045"/>
                  <a:pt x="1514951" y="3949041"/>
                </a:cubicBezTo>
                <a:lnTo>
                  <a:pt x="1487242" y="3907478"/>
                </a:lnTo>
                <a:lnTo>
                  <a:pt x="1445678" y="3782787"/>
                </a:lnTo>
                <a:lnTo>
                  <a:pt x="1431824" y="3741223"/>
                </a:lnTo>
                <a:cubicBezTo>
                  <a:pt x="1413838" y="3615323"/>
                  <a:pt x="1428296" y="3675224"/>
                  <a:pt x="1390260" y="3561114"/>
                </a:cubicBezTo>
                <a:lnTo>
                  <a:pt x="1376406" y="3519550"/>
                </a:lnTo>
                <a:lnTo>
                  <a:pt x="1362551" y="3477987"/>
                </a:lnTo>
                <a:cubicBezTo>
                  <a:pt x="1357933" y="3441041"/>
                  <a:pt x="1355357" y="3403783"/>
                  <a:pt x="1348697" y="3367150"/>
                </a:cubicBezTo>
                <a:cubicBezTo>
                  <a:pt x="1346085" y="3352782"/>
                  <a:pt x="1338010" y="3339843"/>
                  <a:pt x="1334842" y="3325587"/>
                </a:cubicBezTo>
                <a:cubicBezTo>
                  <a:pt x="1328748" y="3298165"/>
                  <a:pt x="1325606" y="3270169"/>
                  <a:pt x="1320988" y="3242460"/>
                </a:cubicBezTo>
                <a:cubicBezTo>
                  <a:pt x="1325606" y="3066969"/>
                  <a:pt x="1322031" y="2891071"/>
                  <a:pt x="1334842" y="2715987"/>
                </a:cubicBezTo>
                <a:cubicBezTo>
                  <a:pt x="1336057" y="2699380"/>
                  <a:pt x="1355104" y="2689316"/>
                  <a:pt x="1362551" y="2674423"/>
                </a:cubicBezTo>
                <a:cubicBezTo>
                  <a:pt x="1369082" y="2661361"/>
                  <a:pt x="1368892" y="2645383"/>
                  <a:pt x="1376406" y="2632860"/>
                </a:cubicBezTo>
                <a:cubicBezTo>
                  <a:pt x="1383127" y="2621659"/>
                  <a:pt x="1395955" y="2615350"/>
                  <a:pt x="1404115" y="2605150"/>
                </a:cubicBezTo>
                <a:cubicBezTo>
                  <a:pt x="1414517" y="2592148"/>
                  <a:pt x="1422588" y="2577441"/>
                  <a:pt x="1431824" y="2563587"/>
                </a:cubicBezTo>
                <a:cubicBezTo>
                  <a:pt x="1436442" y="2549732"/>
                  <a:pt x="1438164" y="2534546"/>
                  <a:pt x="1445678" y="2522023"/>
                </a:cubicBezTo>
                <a:cubicBezTo>
                  <a:pt x="1452399" y="2510822"/>
                  <a:pt x="1467546" y="2505997"/>
                  <a:pt x="1473388" y="2494314"/>
                </a:cubicBezTo>
                <a:cubicBezTo>
                  <a:pt x="1486450" y="2468190"/>
                  <a:pt x="1491861" y="2438896"/>
                  <a:pt x="1501097" y="2411187"/>
                </a:cubicBezTo>
                <a:lnTo>
                  <a:pt x="1514951" y="2369623"/>
                </a:lnTo>
                <a:cubicBezTo>
                  <a:pt x="1510333" y="2277259"/>
                  <a:pt x="1517640" y="2183519"/>
                  <a:pt x="1501097" y="2092532"/>
                </a:cubicBezTo>
                <a:cubicBezTo>
                  <a:pt x="1498118" y="2076149"/>
                  <a:pt x="1476155" y="2065801"/>
                  <a:pt x="1459533" y="2064823"/>
                </a:cubicBezTo>
                <a:cubicBezTo>
                  <a:pt x="1394825" y="2061017"/>
                  <a:pt x="1330224" y="2074060"/>
                  <a:pt x="1265569" y="2078678"/>
                </a:cubicBezTo>
                <a:cubicBezTo>
                  <a:pt x="1072825" y="2142926"/>
                  <a:pt x="1211627" y="2105220"/>
                  <a:pt x="836078" y="2120241"/>
                </a:cubicBezTo>
                <a:cubicBezTo>
                  <a:pt x="822224" y="2129477"/>
                  <a:pt x="809408" y="2140503"/>
                  <a:pt x="794515" y="2147950"/>
                </a:cubicBezTo>
                <a:cubicBezTo>
                  <a:pt x="781453" y="2154481"/>
                  <a:pt x="763278" y="2151478"/>
                  <a:pt x="752951" y="2161805"/>
                </a:cubicBezTo>
                <a:cubicBezTo>
                  <a:pt x="742624" y="2172132"/>
                  <a:pt x="752822" y="2198378"/>
                  <a:pt x="739097" y="2203369"/>
                </a:cubicBezTo>
                <a:cubicBezTo>
                  <a:pt x="695479" y="2219230"/>
                  <a:pt x="646733" y="2212605"/>
                  <a:pt x="600551" y="2217223"/>
                </a:cubicBezTo>
                <a:cubicBezTo>
                  <a:pt x="521082" y="2243714"/>
                  <a:pt x="592135" y="2213145"/>
                  <a:pt x="531278" y="2258787"/>
                </a:cubicBezTo>
                <a:cubicBezTo>
                  <a:pt x="504636" y="2278768"/>
                  <a:pt x="448151" y="2314205"/>
                  <a:pt x="448151" y="2314205"/>
                </a:cubicBezTo>
                <a:cubicBezTo>
                  <a:pt x="423766" y="2387363"/>
                  <a:pt x="446449" y="2347668"/>
                  <a:pt x="351169" y="2411187"/>
                </a:cubicBezTo>
                <a:lnTo>
                  <a:pt x="309606" y="2438896"/>
                </a:lnTo>
                <a:cubicBezTo>
                  <a:pt x="300370" y="2452751"/>
                  <a:pt x="293671" y="2468686"/>
                  <a:pt x="281897" y="2480460"/>
                </a:cubicBezTo>
                <a:cubicBezTo>
                  <a:pt x="270123" y="2492234"/>
                  <a:pt x="249158" y="2494049"/>
                  <a:pt x="240333" y="2508169"/>
                </a:cubicBezTo>
                <a:cubicBezTo>
                  <a:pt x="224853" y="2532937"/>
                  <a:pt x="221860" y="2563587"/>
                  <a:pt x="212624" y="2591296"/>
                </a:cubicBezTo>
                <a:cubicBezTo>
                  <a:pt x="208006" y="2605151"/>
                  <a:pt x="210920" y="2624759"/>
                  <a:pt x="198769" y="2632860"/>
                </a:cubicBezTo>
                <a:lnTo>
                  <a:pt x="157206" y="2660569"/>
                </a:lnTo>
                <a:cubicBezTo>
                  <a:pt x="147970" y="2646714"/>
                  <a:pt x="131852" y="2635489"/>
                  <a:pt x="129497" y="2619005"/>
                </a:cubicBezTo>
                <a:cubicBezTo>
                  <a:pt x="117738" y="2536697"/>
                  <a:pt x="219709" y="2552679"/>
                  <a:pt x="46369" y="2577441"/>
                </a:cubicBezTo>
                <a:cubicBezTo>
                  <a:pt x="32515" y="2586677"/>
                  <a:pt x="19699" y="2612596"/>
                  <a:pt x="4806" y="2605150"/>
                </a:cubicBezTo>
                <a:cubicBezTo>
                  <a:pt x="-8256" y="2598619"/>
                  <a:pt x="8334" y="2573913"/>
                  <a:pt x="18660" y="2563587"/>
                </a:cubicBezTo>
                <a:cubicBezTo>
                  <a:pt x="28987" y="2553260"/>
                  <a:pt x="46369" y="2554350"/>
                  <a:pt x="60224" y="2549732"/>
                </a:cubicBezTo>
                <a:cubicBezTo>
                  <a:pt x="-8256" y="2447012"/>
                  <a:pt x="-27849" y="2473136"/>
                  <a:pt x="74078" y="2452750"/>
                </a:cubicBezTo>
                <a:cubicBezTo>
                  <a:pt x="136244" y="2390587"/>
                  <a:pt x="70681" y="2464408"/>
                  <a:pt x="115642" y="2383478"/>
                </a:cubicBezTo>
                <a:cubicBezTo>
                  <a:pt x="131815" y="2354366"/>
                  <a:pt x="152587" y="2328059"/>
                  <a:pt x="171060" y="2300350"/>
                </a:cubicBezTo>
                <a:cubicBezTo>
                  <a:pt x="204752" y="2249811"/>
                  <a:pt x="156287" y="2256218"/>
                  <a:pt x="226478" y="2217223"/>
                </a:cubicBezTo>
                <a:cubicBezTo>
                  <a:pt x="252011" y="2203038"/>
                  <a:pt x="281897" y="2198750"/>
                  <a:pt x="309606" y="2189514"/>
                </a:cubicBezTo>
                <a:lnTo>
                  <a:pt x="351169" y="2175660"/>
                </a:lnTo>
                <a:cubicBezTo>
                  <a:pt x="373187" y="2142633"/>
                  <a:pt x="409084" y="2077013"/>
                  <a:pt x="448151" y="2050969"/>
                </a:cubicBezTo>
                <a:cubicBezTo>
                  <a:pt x="460302" y="2042868"/>
                  <a:pt x="476653" y="2043645"/>
                  <a:pt x="489715" y="2037114"/>
                </a:cubicBezTo>
                <a:cubicBezTo>
                  <a:pt x="504608" y="2029667"/>
                  <a:pt x="516062" y="2016168"/>
                  <a:pt x="531278" y="2009405"/>
                </a:cubicBezTo>
                <a:cubicBezTo>
                  <a:pt x="617416" y="1971122"/>
                  <a:pt x="650524" y="1978084"/>
                  <a:pt x="752951" y="1967841"/>
                </a:cubicBezTo>
                <a:cubicBezTo>
                  <a:pt x="857417" y="1933021"/>
                  <a:pt x="728656" y="1979990"/>
                  <a:pt x="836078" y="1926278"/>
                </a:cubicBezTo>
                <a:cubicBezTo>
                  <a:pt x="869712" y="1909461"/>
                  <a:pt x="912130" y="1908056"/>
                  <a:pt x="946915" y="1898569"/>
                </a:cubicBezTo>
                <a:cubicBezTo>
                  <a:pt x="975094" y="1890884"/>
                  <a:pt x="1030042" y="1870860"/>
                  <a:pt x="1030042" y="1870860"/>
                </a:cubicBezTo>
                <a:cubicBezTo>
                  <a:pt x="1088730" y="1812170"/>
                  <a:pt x="1045358" y="1847281"/>
                  <a:pt x="1182442" y="1801587"/>
                </a:cubicBezTo>
                <a:cubicBezTo>
                  <a:pt x="1227686" y="1786506"/>
                  <a:pt x="1239772" y="1780566"/>
                  <a:pt x="1293278" y="1773878"/>
                </a:cubicBezTo>
                <a:cubicBezTo>
                  <a:pt x="1343894" y="1767551"/>
                  <a:pt x="1394878" y="1764641"/>
                  <a:pt x="1445678" y="1760023"/>
                </a:cubicBezTo>
                <a:cubicBezTo>
                  <a:pt x="1485241" y="1752111"/>
                  <a:pt x="1531228" y="1744056"/>
                  <a:pt x="1570369" y="1732314"/>
                </a:cubicBezTo>
                <a:cubicBezTo>
                  <a:pt x="1739022" y="1681718"/>
                  <a:pt x="1581182" y="1722684"/>
                  <a:pt x="1708915" y="1690750"/>
                </a:cubicBezTo>
                <a:cubicBezTo>
                  <a:pt x="1718151" y="1676896"/>
                  <a:pt x="1735749" y="1665815"/>
                  <a:pt x="1736624" y="1649187"/>
                </a:cubicBezTo>
                <a:cubicBezTo>
                  <a:pt x="1740515" y="1575254"/>
                  <a:pt x="1734315" y="1445987"/>
                  <a:pt x="1708915" y="1399805"/>
                </a:cubicBez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050" y="4862017"/>
            <a:ext cx="543998" cy="543998"/>
          </a:xfrm>
          <a:prstGeom prst="rect">
            <a:avLst/>
          </a:prstGeom>
        </p:spPr>
      </p:pic>
      <p:sp>
        <p:nvSpPr>
          <p:cNvPr id="10" name="TextBox 9"/>
          <p:cNvSpPr txBox="1"/>
          <p:nvPr/>
        </p:nvSpPr>
        <p:spPr>
          <a:xfrm>
            <a:off x="1440208" y="4539094"/>
            <a:ext cx="381000" cy="461665"/>
          </a:xfrm>
          <a:prstGeom prst="rect">
            <a:avLst/>
          </a:prstGeom>
          <a:noFill/>
        </p:spPr>
        <p:txBody>
          <a:bodyPr wrap="square" rtlCol="0">
            <a:spAutoFit/>
          </a:bodyPr>
          <a:lstStyle/>
          <a:p>
            <a:r>
              <a:rPr lang="en-US" sz="2400" b="1" dirty="0" smtClean="0"/>
              <a:t>8</a:t>
            </a:r>
            <a:endParaRPr lang="en-US" sz="2400" b="1" dirty="0"/>
          </a:p>
        </p:txBody>
      </p:sp>
      <p:sp>
        <p:nvSpPr>
          <p:cNvPr id="5" name="TextBox 4"/>
          <p:cNvSpPr txBox="1"/>
          <p:nvPr/>
        </p:nvSpPr>
        <p:spPr>
          <a:xfrm>
            <a:off x="2609987" y="4648002"/>
            <a:ext cx="220108" cy="461665"/>
          </a:xfrm>
          <a:prstGeom prst="rect">
            <a:avLst/>
          </a:prstGeom>
          <a:noFill/>
        </p:spPr>
        <p:txBody>
          <a:bodyPr wrap="square" rtlCol="0">
            <a:spAutoFit/>
          </a:bodyPr>
          <a:lstStyle/>
          <a:p>
            <a:pPr algn="ctr"/>
            <a:r>
              <a:rPr lang="en-US" b="1" dirty="0" smtClean="0">
                <a:latin typeface="+mn-lt"/>
              </a:rPr>
              <a:t>7</a:t>
            </a:r>
            <a:endParaRPr lang="en-US" b="1" dirty="0">
              <a:latin typeface="+mn-lt"/>
            </a:endParaRPr>
          </a:p>
        </p:txBody>
      </p:sp>
      <p:sp>
        <p:nvSpPr>
          <p:cNvPr id="23" name="Freeform 22"/>
          <p:cNvSpPr/>
          <p:nvPr/>
        </p:nvSpPr>
        <p:spPr>
          <a:xfrm flipH="1">
            <a:off x="6043552" y="4217494"/>
            <a:ext cx="1586041" cy="2073307"/>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190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5" grpId="0" animBg="1"/>
      <p:bldP spid="16" grpId="0" animBg="1"/>
      <p:bldP spid="2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63399" y="254793"/>
            <a:ext cx="3028950" cy="6209326"/>
          </a:xfrm>
        </p:spPr>
        <p:txBody>
          <a:bodyPr>
            <a:normAutofit/>
          </a:bodyPr>
          <a:lstStyle/>
          <a:p>
            <a:pPr>
              <a:spcBef>
                <a:spcPts val="1200"/>
              </a:spcBef>
            </a:pPr>
            <a:r>
              <a:rPr lang="en-US" sz="3200" dirty="0" smtClean="0"/>
              <a:t>Historic Trauma </a:t>
            </a:r>
          </a:p>
          <a:p>
            <a:pPr>
              <a:spcBef>
                <a:spcPts val="1200"/>
              </a:spcBef>
            </a:pPr>
            <a:r>
              <a:rPr lang="en-US" sz="3200" dirty="0" smtClean="0"/>
              <a:t>Adverse Childhood Experiences</a:t>
            </a:r>
          </a:p>
          <a:p>
            <a:pPr>
              <a:spcBef>
                <a:spcPts val="1200"/>
              </a:spcBef>
            </a:pPr>
            <a:r>
              <a:rPr lang="en-US" sz="3200" dirty="0" smtClean="0"/>
              <a:t>Adverse Peer/School Experience</a:t>
            </a:r>
          </a:p>
          <a:p>
            <a:pPr>
              <a:spcBef>
                <a:spcPts val="1200"/>
              </a:spcBef>
            </a:pPr>
            <a:r>
              <a:rPr lang="en-US" sz="3200" dirty="0" smtClean="0"/>
              <a:t>Adverse Adult Experience</a:t>
            </a:r>
            <a:endParaRPr lang="en-US"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163" y="1485899"/>
            <a:ext cx="225583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3502573" y="1885951"/>
            <a:ext cx="3050625" cy="3048420"/>
            <a:chOff x="2965274" y="2392664"/>
            <a:chExt cx="1574993" cy="1578221"/>
          </a:xfrm>
        </p:grpSpPr>
        <p:sp>
          <p:nvSpPr>
            <p:cNvPr id="9" name="Oval 8"/>
            <p:cNvSpPr/>
            <p:nvPr/>
          </p:nvSpPr>
          <p:spPr>
            <a:xfrm>
              <a:off x="2965274" y="2392664"/>
              <a:ext cx="1574993" cy="1578221"/>
            </a:xfrm>
            <a:prstGeom prst="ellipse">
              <a:avLst/>
            </a:prstGeom>
            <a:solidFill>
              <a:srgbClr val="A8632A"/>
            </a:solidFill>
            <a:ln>
              <a:noFill/>
            </a:ln>
          </p:spPr>
          <p:style>
            <a:lnRef idx="2">
              <a:scrgbClr r="0" g="0" b="0"/>
            </a:lnRef>
            <a:fillRef idx="1">
              <a:scrgbClr r="0" g="0" b="0"/>
            </a:fillRef>
            <a:effectRef idx="0">
              <a:schemeClr val="accent6">
                <a:shade val="50000"/>
                <a:hueOff val="-271585"/>
                <a:satOff val="18106"/>
                <a:lumOff val="23638"/>
                <a:alphaOff val="0"/>
              </a:schemeClr>
            </a:effectRef>
            <a:fontRef idx="minor">
              <a:schemeClr val="lt1"/>
            </a:fontRef>
          </p:style>
        </p:sp>
        <p:sp>
          <p:nvSpPr>
            <p:cNvPr id="10" name="Oval 4"/>
            <p:cNvSpPr/>
            <p:nvPr/>
          </p:nvSpPr>
          <p:spPr>
            <a:xfrm>
              <a:off x="3148113" y="2514901"/>
              <a:ext cx="1209314" cy="1241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2800" kern="1200" dirty="0" smtClean="0">
                  <a:solidFill>
                    <a:schemeClr val="tx1"/>
                  </a:solidFill>
                </a:rPr>
                <a:t>Multiple Mental, Physical, Relational, and/or Productivity Problems</a:t>
              </a:r>
              <a:endParaRPr lang="en-US" sz="2800" kern="1200" dirty="0">
                <a:solidFill>
                  <a:schemeClr val="tx1"/>
                </a:solidFill>
              </a:endParaRPr>
            </a:p>
          </p:txBody>
        </p:sp>
      </p:grpSp>
      <p:sp>
        <p:nvSpPr>
          <p:cNvPr id="7" name="Right Brace 6"/>
          <p:cNvSpPr/>
          <p:nvPr/>
        </p:nvSpPr>
        <p:spPr>
          <a:xfrm>
            <a:off x="2939937" y="286724"/>
            <a:ext cx="504825" cy="582832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 name="Straight Arrow Connector 11"/>
          <p:cNvCxnSpPr/>
          <p:nvPr/>
        </p:nvCxnSpPr>
        <p:spPr>
          <a:xfrm>
            <a:off x="6553198" y="3276600"/>
            <a:ext cx="3349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4796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066800"/>
          </a:xfrm>
        </p:spPr>
        <p:txBody>
          <a:bodyPr>
            <a:noAutofit/>
          </a:bodyPr>
          <a:lstStyle/>
          <a:p>
            <a:r>
              <a:rPr lang="en-US" dirty="0" smtClean="0"/>
              <a:t>ACE and Adult History of Homelessness</a:t>
            </a:r>
            <a:endParaRPr lang="en-US" dirty="0"/>
          </a:p>
        </p:txBody>
      </p:sp>
      <p:graphicFrame>
        <p:nvGraphicFramePr>
          <p:cNvPr id="8" name="Chart 7"/>
          <p:cNvGraphicFramePr/>
          <p:nvPr>
            <p:extLst>
              <p:ext uri="{D42A27DB-BD31-4B8C-83A1-F6EECF244321}">
                <p14:modId xmlns:p14="http://schemas.microsoft.com/office/powerpoint/2010/main" val="626715285"/>
              </p:ext>
            </p:extLst>
          </p:nvPr>
        </p:nvGraphicFramePr>
        <p:xfrm>
          <a:off x="247650" y="1345716"/>
          <a:ext cx="8454390" cy="471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7650" y="5842337"/>
            <a:ext cx="8679782" cy="923330"/>
          </a:xfrm>
          <a:prstGeom prst="rect">
            <a:avLst/>
          </a:prstGeom>
          <a:noFill/>
        </p:spPr>
        <p:txBody>
          <a:bodyPr wrap="square" rtlCol="0">
            <a:spAutoFit/>
          </a:bodyPr>
          <a:lstStyle/>
          <a:p>
            <a:r>
              <a:rPr lang="en-US" dirty="0" err="1"/>
              <a:t>Longhi</a:t>
            </a:r>
            <a:r>
              <a:rPr lang="en-US" dirty="0"/>
              <a:t>, D., </a:t>
            </a:r>
            <a:r>
              <a:rPr lang="en-US" dirty="0" err="1"/>
              <a:t>Silveanu</a:t>
            </a:r>
            <a:r>
              <a:rPr lang="en-US" dirty="0"/>
              <a:t>, A., &amp; Porter, L. (2012, February 1). Stress, Strength, Work, Hope. </a:t>
            </a:r>
            <a:r>
              <a:rPr lang="en-US" i="1" dirty="0"/>
              <a:t>Family Policy Council - Community Networks</a:t>
            </a:r>
            <a:r>
              <a:rPr lang="en-US" dirty="0"/>
              <a:t>. Retrieved August 9, 2013, from www.fpc.wa.gov/publications/StressStrengthWorkHope.VR-Data-Report.pdf</a:t>
            </a:r>
          </a:p>
        </p:txBody>
      </p:sp>
    </p:spTree>
    <p:extLst>
      <p:ext uri="{BB962C8B-B14F-4D97-AF65-F5344CB8AC3E}">
        <p14:creationId xmlns:p14="http://schemas.microsoft.com/office/powerpoint/2010/main" val="6936033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19" descr="magic"/>
          <p:cNvPicPr>
            <a:picLocks noChangeAspect="1" noChangeArrowheads="1"/>
          </p:cNvPicPr>
          <p:nvPr/>
        </p:nvPicPr>
        <p:blipFill>
          <a:blip r:embed="rId3" cstate="print"/>
          <a:srcRect/>
          <a:stretch>
            <a:fillRect/>
          </a:stretch>
        </p:blipFill>
        <p:spPr bwMode="auto">
          <a:xfrm>
            <a:off x="4508500" y="3365500"/>
            <a:ext cx="127000" cy="127000"/>
          </a:xfrm>
          <a:prstGeom prst="rect">
            <a:avLst/>
          </a:prstGeom>
          <a:noFill/>
          <a:ln w="9525">
            <a:noFill/>
            <a:miter lim="800000"/>
            <a:headEnd/>
            <a:tailEnd/>
          </a:ln>
        </p:spPr>
      </p:pic>
      <p:sp>
        <p:nvSpPr>
          <p:cNvPr id="78854" name="Text Box 6"/>
          <p:cNvSpPr txBox="1">
            <a:spLocks noChangeArrowheads="1"/>
          </p:cNvSpPr>
          <p:nvPr/>
        </p:nvSpPr>
        <p:spPr bwMode="auto">
          <a:xfrm>
            <a:off x="88900" y="147310"/>
            <a:ext cx="8839200" cy="1446550"/>
          </a:xfrm>
          <a:prstGeom prst="rect">
            <a:avLst/>
          </a:prstGeom>
          <a:noFill/>
          <a:ln w="9525">
            <a:noFill/>
            <a:miter lim="800000"/>
            <a:headEnd/>
            <a:tailEnd/>
          </a:ln>
          <a:effectLst/>
        </p:spPr>
        <p:txBody>
          <a:bodyPr wrap="square">
            <a:spAutoFit/>
          </a:bodyPr>
          <a:lstStyle/>
          <a:p>
            <a:pPr>
              <a:defRPr/>
            </a:pPr>
            <a:r>
              <a:rPr lang="en-US" sz="4400" dirty="0" smtClean="0">
                <a:latin typeface="Helvetica" pitchFamily="34" charset="0"/>
                <a:cs typeface="Helvetica" pitchFamily="34" charset="0"/>
              </a:rPr>
              <a:t>ACE and Ability to Engage in Work/Life Activities</a:t>
            </a:r>
            <a:endParaRPr lang="en-US" sz="4400" dirty="0">
              <a:latin typeface="Helvetica" pitchFamily="34" charset="0"/>
              <a:cs typeface="Helvetica" pitchFamily="34" charset="0"/>
            </a:endParaRPr>
          </a:p>
        </p:txBody>
      </p:sp>
      <p:sp>
        <p:nvSpPr>
          <p:cNvPr id="14" name="TextBox 13"/>
          <p:cNvSpPr txBox="1"/>
          <p:nvPr/>
        </p:nvSpPr>
        <p:spPr>
          <a:xfrm>
            <a:off x="304800" y="1219200"/>
            <a:ext cx="3505200" cy="677108"/>
          </a:xfrm>
          <a:prstGeom prst="rect">
            <a:avLst/>
          </a:prstGeom>
          <a:noFill/>
        </p:spPr>
        <p:txBody>
          <a:bodyPr wrap="square">
            <a:spAutoFit/>
          </a:bodyPr>
          <a:lstStyle/>
          <a:p>
            <a:pPr algn="l">
              <a:defRPr/>
            </a:pPr>
            <a:endParaRPr lang="en-US" sz="2000" b="1" dirty="0" smtClean="0">
              <a:solidFill>
                <a:schemeClr val="accent6">
                  <a:lumMod val="50000"/>
                </a:schemeClr>
              </a:solidFill>
              <a:latin typeface="Calibri" pitchFamily="34" charset="0"/>
            </a:endParaRPr>
          </a:p>
          <a:p>
            <a:pPr>
              <a:defRPr/>
            </a:pPr>
            <a:endParaRPr lang="en-US" sz="1800" dirty="0">
              <a:latin typeface="Calibri" pitchFamily="34" charset="0"/>
            </a:endParaRPr>
          </a:p>
        </p:txBody>
      </p:sp>
      <p:graphicFrame>
        <p:nvGraphicFramePr>
          <p:cNvPr id="6" name="Chart 5"/>
          <p:cNvGraphicFramePr/>
          <p:nvPr>
            <p:extLst>
              <p:ext uri="{D42A27DB-BD31-4B8C-83A1-F6EECF244321}">
                <p14:modId xmlns:p14="http://schemas.microsoft.com/office/powerpoint/2010/main" val="1114626665"/>
              </p:ext>
            </p:extLst>
          </p:nvPr>
        </p:nvGraphicFramePr>
        <p:xfrm>
          <a:off x="381000" y="1593860"/>
          <a:ext cx="8245602" cy="429827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47650" y="5842337"/>
            <a:ext cx="8679782" cy="923330"/>
          </a:xfrm>
          <a:prstGeom prst="rect">
            <a:avLst/>
          </a:prstGeom>
          <a:noFill/>
        </p:spPr>
        <p:txBody>
          <a:bodyPr wrap="square" rtlCol="0">
            <a:spAutoFit/>
          </a:bodyPr>
          <a:lstStyle/>
          <a:p>
            <a:r>
              <a:rPr lang="en-US" dirty="0" err="1"/>
              <a:t>Longhi</a:t>
            </a:r>
            <a:r>
              <a:rPr lang="en-US" dirty="0"/>
              <a:t>, D., </a:t>
            </a:r>
            <a:r>
              <a:rPr lang="en-US" dirty="0" err="1"/>
              <a:t>Silveanu</a:t>
            </a:r>
            <a:r>
              <a:rPr lang="en-US" dirty="0"/>
              <a:t>, A., &amp; Porter, L. (2012, February 1). Stress, Strength, Work, Hope. </a:t>
            </a:r>
            <a:r>
              <a:rPr lang="en-US" i="1" dirty="0"/>
              <a:t>Family Policy Council - Community Networks</a:t>
            </a:r>
            <a:r>
              <a:rPr lang="en-US" dirty="0"/>
              <a:t>. Retrieved August 9, 2013, from www.fpc.wa.gov/publications/StressStrengthWorkHope.VR-Data-Report.pdf</a:t>
            </a:r>
          </a:p>
        </p:txBody>
      </p:sp>
    </p:spTree>
    <p:extLst>
      <p:ext uri="{BB962C8B-B14F-4D97-AF65-F5344CB8AC3E}">
        <p14:creationId xmlns:p14="http://schemas.microsoft.com/office/powerpoint/2010/main" val="176901115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noAutofit/>
          </a:bodyPr>
          <a:lstStyle/>
          <a:p>
            <a:r>
              <a:rPr lang="en-US" dirty="0" smtClean="0"/>
              <a:t>Disability-Related Days When Can’t Do Usual Activities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858360234"/>
              </p:ext>
            </p:extLst>
          </p:nvPr>
        </p:nvGraphicFramePr>
        <p:xfrm>
          <a:off x="794084" y="1355997"/>
          <a:ext cx="7435516" cy="468385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47650" y="5842337"/>
            <a:ext cx="8679782" cy="923330"/>
          </a:xfrm>
          <a:prstGeom prst="rect">
            <a:avLst/>
          </a:prstGeom>
          <a:noFill/>
        </p:spPr>
        <p:txBody>
          <a:bodyPr wrap="square" rtlCol="0">
            <a:spAutoFit/>
          </a:bodyPr>
          <a:lstStyle/>
          <a:p>
            <a:r>
              <a:rPr lang="en-US" dirty="0" err="1"/>
              <a:t>Longhi</a:t>
            </a:r>
            <a:r>
              <a:rPr lang="en-US" dirty="0"/>
              <a:t>, D., </a:t>
            </a:r>
            <a:r>
              <a:rPr lang="en-US" dirty="0" err="1"/>
              <a:t>Silveanu</a:t>
            </a:r>
            <a:r>
              <a:rPr lang="en-US" dirty="0"/>
              <a:t>, A., &amp; Porter, L. (2012, February 1). Stress, Strength, Work, Hope. </a:t>
            </a:r>
            <a:r>
              <a:rPr lang="en-US" i="1" dirty="0"/>
              <a:t>Family Policy Council - Community Networks</a:t>
            </a:r>
            <a:r>
              <a:rPr lang="en-US" dirty="0"/>
              <a:t>. Retrieved August 9, 2013, from www.fpc.wa.gov/publications/StressStrengthWorkHope.VR-Data-Report.pdf</a:t>
            </a:r>
          </a:p>
        </p:txBody>
      </p:sp>
    </p:spTree>
    <p:extLst>
      <p:ext uri="{BB962C8B-B14F-4D97-AF65-F5344CB8AC3E}">
        <p14:creationId xmlns:p14="http://schemas.microsoft.com/office/powerpoint/2010/main" val="17010288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dirty="0" smtClean="0"/>
              <a:t>Cascade Effect: Difficulty with Daily Functioning</a:t>
            </a:r>
            <a:endParaRPr lang="en-US" dirty="0"/>
          </a:p>
        </p:txBody>
      </p:sp>
      <p:sp>
        <p:nvSpPr>
          <p:cNvPr id="6" name="TextBox 5"/>
          <p:cNvSpPr txBox="1"/>
          <p:nvPr/>
        </p:nvSpPr>
        <p:spPr>
          <a:xfrm>
            <a:off x="247650" y="1748909"/>
            <a:ext cx="8172450" cy="4093428"/>
          </a:xfrm>
          <a:prstGeom prst="rect">
            <a:avLst/>
          </a:prstGeom>
          <a:noFill/>
        </p:spPr>
        <p:txBody>
          <a:bodyPr wrap="square" rtlCol="0">
            <a:spAutoFit/>
          </a:bodyPr>
          <a:lstStyle/>
          <a:p>
            <a:pPr algn="l">
              <a:spcAft>
                <a:spcPts val="1200"/>
              </a:spcAft>
            </a:pPr>
            <a:r>
              <a:rPr lang="en-US" sz="3200" dirty="0" smtClean="0">
                <a:latin typeface="Helvetica" pitchFamily="34" charset="0"/>
                <a:cs typeface="Helvetica" pitchFamily="34" charset="0"/>
              </a:rPr>
              <a:t>Major Stress Categories:</a:t>
            </a:r>
            <a:endParaRPr lang="en-US" sz="3200" dirty="0">
              <a:latin typeface="Helvetica" pitchFamily="34" charset="0"/>
              <a:cs typeface="Helvetica" pitchFamily="34" charset="0"/>
            </a:endParaRPr>
          </a:p>
          <a:p>
            <a:pPr marL="971550" lvl="1" indent="-514350">
              <a:spcAft>
                <a:spcPts val="1200"/>
              </a:spcAft>
              <a:buFont typeface="+mj-lt"/>
              <a:buAutoNum type="arabicPeriod"/>
            </a:pPr>
            <a:r>
              <a:rPr lang="en-US" sz="2800" dirty="0">
                <a:latin typeface="Helvetica" pitchFamily="34" charset="0"/>
                <a:cs typeface="Helvetica" pitchFamily="34" charset="0"/>
              </a:rPr>
              <a:t>Homelessness </a:t>
            </a:r>
          </a:p>
          <a:p>
            <a:pPr marL="971550" lvl="1" indent="-514350">
              <a:spcAft>
                <a:spcPts val="1200"/>
              </a:spcAft>
              <a:buFont typeface="+mj-lt"/>
              <a:buAutoNum type="arabicPeriod"/>
            </a:pPr>
            <a:r>
              <a:rPr lang="en-US" sz="2800" dirty="0">
                <a:latin typeface="Helvetica" pitchFamily="34" charset="0"/>
                <a:cs typeface="Helvetica" pitchFamily="34" charset="0"/>
              </a:rPr>
              <a:t>Incarceration</a:t>
            </a:r>
          </a:p>
          <a:p>
            <a:pPr marL="971550" lvl="1" indent="-514350">
              <a:spcAft>
                <a:spcPts val="1200"/>
              </a:spcAft>
              <a:buFont typeface="+mj-lt"/>
              <a:buAutoNum type="arabicPeriod"/>
            </a:pPr>
            <a:r>
              <a:rPr lang="en-US" sz="2800" dirty="0">
                <a:latin typeface="Helvetica" pitchFamily="34" charset="0"/>
                <a:cs typeface="Helvetica" pitchFamily="34" charset="0"/>
              </a:rPr>
              <a:t>Chronic illness</a:t>
            </a:r>
          </a:p>
          <a:p>
            <a:pPr marL="971550" lvl="1" indent="-514350">
              <a:spcAft>
                <a:spcPts val="1200"/>
              </a:spcAft>
              <a:buFont typeface="+mj-lt"/>
              <a:buAutoNum type="arabicPeriod"/>
            </a:pPr>
            <a:r>
              <a:rPr lang="en-US" sz="2800" dirty="0" smtClean="0">
                <a:latin typeface="Helvetica" pitchFamily="34" charset="0"/>
                <a:cs typeface="Helvetica" pitchFamily="34" charset="0"/>
              </a:rPr>
              <a:t>Separation/divorce</a:t>
            </a:r>
            <a:endParaRPr lang="en-US" sz="2800" dirty="0">
              <a:latin typeface="Helvetica" pitchFamily="34" charset="0"/>
              <a:cs typeface="Helvetica" pitchFamily="34" charset="0"/>
            </a:endParaRPr>
          </a:p>
          <a:p>
            <a:pPr marL="971550" lvl="1" indent="-514350">
              <a:spcAft>
                <a:spcPts val="1200"/>
              </a:spcAft>
              <a:buFont typeface="+mj-lt"/>
              <a:buAutoNum type="arabicPeriod"/>
            </a:pPr>
            <a:r>
              <a:rPr lang="en-US" sz="2800" dirty="0">
                <a:latin typeface="Helvetica" pitchFamily="34" charset="0"/>
                <a:cs typeface="Helvetica" pitchFamily="34" charset="0"/>
              </a:rPr>
              <a:t>Severe </a:t>
            </a:r>
            <a:r>
              <a:rPr lang="en-US" sz="2800" dirty="0" smtClean="0">
                <a:latin typeface="Helvetica" pitchFamily="34" charset="0"/>
                <a:cs typeface="Helvetica" pitchFamily="34" charset="0"/>
              </a:rPr>
              <a:t>depression</a:t>
            </a:r>
            <a:endParaRPr lang="en-US" sz="2800" dirty="0">
              <a:latin typeface="Helvetica" pitchFamily="34" charset="0"/>
              <a:cs typeface="Helvetica" pitchFamily="34" charset="0"/>
            </a:endParaRPr>
          </a:p>
          <a:p>
            <a:pPr marL="971550" lvl="1" indent="-514350">
              <a:spcAft>
                <a:spcPts val="1200"/>
              </a:spcAft>
              <a:buFont typeface="+mj-lt"/>
              <a:buAutoNum type="arabicPeriod"/>
            </a:pPr>
            <a:r>
              <a:rPr lang="en-US" sz="2800" dirty="0">
                <a:latin typeface="Helvetica" pitchFamily="34" charset="0"/>
                <a:cs typeface="Helvetica" pitchFamily="34" charset="0"/>
              </a:rPr>
              <a:t>Work-related </a:t>
            </a:r>
            <a:r>
              <a:rPr lang="en-US" sz="2800" dirty="0" smtClean="0">
                <a:latin typeface="Helvetica" pitchFamily="34" charset="0"/>
                <a:cs typeface="Helvetica" pitchFamily="34" charset="0"/>
              </a:rPr>
              <a:t>injury/illness</a:t>
            </a:r>
            <a:r>
              <a:rPr lang="en-US" sz="2800" dirty="0">
                <a:latin typeface="Helvetica" pitchFamily="34" charset="0"/>
                <a:cs typeface="Helvetica" pitchFamily="34" charset="0"/>
              </a:rPr>
              <a:t> </a:t>
            </a:r>
          </a:p>
        </p:txBody>
      </p:sp>
      <p:sp>
        <p:nvSpPr>
          <p:cNvPr id="3" name="TextBox 2"/>
          <p:cNvSpPr txBox="1"/>
          <p:nvPr/>
        </p:nvSpPr>
        <p:spPr>
          <a:xfrm>
            <a:off x="247650" y="5842337"/>
            <a:ext cx="8679782" cy="923330"/>
          </a:xfrm>
          <a:prstGeom prst="rect">
            <a:avLst/>
          </a:prstGeom>
          <a:noFill/>
        </p:spPr>
        <p:txBody>
          <a:bodyPr wrap="square" rtlCol="0">
            <a:spAutoFit/>
          </a:bodyPr>
          <a:lstStyle/>
          <a:p>
            <a:r>
              <a:rPr lang="en-US" dirty="0" err="1"/>
              <a:t>Longhi</a:t>
            </a:r>
            <a:r>
              <a:rPr lang="en-US" dirty="0"/>
              <a:t>, D., </a:t>
            </a:r>
            <a:r>
              <a:rPr lang="en-US" dirty="0" err="1"/>
              <a:t>Silveanu</a:t>
            </a:r>
            <a:r>
              <a:rPr lang="en-US" dirty="0"/>
              <a:t>, A., &amp; Porter, L. (2012, February 1). Stress, Strength, Work, Hope. </a:t>
            </a:r>
            <a:r>
              <a:rPr lang="en-US" i="1" dirty="0"/>
              <a:t>Family Policy Council - Community Networks</a:t>
            </a:r>
            <a:r>
              <a:rPr lang="en-US" dirty="0"/>
              <a:t>. Retrieved August 9, 2013, from www.fpc.wa.gov/publications/StressStrengthWorkHope.VR-Data-Report.pdf</a:t>
            </a:r>
          </a:p>
        </p:txBody>
      </p:sp>
    </p:spTree>
    <p:extLst>
      <p:ext uri="{BB962C8B-B14F-4D97-AF65-F5344CB8AC3E}">
        <p14:creationId xmlns:p14="http://schemas.microsoft.com/office/powerpoint/2010/main" val="2730674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dirty="0" smtClean="0"/>
              <a:t>Understand the links between ACE data and substance abuse prevention</a:t>
            </a:r>
          </a:p>
          <a:p>
            <a:r>
              <a:rPr lang="en-US" dirty="0" smtClean="0"/>
              <a:t>Describe examples </a:t>
            </a:r>
            <a:r>
              <a:rPr lang="en-US" dirty="0"/>
              <a:t>of how </a:t>
            </a:r>
            <a:r>
              <a:rPr lang="en-US" dirty="0" smtClean="0"/>
              <a:t>to use state-specific </a:t>
            </a:r>
            <a:r>
              <a:rPr lang="en-US" dirty="0"/>
              <a:t>ACE data </a:t>
            </a:r>
            <a:r>
              <a:rPr lang="en-US" dirty="0" smtClean="0"/>
              <a:t>to inform substance abuse prevention strategy implementation at state and local levels</a:t>
            </a:r>
            <a:endParaRPr lang="en-US" dirty="0"/>
          </a:p>
        </p:txBody>
      </p:sp>
      <p:sp>
        <p:nvSpPr>
          <p:cNvPr id="4" name="Slide Number Placeholder 3"/>
          <p:cNvSpPr>
            <a:spLocks noGrp="1"/>
          </p:cNvSpPr>
          <p:nvPr>
            <p:ph type="sldNum" sz="quarter" idx="12"/>
          </p:nvPr>
        </p:nvSpPr>
        <p:spPr/>
        <p:txBody>
          <a:bodyPr/>
          <a:lstStyle/>
          <a:p>
            <a:fld id="{6A8B13A0-CF5D-D04B-8720-A9565B8B26A0}" type="slidenum">
              <a:rPr lang="en-US" smtClean="0"/>
              <a:pPr/>
              <a:t>5</a:t>
            </a:fld>
            <a:endParaRPr lang="en-US"/>
          </a:p>
        </p:txBody>
      </p:sp>
    </p:spTree>
    <p:extLst>
      <p:ext uri="{BB962C8B-B14F-4D97-AF65-F5344CB8AC3E}">
        <p14:creationId xmlns:p14="http://schemas.microsoft.com/office/powerpoint/2010/main" val="37468859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3826319"/>
              </p:ext>
            </p:extLst>
          </p:nvPr>
        </p:nvGraphicFramePr>
        <p:xfrm>
          <a:off x="474579" y="476805"/>
          <a:ext cx="7985292" cy="51299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74579" y="5842337"/>
            <a:ext cx="8439150" cy="923330"/>
          </a:xfrm>
          <a:prstGeom prst="rect">
            <a:avLst/>
          </a:prstGeom>
          <a:noFill/>
        </p:spPr>
        <p:txBody>
          <a:bodyPr wrap="square" rtlCol="0">
            <a:spAutoFit/>
          </a:bodyPr>
          <a:lstStyle/>
          <a:p>
            <a:r>
              <a:rPr lang="en-US" dirty="0" err="1"/>
              <a:t>Longhi</a:t>
            </a:r>
            <a:r>
              <a:rPr lang="en-US" dirty="0"/>
              <a:t>, D., </a:t>
            </a:r>
            <a:r>
              <a:rPr lang="en-US" dirty="0" err="1"/>
              <a:t>Silveanu</a:t>
            </a:r>
            <a:r>
              <a:rPr lang="en-US" dirty="0"/>
              <a:t>, A., &amp; Porter, L. (2012, February 1). Stress, Strength, Work, Hope. </a:t>
            </a:r>
            <a:r>
              <a:rPr lang="en-US" i="1" dirty="0"/>
              <a:t>Family Policy Council - Community Networks</a:t>
            </a:r>
            <a:r>
              <a:rPr lang="en-US" dirty="0"/>
              <a:t>. Retrieved August 9, 2013, from www.fpc.wa.gov/publications/StressStrengthWorkHope.VR-Data-Report.pdf</a:t>
            </a:r>
          </a:p>
        </p:txBody>
      </p:sp>
    </p:spTree>
    <p:extLst>
      <p:ext uri="{BB962C8B-B14F-4D97-AF65-F5344CB8AC3E}">
        <p14:creationId xmlns:p14="http://schemas.microsoft.com/office/powerpoint/2010/main" val="12267139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183332" y="505004"/>
            <a:ext cx="6307470" cy="2785378"/>
          </a:xfrm>
          <a:prstGeom prst="rect">
            <a:avLst/>
          </a:prstGeom>
          <a:noFill/>
        </p:spPr>
        <p:txBody>
          <a:bodyPr wrap="square" rtlCol="0">
            <a:spAutoFit/>
          </a:bodyPr>
          <a:lstStyle/>
          <a:p>
            <a:r>
              <a:rPr lang="en-US" sz="3200" dirty="0" smtClean="0">
                <a:latin typeface="Helvetica" pitchFamily="34" charset="0"/>
                <a:cs typeface="Helvetica" pitchFamily="34" charset="0"/>
              </a:rPr>
              <a:t>Elementary Children</a:t>
            </a:r>
          </a:p>
          <a:p>
            <a:endParaRPr lang="en-US" sz="1000" dirty="0" smtClean="0">
              <a:latin typeface="Helvetica" pitchFamily="34" charset="0"/>
              <a:cs typeface="Helvetica" pitchFamily="34" charset="0"/>
            </a:endParaRPr>
          </a:p>
          <a:p>
            <a:pPr marL="457200" indent="-457200">
              <a:spcAft>
                <a:spcPts val="600"/>
              </a:spcAft>
              <a:buFont typeface="Arial" pitchFamily="34" charset="0"/>
              <a:buChar char="•"/>
            </a:pPr>
            <a:r>
              <a:rPr lang="en-US" sz="3200" dirty="0" smtClean="0">
                <a:latin typeface="Helvetica" pitchFamily="34" charset="0"/>
                <a:cs typeface="Helvetica" pitchFamily="34" charset="0"/>
              </a:rPr>
              <a:t>Greatest </a:t>
            </a:r>
            <a:r>
              <a:rPr lang="en-US" sz="3200" dirty="0">
                <a:latin typeface="Helvetica" pitchFamily="34" charset="0"/>
                <a:cs typeface="Helvetica" pitchFamily="34" charset="0"/>
              </a:rPr>
              <a:t>single predictor for health, attendance, </a:t>
            </a:r>
            <a:r>
              <a:rPr lang="en-US" sz="3200" dirty="0" smtClean="0">
                <a:latin typeface="Helvetica" pitchFamily="34" charset="0"/>
                <a:cs typeface="Helvetica" pitchFamily="34" charset="0"/>
              </a:rPr>
              <a:t>behavior</a:t>
            </a:r>
          </a:p>
          <a:p>
            <a:pPr marL="457200" indent="-457200">
              <a:spcAft>
                <a:spcPts val="600"/>
              </a:spcAft>
              <a:buFont typeface="Arial" pitchFamily="34" charset="0"/>
              <a:buChar char="•"/>
            </a:pPr>
            <a:r>
              <a:rPr lang="en-US" sz="3200" dirty="0" smtClean="0">
                <a:latin typeface="Helvetica" pitchFamily="34" charset="0"/>
                <a:cs typeface="Helvetica" pitchFamily="34" charset="0"/>
              </a:rPr>
              <a:t>Second </a:t>
            </a:r>
            <a:r>
              <a:rPr lang="en-US" sz="3200" dirty="0">
                <a:latin typeface="Helvetica" pitchFamily="34" charset="0"/>
                <a:cs typeface="Helvetica" pitchFamily="34" charset="0"/>
              </a:rPr>
              <a:t>strongest predictor for academic </a:t>
            </a:r>
            <a:r>
              <a:rPr lang="en-US" sz="3200" dirty="0" smtClean="0">
                <a:latin typeface="Helvetica" pitchFamily="34" charset="0"/>
                <a:cs typeface="Helvetica" pitchFamily="34" charset="0"/>
              </a:rPr>
              <a:t>failure  </a:t>
            </a:r>
            <a:endParaRPr lang="en-US" sz="3200" dirty="0">
              <a:latin typeface="Helvetica" pitchFamily="34" charset="0"/>
              <a:cs typeface="Helvetica"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582" y="5303613"/>
            <a:ext cx="869874" cy="869874"/>
          </a:xfrm>
          <a:prstGeom prst="rect">
            <a:avLst/>
          </a:prstGeom>
        </p:spPr>
      </p:pic>
      <p:sp>
        <p:nvSpPr>
          <p:cNvPr id="3" name="Freeform 2"/>
          <p:cNvSpPr/>
          <p:nvPr/>
        </p:nvSpPr>
        <p:spPr>
          <a:xfrm>
            <a:off x="1494820" y="4984392"/>
            <a:ext cx="1043018" cy="1189095"/>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429000" y="4026932"/>
            <a:ext cx="1430730" cy="2151434"/>
          </a:xfrm>
          <a:custGeom>
            <a:avLst/>
            <a:gdLst>
              <a:gd name="connsiteX0" fmla="*/ 1708915 w 4069032"/>
              <a:gd name="connsiteY0" fmla="*/ 1399805 h 5566698"/>
              <a:gd name="connsiteX1" fmla="*/ 1584224 w 4069032"/>
              <a:gd name="connsiteY1" fmla="*/ 1372096 h 5566698"/>
              <a:gd name="connsiteX2" fmla="*/ 1514951 w 4069032"/>
              <a:gd name="connsiteY2" fmla="*/ 1316678 h 5566698"/>
              <a:gd name="connsiteX3" fmla="*/ 1390260 w 4069032"/>
              <a:gd name="connsiteY3" fmla="*/ 1164278 h 5566698"/>
              <a:gd name="connsiteX4" fmla="*/ 1362551 w 4069032"/>
              <a:gd name="connsiteY4" fmla="*/ 1122714 h 5566698"/>
              <a:gd name="connsiteX5" fmla="*/ 1320988 w 4069032"/>
              <a:gd name="connsiteY5" fmla="*/ 1039587 h 5566698"/>
              <a:gd name="connsiteX6" fmla="*/ 1307133 w 4069032"/>
              <a:gd name="connsiteY6" fmla="*/ 998023 h 5566698"/>
              <a:gd name="connsiteX7" fmla="*/ 1279424 w 4069032"/>
              <a:gd name="connsiteY7" fmla="*/ 956460 h 5566698"/>
              <a:gd name="connsiteX8" fmla="*/ 1251715 w 4069032"/>
              <a:gd name="connsiteY8" fmla="*/ 873332 h 5566698"/>
              <a:gd name="connsiteX9" fmla="*/ 1237860 w 4069032"/>
              <a:gd name="connsiteY9" fmla="*/ 831769 h 5566698"/>
              <a:gd name="connsiteX10" fmla="*/ 1237860 w 4069032"/>
              <a:gd name="connsiteY10" fmla="*/ 499260 h 5566698"/>
              <a:gd name="connsiteX11" fmla="*/ 1320988 w 4069032"/>
              <a:gd name="connsiteY11" fmla="*/ 333005 h 5566698"/>
              <a:gd name="connsiteX12" fmla="*/ 1348697 w 4069032"/>
              <a:gd name="connsiteY12" fmla="*/ 291441 h 5566698"/>
              <a:gd name="connsiteX13" fmla="*/ 1417969 w 4069032"/>
              <a:gd name="connsiteY13" fmla="*/ 194460 h 5566698"/>
              <a:gd name="connsiteX14" fmla="*/ 1445678 w 4069032"/>
              <a:gd name="connsiteY14" fmla="*/ 166750 h 5566698"/>
              <a:gd name="connsiteX15" fmla="*/ 1487242 w 4069032"/>
              <a:gd name="connsiteY15" fmla="*/ 152896 h 5566698"/>
              <a:gd name="connsiteX16" fmla="*/ 1528806 w 4069032"/>
              <a:gd name="connsiteY16" fmla="*/ 125187 h 5566698"/>
              <a:gd name="connsiteX17" fmla="*/ 1556515 w 4069032"/>
              <a:gd name="connsiteY17" fmla="*/ 83623 h 5566698"/>
              <a:gd name="connsiteX18" fmla="*/ 1639642 w 4069032"/>
              <a:gd name="connsiteY18" fmla="*/ 42060 h 5566698"/>
              <a:gd name="connsiteX19" fmla="*/ 1667351 w 4069032"/>
              <a:gd name="connsiteY19" fmla="*/ 14350 h 5566698"/>
              <a:gd name="connsiteX20" fmla="*/ 2124551 w 4069032"/>
              <a:gd name="connsiteY20" fmla="*/ 14350 h 5566698"/>
              <a:gd name="connsiteX21" fmla="*/ 2179969 w 4069032"/>
              <a:gd name="connsiteY21" fmla="*/ 69769 h 5566698"/>
              <a:gd name="connsiteX22" fmla="*/ 2207678 w 4069032"/>
              <a:gd name="connsiteY22" fmla="*/ 111332 h 5566698"/>
              <a:gd name="connsiteX23" fmla="*/ 2235388 w 4069032"/>
              <a:gd name="connsiteY23" fmla="*/ 139041 h 5566698"/>
              <a:gd name="connsiteX24" fmla="*/ 2304660 w 4069032"/>
              <a:gd name="connsiteY24" fmla="*/ 263732 h 5566698"/>
              <a:gd name="connsiteX25" fmla="*/ 2332369 w 4069032"/>
              <a:gd name="connsiteY25" fmla="*/ 346860 h 5566698"/>
              <a:gd name="connsiteX26" fmla="*/ 2360078 w 4069032"/>
              <a:gd name="connsiteY26" fmla="*/ 388423 h 5566698"/>
              <a:gd name="connsiteX27" fmla="*/ 2429351 w 4069032"/>
              <a:gd name="connsiteY27" fmla="*/ 443841 h 5566698"/>
              <a:gd name="connsiteX28" fmla="*/ 2443206 w 4069032"/>
              <a:gd name="connsiteY28" fmla="*/ 485405 h 5566698"/>
              <a:gd name="connsiteX29" fmla="*/ 2526333 w 4069032"/>
              <a:gd name="connsiteY29" fmla="*/ 526969 h 5566698"/>
              <a:gd name="connsiteX30" fmla="*/ 2567897 w 4069032"/>
              <a:gd name="connsiteY30" fmla="*/ 610096 h 5566698"/>
              <a:gd name="connsiteX31" fmla="*/ 2609460 w 4069032"/>
              <a:gd name="connsiteY31" fmla="*/ 637805 h 5566698"/>
              <a:gd name="connsiteX32" fmla="*/ 2623315 w 4069032"/>
              <a:gd name="connsiteY32" fmla="*/ 679369 h 5566698"/>
              <a:gd name="connsiteX33" fmla="*/ 2554042 w 4069032"/>
              <a:gd name="connsiteY33" fmla="*/ 734787 h 5566698"/>
              <a:gd name="connsiteX34" fmla="*/ 2470915 w 4069032"/>
              <a:gd name="connsiteY34" fmla="*/ 748641 h 5566698"/>
              <a:gd name="connsiteX35" fmla="*/ 2484769 w 4069032"/>
              <a:gd name="connsiteY35" fmla="*/ 831769 h 5566698"/>
              <a:gd name="connsiteX36" fmla="*/ 2290806 w 4069032"/>
              <a:gd name="connsiteY36" fmla="*/ 859478 h 5566698"/>
              <a:gd name="connsiteX37" fmla="*/ 2207678 w 4069032"/>
              <a:gd name="connsiteY37" fmla="*/ 804060 h 5566698"/>
              <a:gd name="connsiteX38" fmla="*/ 2193824 w 4069032"/>
              <a:gd name="connsiteY38" fmla="*/ 762496 h 5566698"/>
              <a:gd name="connsiteX39" fmla="*/ 2152260 w 4069032"/>
              <a:gd name="connsiteY39" fmla="*/ 734787 h 5566698"/>
              <a:gd name="connsiteX40" fmla="*/ 2166115 w 4069032"/>
              <a:gd name="connsiteY40" fmla="*/ 831769 h 5566698"/>
              <a:gd name="connsiteX41" fmla="*/ 2179969 w 4069032"/>
              <a:gd name="connsiteY41" fmla="*/ 873332 h 5566698"/>
              <a:gd name="connsiteX42" fmla="*/ 2221533 w 4069032"/>
              <a:gd name="connsiteY42" fmla="*/ 887187 h 5566698"/>
              <a:gd name="connsiteX43" fmla="*/ 2304660 w 4069032"/>
              <a:gd name="connsiteY43" fmla="*/ 928750 h 5566698"/>
              <a:gd name="connsiteX44" fmla="*/ 2415497 w 4069032"/>
              <a:gd name="connsiteY44" fmla="*/ 1025732 h 5566698"/>
              <a:gd name="connsiteX45" fmla="*/ 2401642 w 4069032"/>
              <a:gd name="connsiteY45" fmla="*/ 1150423 h 5566698"/>
              <a:gd name="connsiteX46" fmla="*/ 2346224 w 4069032"/>
              <a:gd name="connsiteY46" fmla="*/ 1164278 h 5566698"/>
              <a:gd name="connsiteX47" fmla="*/ 2332369 w 4069032"/>
              <a:gd name="connsiteY47" fmla="*/ 1288969 h 5566698"/>
              <a:gd name="connsiteX48" fmla="*/ 2249242 w 4069032"/>
              <a:gd name="connsiteY48" fmla="*/ 1316678 h 5566698"/>
              <a:gd name="connsiteX49" fmla="*/ 2110697 w 4069032"/>
              <a:gd name="connsiteY49" fmla="*/ 1344387 h 5566698"/>
              <a:gd name="connsiteX50" fmla="*/ 2124551 w 4069032"/>
              <a:gd name="connsiteY50" fmla="*/ 1496787 h 5566698"/>
              <a:gd name="connsiteX51" fmla="*/ 2166115 w 4069032"/>
              <a:gd name="connsiteY51" fmla="*/ 1510641 h 5566698"/>
              <a:gd name="connsiteX52" fmla="*/ 2387788 w 4069032"/>
              <a:gd name="connsiteY52" fmla="*/ 1524496 h 5566698"/>
              <a:gd name="connsiteX53" fmla="*/ 2470915 w 4069032"/>
              <a:gd name="connsiteY53" fmla="*/ 1579914 h 5566698"/>
              <a:gd name="connsiteX54" fmla="*/ 2554042 w 4069032"/>
              <a:gd name="connsiteY54" fmla="*/ 1607623 h 5566698"/>
              <a:gd name="connsiteX55" fmla="*/ 2567897 w 4069032"/>
              <a:gd name="connsiteY55" fmla="*/ 1649187 h 5566698"/>
              <a:gd name="connsiteX56" fmla="*/ 2651024 w 4069032"/>
              <a:gd name="connsiteY56" fmla="*/ 1704605 h 5566698"/>
              <a:gd name="connsiteX57" fmla="*/ 2678733 w 4069032"/>
              <a:gd name="connsiteY57" fmla="*/ 1746169 h 5566698"/>
              <a:gd name="connsiteX58" fmla="*/ 2761860 w 4069032"/>
              <a:gd name="connsiteY58" fmla="*/ 1815441 h 5566698"/>
              <a:gd name="connsiteX59" fmla="*/ 2789569 w 4069032"/>
              <a:gd name="connsiteY59" fmla="*/ 1857005 h 5566698"/>
              <a:gd name="connsiteX60" fmla="*/ 2831133 w 4069032"/>
              <a:gd name="connsiteY60" fmla="*/ 1870860 h 5566698"/>
              <a:gd name="connsiteX61" fmla="*/ 2914260 w 4069032"/>
              <a:gd name="connsiteY61" fmla="*/ 1912423 h 5566698"/>
              <a:gd name="connsiteX62" fmla="*/ 2997388 w 4069032"/>
              <a:gd name="connsiteY62" fmla="*/ 1953987 h 5566698"/>
              <a:gd name="connsiteX63" fmla="*/ 3038951 w 4069032"/>
              <a:gd name="connsiteY63" fmla="*/ 1981696 h 5566698"/>
              <a:gd name="connsiteX64" fmla="*/ 3177497 w 4069032"/>
              <a:gd name="connsiteY64" fmla="*/ 2023260 h 5566698"/>
              <a:gd name="connsiteX65" fmla="*/ 3288333 w 4069032"/>
              <a:gd name="connsiteY65" fmla="*/ 2050969 h 5566698"/>
              <a:gd name="connsiteX66" fmla="*/ 3371460 w 4069032"/>
              <a:gd name="connsiteY66" fmla="*/ 2106387 h 5566698"/>
              <a:gd name="connsiteX67" fmla="*/ 3413024 w 4069032"/>
              <a:gd name="connsiteY67" fmla="*/ 2134096 h 5566698"/>
              <a:gd name="connsiteX68" fmla="*/ 3454588 w 4069032"/>
              <a:gd name="connsiteY68" fmla="*/ 2175660 h 5566698"/>
              <a:gd name="connsiteX69" fmla="*/ 3468442 w 4069032"/>
              <a:gd name="connsiteY69" fmla="*/ 2217223 h 5566698"/>
              <a:gd name="connsiteX70" fmla="*/ 3523860 w 4069032"/>
              <a:gd name="connsiteY70" fmla="*/ 2231078 h 5566698"/>
              <a:gd name="connsiteX71" fmla="*/ 3579278 w 4069032"/>
              <a:gd name="connsiteY71" fmla="*/ 2258787 h 5566698"/>
              <a:gd name="connsiteX72" fmla="*/ 3606988 w 4069032"/>
              <a:gd name="connsiteY72" fmla="*/ 2286496 h 5566698"/>
              <a:gd name="connsiteX73" fmla="*/ 3690115 w 4069032"/>
              <a:gd name="connsiteY73" fmla="*/ 2341914 h 5566698"/>
              <a:gd name="connsiteX74" fmla="*/ 3759388 w 4069032"/>
              <a:gd name="connsiteY74" fmla="*/ 2397332 h 5566698"/>
              <a:gd name="connsiteX75" fmla="*/ 3842515 w 4069032"/>
              <a:gd name="connsiteY75" fmla="*/ 2480460 h 5566698"/>
              <a:gd name="connsiteX76" fmla="*/ 3897933 w 4069032"/>
              <a:gd name="connsiteY76" fmla="*/ 2549732 h 5566698"/>
              <a:gd name="connsiteX77" fmla="*/ 3925642 w 4069032"/>
              <a:gd name="connsiteY77" fmla="*/ 2591296 h 5566698"/>
              <a:gd name="connsiteX78" fmla="*/ 4008769 w 4069032"/>
              <a:gd name="connsiteY78" fmla="*/ 2646714 h 5566698"/>
              <a:gd name="connsiteX79" fmla="*/ 4050333 w 4069032"/>
              <a:gd name="connsiteY79" fmla="*/ 2674423 h 5566698"/>
              <a:gd name="connsiteX80" fmla="*/ 4050333 w 4069032"/>
              <a:gd name="connsiteY80" fmla="*/ 2799114 h 5566698"/>
              <a:gd name="connsiteX81" fmla="*/ 4008769 w 4069032"/>
              <a:gd name="connsiteY81" fmla="*/ 2785260 h 5566698"/>
              <a:gd name="connsiteX82" fmla="*/ 3994915 w 4069032"/>
              <a:gd name="connsiteY82" fmla="*/ 2743696 h 5566698"/>
              <a:gd name="connsiteX83" fmla="*/ 3967206 w 4069032"/>
              <a:gd name="connsiteY83" fmla="*/ 2826823 h 5566698"/>
              <a:gd name="connsiteX84" fmla="*/ 3897933 w 4069032"/>
              <a:gd name="connsiteY84" fmla="*/ 2812969 h 5566698"/>
              <a:gd name="connsiteX85" fmla="*/ 3884078 w 4069032"/>
              <a:gd name="connsiteY85" fmla="*/ 2729841 h 5566698"/>
              <a:gd name="connsiteX86" fmla="*/ 3870224 w 4069032"/>
              <a:gd name="connsiteY86" fmla="*/ 2785260 h 5566698"/>
              <a:gd name="connsiteX87" fmla="*/ 3856369 w 4069032"/>
              <a:gd name="connsiteY87" fmla="*/ 2826823 h 5566698"/>
              <a:gd name="connsiteX88" fmla="*/ 3773242 w 4069032"/>
              <a:gd name="connsiteY88" fmla="*/ 2688278 h 5566698"/>
              <a:gd name="connsiteX89" fmla="*/ 3717824 w 4069032"/>
              <a:gd name="connsiteY89" fmla="*/ 2674423 h 5566698"/>
              <a:gd name="connsiteX90" fmla="*/ 3676260 w 4069032"/>
              <a:gd name="connsiteY90" fmla="*/ 2660569 h 5566698"/>
              <a:gd name="connsiteX91" fmla="*/ 3648551 w 4069032"/>
              <a:gd name="connsiteY91" fmla="*/ 2619005 h 5566698"/>
              <a:gd name="connsiteX92" fmla="*/ 3565424 w 4069032"/>
              <a:gd name="connsiteY92" fmla="*/ 2577441 h 5566698"/>
              <a:gd name="connsiteX93" fmla="*/ 3482297 w 4069032"/>
              <a:gd name="connsiteY93" fmla="*/ 2535878 h 5566698"/>
              <a:gd name="connsiteX94" fmla="*/ 3454588 w 4069032"/>
              <a:gd name="connsiteY94" fmla="*/ 2494314 h 5566698"/>
              <a:gd name="connsiteX95" fmla="*/ 3413024 w 4069032"/>
              <a:gd name="connsiteY95" fmla="*/ 2480460 h 5566698"/>
              <a:gd name="connsiteX96" fmla="*/ 3371460 w 4069032"/>
              <a:gd name="connsiteY96" fmla="*/ 2452750 h 5566698"/>
              <a:gd name="connsiteX97" fmla="*/ 3288333 w 4069032"/>
              <a:gd name="connsiteY97" fmla="*/ 2425041 h 5566698"/>
              <a:gd name="connsiteX98" fmla="*/ 3205206 w 4069032"/>
              <a:gd name="connsiteY98" fmla="*/ 2397332 h 5566698"/>
              <a:gd name="connsiteX99" fmla="*/ 3163642 w 4069032"/>
              <a:gd name="connsiteY99" fmla="*/ 2383478 h 5566698"/>
              <a:gd name="connsiteX100" fmla="*/ 3080515 w 4069032"/>
              <a:gd name="connsiteY100" fmla="*/ 2341914 h 5566698"/>
              <a:gd name="connsiteX101" fmla="*/ 3038951 w 4069032"/>
              <a:gd name="connsiteY101" fmla="*/ 2314205 h 5566698"/>
              <a:gd name="connsiteX102" fmla="*/ 2955824 w 4069032"/>
              <a:gd name="connsiteY102" fmla="*/ 2286496 h 5566698"/>
              <a:gd name="connsiteX103" fmla="*/ 2872697 w 4069032"/>
              <a:gd name="connsiteY103" fmla="*/ 2258787 h 5566698"/>
              <a:gd name="connsiteX104" fmla="*/ 2831133 w 4069032"/>
              <a:gd name="connsiteY104" fmla="*/ 2244932 h 5566698"/>
              <a:gd name="connsiteX105" fmla="*/ 2789569 w 4069032"/>
              <a:gd name="connsiteY105" fmla="*/ 2217223 h 5566698"/>
              <a:gd name="connsiteX106" fmla="*/ 2623315 w 4069032"/>
              <a:gd name="connsiteY106" fmla="*/ 2134096 h 5566698"/>
              <a:gd name="connsiteX107" fmla="*/ 2581751 w 4069032"/>
              <a:gd name="connsiteY107" fmla="*/ 2106387 h 5566698"/>
              <a:gd name="connsiteX108" fmla="*/ 2554042 w 4069032"/>
              <a:gd name="connsiteY108" fmla="*/ 2064823 h 5566698"/>
              <a:gd name="connsiteX109" fmla="*/ 2512478 w 4069032"/>
              <a:gd name="connsiteY109" fmla="*/ 2050969 h 5566698"/>
              <a:gd name="connsiteX110" fmla="*/ 2498624 w 4069032"/>
              <a:gd name="connsiteY110" fmla="*/ 2189514 h 5566698"/>
              <a:gd name="connsiteX111" fmla="*/ 2512478 w 4069032"/>
              <a:gd name="connsiteY111" fmla="*/ 2397332 h 5566698"/>
              <a:gd name="connsiteX112" fmla="*/ 2540188 w 4069032"/>
              <a:gd name="connsiteY112" fmla="*/ 2425041 h 5566698"/>
              <a:gd name="connsiteX113" fmla="*/ 2609460 w 4069032"/>
              <a:gd name="connsiteY113" fmla="*/ 2494314 h 5566698"/>
              <a:gd name="connsiteX114" fmla="*/ 2664878 w 4069032"/>
              <a:gd name="connsiteY114" fmla="*/ 2577441 h 5566698"/>
              <a:gd name="connsiteX115" fmla="*/ 2692588 w 4069032"/>
              <a:gd name="connsiteY115" fmla="*/ 2619005 h 5566698"/>
              <a:gd name="connsiteX116" fmla="*/ 2706442 w 4069032"/>
              <a:gd name="connsiteY116" fmla="*/ 2674423 h 5566698"/>
              <a:gd name="connsiteX117" fmla="*/ 2720297 w 4069032"/>
              <a:gd name="connsiteY117" fmla="*/ 2771405 h 5566698"/>
              <a:gd name="connsiteX118" fmla="*/ 2748006 w 4069032"/>
              <a:gd name="connsiteY118" fmla="*/ 2854532 h 5566698"/>
              <a:gd name="connsiteX119" fmla="*/ 2761860 w 4069032"/>
              <a:gd name="connsiteY119" fmla="*/ 2896096 h 5566698"/>
              <a:gd name="connsiteX120" fmla="*/ 2748006 w 4069032"/>
              <a:gd name="connsiteY120" fmla="*/ 3533405 h 5566698"/>
              <a:gd name="connsiteX121" fmla="*/ 2734151 w 4069032"/>
              <a:gd name="connsiteY121" fmla="*/ 3574969 h 5566698"/>
              <a:gd name="connsiteX122" fmla="*/ 2678733 w 4069032"/>
              <a:gd name="connsiteY122" fmla="*/ 3768932 h 5566698"/>
              <a:gd name="connsiteX123" fmla="*/ 2651024 w 4069032"/>
              <a:gd name="connsiteY123" fmla="*/ 3810496 h 5566698"/>
              <a:gd name="connsiteX124" fmla="*/ 2609460 w 4069032"/>
              <a:gd name="connsiteY124" fmla="*/ 3893623 h 5566698"/>
              <a:gd name="connsiteX125" fmla="*/ 2567897 w 4069032"/>
              <a:gd name="connsiteY125" fmla="*/ 4032169 h 5566698"/>
              <a:gd name="connsiteX126" fmla="*/ 2554042 w 4069032"/>
              <a:gd name="connsiteY126" fmla="*/ 4073732 h 5566698"/>
              <a:gd name="connsiteX127" fmla="*/ 2540188 w 4069032"/>
              <a:gd name="connsiteY127" fmla="*/ 4129150 h 5566698"/>
              <a:gd name="connsiteX128" fmla="*/ 2512478 w 4069032"/>
              <a:gd name="connsiteY128" fmla="*/ 4170714 h 5566698"/>
              <a:gd name="connsiteX129" fmla="*/ 2484769 w 4069032"/>
              <a:gd name="connsiteY129" fmla="*/ 4309260 h 5566698"/>
              <a:gd name="connsiteX130" fmla="*/ 2470915 w 4069032"/>
              <a:gd name="connsiteY130" fmla="*/ 4378532 h 5566698"/>
              <a:gd name="connsiteX131" fmla="*/ 2498624 w 4069032"/>
              <a:gd name="connsiteY131" fmla="*/ 5085114 h 5566698"/>
              <a:gd name="connsiteX132" fmla="*/ 2512478 w 4069032"/>
              <a:gd name="connsiteY132" fmla="*/ 5126678 h 5566698"/>
              <a:gd name="connsiteX133" fmla="*/ 2526333 w 4069032"/>
              <a:gd name="connsiteY133" fmla="*/ 5182096 h 5566698"/>
              <a:gd name="connsiteX134" fmla="*/ 2540188 w 4069032"/>
              <a:gd name="connsiteY134" fmla="*/ 5251369 h 5566698"/>
              <a:gd name="connsiteX135" fmla="*/ 2664878 w 4069032"/>
              <a:gd name="connsiteY135" fmla="*/ 5292932 h 5566698"/>
              <a:gd name="connsiteX136" fmla="*/ 2706442 w 4069032"/>
              <a:gd name="connsiteY136" fmla="*/ 5306787 h 5566698"/>
              <a:gd name="connsiteX137" fmla="*/ 2858842 w 4069032"/>
              <a:gd name="connsiteY137" fmla="*/ 5320641 h 5566698"/>
              <a:gd name="connsiteX138" fmla="*/ 2872697 w 4069032"/>
              <a:gd name="connsiteY138" fmla="*/ 5362205 h 5566698"/>
              <a:gd name="connsiteX139" fmla="*/ 2831133 w 4069032"/>
              <a:gd name="connsiteY139" fmla="*/ 5389914 h 5566698"/>
              <a:gd name="connsiteX140" fmla="*/ 2831133 w 4069032"/>
              <a:gd name="connsiteY140" fmla="*/ 5500750 h 5566698"/>
              <a:gd name="connsiteX141" fmla="*/ 2581751 w 4069032"/>
              <a:gd name="connsiteY141" fmla="*/ 5528460 h 5566698"/>
              <a:gd name="connsiteX142" fmla="*/ 2415497 w 4069032"/>
              <a:gd name="connsiteY142" fmla="*/ 5486896 h 5566698"/>
              <a:gd name="connsiteX143" fmla="*/ 2332369 w 4069032"/>
              <a:gd name="connsiteY143" fmla="*/ 5473041 h 5566698"/>
              <a:gd name="connsiteX144" fmla="*/ 2290806 w 4069032"/>
              <a:gd name="connsiteY144" fmla="*/ 5445332 h 5566698"/>
              <a:gd name="connsiteX145" fmla="*/ 2263097 w 4069032"/>
              <a:gd name="connsiteY145" fmla="*/ 5362205 h 5566698"/>
              <a:gd name="connsiteX146" fmla="*/ 2235388 w 4069032"/>
              <a:gd name="connsiteY146" fmla="*/ 4891150 h 5566698"/>
              <a:gd name="connsiteX147" fmla="*/ 2221533 w 4069032"/>
              <a:gd name="connsiteY147" fmla="*/ 4849587 h 5566698"/>
              <a:gd name="connsiteX148" fmla="*/ 2207678 w 4069032"/>
              <a:gd name="connsiteY148" fmla="*/ 4780314 h 5566698"/>
              <a:gd name="connsiteX149" fmla="*/ 2179969 w 4069032"/>
              <a:gd name="connsiteY149" fmla="*/ 4572496 h 5566698"/>
              <a:gd name="connsiteX150" fmla="*/ 2166115 w 4069032"/>
              <a:gd name="connsiteY150" fmla="*/ 4475514 h 5566698"/>
              <a:gd name="connsiteX151" fmla="*/ 2124551 w 4069032"/>
              <a:gd name="connsiteY151" fmla="*/ 4212278 h 5566698"/>
              <a:gd name="connsiteX152" fmla="*/ 2110697 w 4069032"/>
              <a:gd name="connsiteY152" fmla="*/ 4170714 h 5566698"/>
              <a:gd name="connsiteX153" fmla="*/ 2082988 w 4069032"/>
              <a:gd name="connsiteY153" fmla="*/ 4032169 h 5566698"/>
              <a:gd name="connsiteX154" fmla="*/ 2041424 w 4069032"/>
              <a:gd name="connsiteY154" fmla="*/ 3949041 h 5566698"/>
              <a:gd name="connsiteX155" fmla="*/ 1999860 w 4069032"/>
              <a:gd name="connsiteY155" fmla="*/ 3921332 h 5566698"/>
              <a:gd name="connsiteX156" fmla="*/ 1972151 w 4069032"/>
              <a:gd name="connsiteY156" fmla="*/ 3962896 h 5566698"/>
              <a:gd name="connsiteX157" fmla="*/ 1944442 w 4069032"/>
              <a:gd name="connsiteY157" fmla="*/ 4046023 h 5566698"/>
              <a:gd name="connsiteX158" fmla="*/ 1930588 w 4069032"/>
              <a:gd name="connsiteY158" fmla="*/ 4129150 h 5566698"/>
              <a:gd name="connsiteX159" fmla="*/ 1902878 w 4069032"/>
              <a:gd name="connsiteY159" fmla="*/ 4323114 h 5566698"/>
              <a:gd name="connsiteX160" fmla="*/ 1889024 w 4069032"/>
              <a:gd name="connsiteY160" fmla="*/ 4489369 h 5566698"/>
              <a:gd name="connsiteX161" fmla="*/ 1875169 w 4069032"/>
              <a:gd name="connsiteY161" fmla="*/ 5112823 h 5566698"/>
              <a:gd name="connsiteX162" fmla="*/ 1833606 w 4069032"/>
              <a:gd name="connsiteY162" fmla="*/ 5320641 h 5566698"/>
              <a:gd name="connsiteX163" fmla="*/ 1819751 w 4069032"/>
              <a:gd name="connsiteY163" fmla="*/ 5376060 h 5566698"/>
              <a:gd name="connsiteX164" fmla="*/ 1736624 w 4069032"/>
              <a:gd name="connsiteY164" fmla="*/ 5417623 h 5566698"/>
              <a:gd name="connsiteX165" fmla="*/ 1695060 w 4069032"/>
              <a:gd name="connsiteY165" fmla="*/ 5445332 h 5566698"/>
              <a:gd name="connsiteX166" fmla="*/ 1417969 w 4069032"/>
              <a:gd name="connsiteY166" fmla="*/ 5445332 h 5566698"/>
              <a:gd name="connsiteX167" fmla="*/ 1334842 w 4069032"/>
              <a:gd name="connsiteY167" fmla="*/ 5431478 h 5566698"/>
              <a:gd name="connsiteX168" fmla="*/ 1154733 w 4069032"/>
              <a:gd name="connsiteY168" fmla="*/ 5417623 h 5566698"/>
              <a:gd name="connsiteX169" fmla="*/ 1168588 w 4069032"/>
              <a:gd name="connsiteY169" fmla="*/ 5348350 h 5566698"/>
              <a:gd name="connsiteX170" fmla="*/ 1210151 w 4069032"/>
              <a:gd name="connsiteY170" fmla="*/ 5362205 h 5566698"/>
              <a:gd name="connsiteX171" fmla="*/ 1168588 w 4069032"/>
              <a:gd name="connsiteY171" fmla="*/ 5279078 h 5566698"/>
              <a:gd name="connsiteX172" fmla="*/ 1210151 w 4069032"/>
              <a:gd name="connsiteY172" fmla="*/ 5265223 h 5566698"/>
              <a:gd name="connsiteX173" fmla="*/ 1224006 w 4069032"/>
              <a:gd name="connsiteY173" fmla="*/ 5265223 h 5566698"/>
              <a:gd name="connsiteX174" fmla="*/ 1237860 w 4069032"/>
              <a:gd name="connsiteY174" fmla="*/ 5195950 h 5566698"/>
              <a:gd name="connsiteX175" fmla="*/ 1653497 w 4069032"/>
              <a:gd name="connsiteY175" fmla="*/ 5154387 h 5566698"/>
              <a:gd name="connsiteX176" fmla="*/ 1681206 w 4069032"/>
              <a:gd name="connsiteY176" fmla="*/ 4669478 h 5566698"/>
              <a:gd name="connsiteX177" fmla="*/ 1667351 w 4069032"/>
              <a:gd name="connsiteY177" fmla="*/ 4323114 h 5566698"/>
              <a:gd name="connsiteX178" fmla="*/ 1653497 w 4069032"/>
              <a:gd name="connsiteY178" fmla="*/ 4281550 h 5566698"/>
              <a:gd name="connsiteX179" fmla="*/ 1598078 w 4069032"/>
              <a:gd name="connsiteY179" fmla="*/ 4212278 h 5566698"/>
              <a:gd name="connsiteX180" fmla="*/ 1570369 w 4069032"/>
              <a:gd name="connsiteY180" fmla="*/ 4115296 h 5566698"/>
              <a:gd name="connsiteX181" fmla="*/ 1542660 w 4069032"/>
              <a:gd name="connsiteY181" fmla="*/ 4032169 h 5566698"/>
              <a:gd name="connsiteX182" fmla="*/ 1514951 w 4069032"/>
              <a:gd name="connsiteY182" fmla="*/ 3949041 h 5566698"/>
              <a:gd name="connsiteX183" fmla="*/ 1487242 w 4069032"/>
              <a:gd name="connsiteY183" fmla="*/ 3907478 h 5566698"/>
              <a:gd name="connsiteX184" fmla="*/ 1445678 w 4069032"/>
              <a:gd name="connsiteY184" fmla="*/ 3782787 h 5566698"/>
              <a:gd name="connsiteX185" fmla="*/ 1431824 w 4069032"/>
              <a:gd name="connsiteY185" fmla="*/ 3741223 h 5566698"/>
              <a:gd name="connsiteX186" fmla="*/ 1390260 w 4069032"/>
              <a:gd name="connsiteY186" fmla="*/ 3561114 h 5566698"/>
              <a:gd name="connsiteX187" fmla="*/ 1376406 w 4069032"/>
              <a:gd name="connsiteY187" fmla="*/ 3519550 h 5566698"/>
              <a:gd name="connsiteX188" fmla="*/ 1362551 w 4069032"/>
              <a:gd name="connsiteY188" fmla="*/ 3477987 h 5566698"/>
              <a:gd name="connsiteX189" fmla="*/ 1348697 w 4069032"/>
              <a:gd name="connsiteY189" fmla="*/ 3367150 h 5566698"/>
              <a:gd name="connsiteX190" fmla="*/ 1334842 w 4069032"/>
              <a:gd name="connsiteY190" fmla="*/ 3325587 h 5566698"/>
              <a:gd name="connsiteX191" fmla="*/ 1320988 w 4069032"/>
              <a:gd name="connsiteY191" fmla="*/ 3242460 h 5566698"/>
              <a:gd name="connsiteX192" fmla="*/ 1334842 w 4069032"/>
              <a:gd name="connsiteY192" fmla="*/ 2715987 h 5566698"/>
              <a:gd name="connsiteX193" fmla="*/ 1362551 w 4069032"/>
              <a:gd name="connsiteY193" fmla="*/ 2674423 h 5566698"/>
              <a:gd name="connsiteX194" fmla="*/ 1376406 w 4069032"/>
              <a:gd name="connsiteY194" fmla="*/ 2632860 h 5566698"/>
              <a:gd name="connsiteX195" fmla="*/ 1404115 w 4069032"/>
              <a:gd name="connsiteY195" fmla="*/ 2605150 h 5566698"/>
              <a:gd name="connsiteX196" fmla="*/ 1431824 w 4069032"/>
              <a:gd name="connsiteY196" fmla="*/ 2563587 h 5566698"/>
              <a:gd name="connsiteX197" fmla="*/ 1445678 w 4069032"/>
              <a:gd name="connsiteY197" fmla="*/ 2522023 h 5566698"/>
              <a:gd name="connsiteX198" fmla="*/ 1473388 w 4069032"/>
              <a:gd name="connsiteY198" fmla="*/ 2494314 h 5566698"/>
              <a:gd name="connsiteX199" fmla="*/ 1501097 w 4069032"/>
              <a:gd name="connsiteY199" fmla="*/ 2411187 h 5566698"/>
              <a:gd name="connsiteX200" fmla="*/ 1514951 w 4069032"/>
              <a:gd name="connsiteY200" fmla="*/ 2369623 h 5566698"/>
              <a:gd name="connsiteX201" fmla="*/ 1501097 w 4069032"/>
              <a:gd name="connsiteY201" fmla="*/ 2092532 h 5566698"/>
              <a:gd name="connsiteX202" fmla="*/ 1459533 w 4069032"/>
              <a:gd name="connsiteY202" fmla="*/ 2064823 h 5566698"/>
              <a:gd name="connsiteX203" fmla="*/ 1265569 w 4069032"/>
              <a:gd name="connsiteY203" fmla="*/ 2078678 h 5566698"/>
              <a:gd name="connsiteX204" fmla="*/ 836078 w 4069032"/>
              <a:gd name="connsiteY204" fmla="*/ 2120241 h 5566698"/>
              <a:gd name="connsiteX205" fmla="*/ 794515 w 4069032"/>
              <a:gd name="connsiteY205" fmla="*/ 2147950 h 5566698"/>
              <a:gd name="connsiteX206" fmla="*/ 752951 w 4069032"/>
              <a:gd name="connsiteY206" fmla="*/ 2161805 h 5566698"/>
              <a:gd name="connsiteX207" fmla="*/ 739097 w 4069032"/>
              <a:gd name="connsiteY207" fmla="*/ 2203369 h 5566698"/>
              <a:gd name="connsiteX208" fmla="*/ 600551 w 4069032"/>
              <a:gd name="connsiteY208" fmla="*/ 2217223 h 5566698"/>
              <a:gd name="connsiteX209" fmla="*/ 531278 w 4069032"/>
              <a:gd name="connsiteY209" fmla="*/ 2258787 h 5566698"/>
              <a:gd name="connsiteX210" fmla="*/ 448151 w 4069032"/>
              <a:gd name="connsiteY210" fmla="*/ 2314205 h 5566698"/>
              <a:gd name="connsiteX211" fmla="*/ 351169 w 4069032"/>
              <a:gd name="connsiteY211" fmla="*/ 2411187 h 5566698"/>
              <a:gd name="connsiteX212" fmla="*/ 309606 w 4069032"/>
              <a:gd name="connsiteY212" fmla="*/ 2438896 h 5566698"/>
              <a:gd name="connsiteX213" fmla="*/ 281897 w 4069032"/>
              <a:gd name="connsiteY213" fmla="*/ 2480460 h 5566698"/>
              <a:gd name="connsiteX214" fmla="*/ 240333 w 4069032"/>
              <a:gd name="connsiteY214" fmla="*/ 2508169 h 5566698"/>
              <a:gd name="connsiteX215" fmla="*/ 212624 w 4069032"/>
              <a:gd name="connsiteY215" fmla="*/ 2591296 h 5566698"/>
              <a:gd name="connsiteX216" fmla="*/ 198769 w 4069032"/>
              <a:gd name="connsiteY216" fmla="*/ 2632860 h 5566698"/>
              <a:gd name="connsiteX217" fmla="*/ 157206 w 4069032"/>
              <a:gd name="connsiteY217" fmla="*/ 2660569 h 5566698"/>
              <a:gd name="connsiteX218" fmla="*/ 129497 w 4069032"/>
              <a:gd name="connsiteY218" fmla="*/ 2619005 h 5566698"/>
              <a:gd name="connsiteX219" fmla="*/ 46369 w 4069032"/>
              <a:gd name="connsiteY219" fmla="*/ 2577441 h 5566698"/>
              <a:gd name="connsiteX220" fmla="*/ 4806 w 4069032"/>
              <a:gd name="connsiteY220" fmla="*/ 2605150 h 5566698"/>
              <a:gd name="connsiteX221" fmla="*/ 18660 w 4069032"/>
              <a:gd name="connsiteY221" fmla="*/ 2563587 h 5566698"/>
              <a:gd name="connsiteX222" fmla="*/ 60224 w 4069032"/>
              <a:gd name="connsiteY222" fmla="*/ 2549732 h 5566698"/>
              <a:gd name="connsiteX223" fmla="*/ 74078 w 4069032"/>
              <a:gd name="connsiteY223" fmla="*/ 2452750 h 5566698"/>
              <a:gd name="connsiteX224" fmla="*/ 115642 w 4069032"/>
              <a:gd name="connsiteY224" fmla="*/ 2383478 h 5566698"/>
              <a:gd name="connsiteX225" fmla="*/ 171060 w 4069032"/>
              <a:gd name="connsiteY225" fmla="*/ 2300350 h 5566698"/>
              <a:gd name="connsiteX226" fmla="*/ 226478 w 4069032"/>
              <a:gd name="connsiteY226" fmla="*/ 2217223 h 5566698"/>
              <a:gd name="connsiteX227" fmla="*/ 309606 w 4069032"/>
              <a:gd name="connsiteY227" fmla="*/ 2189514 h 5566698"/>
              <a:gd name="connsiteX228" fmla="*/ 351169 w 4069032"/>
              <a:gd name="connsiteY228" fmla="*/ 2175660 h 5566698"/>
              <a:gd name="connsiteX229" fmla="*/ 448151 w 4069032"/>
              <a:gd name="connsiteY229" fmla="*/ 2050969 h 5566698"/>
              <a:gd name="connsiteX230" fmla="*/ 489715 w 4069032"/>
              <a:gd name="connsiteY230" fmla="*/ 2037114 h 5566698"/>
              <a:gd name="connsiteX231" fmla="*/ 531278 w 4069032"/>
              <a:gd name="connsiteY231" fmla="*/ 2009405 h 5566698"/>
              <a:gd name="connsiteX232" fmla="*/ 752951 w 4069032"/>
              <a:gd name="connsiteY232" fmla="*/ 1967841 h 5566698"/>
              <a:gd name="connsiteX233" fmla="*/ 836078 w 4069032"/>
              <a:gd name="connsiteY233" fmla="*/ 1926278 h 5566698"/>
              <a:gd name="connsiteX234" fmla="*/ 946915 w 4069032"/>
              <a:gd name="connsiteY234" fmla="*/ 1898569 h 5566698"/>
              <a:gd name="connsiteX235" fmla="*/ 1030042 w 4069032"/>
              <a:gd name="connsiteY235" fmla="*/ 1870860 h 5566698"/>
              <a:gd name="connsiteX236" fmla="*/ 1182442 w 4069032"/>
              <a:gd name="connsiteY236" fmla="*/ 1801587 h 5566698"/>
              <a:gd name="connsiteX237" fmla="*/ 1293278 w 4069032"/>
              <a:gd name="connsiteY237" fmla="*/ 1773878 h 5566698"/>
              <a:gd name="connsiteX238" fmla="*/ 1445678 w 4069032"/>
              <a:gd name="connsiteY238" fmla="*/ 1760023 h 5566698"/>
              <a:gd name="connsiteX239" fmla="*/ 1570369 w 4069032"/>
              <a:gd name="connsiteY239" fmla="*/ 1732314 h 5566698"/>
              <a:gd name="connsiteX240" fmla="*/ 1708915 w 4069032"/>
              <a:gd name="connsiteY240" fmla="*/ 1690750 h 5566698"/>
              <a:gd name="connsiteX241" fmla="*/ 1736624 w 4069032"/>
              <a:gd name="connsiteY241" fmla="*/ 1649187 h 5566698"/>
              <a:gd name="connsiteX242" fmla="*/ 1708915 w 4069032"/>
              <a:gd name="connsiteY242" fmla="*/ 1399805 h 55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4069032" h="5566698">
                <a:moveTo>
                  <a:pt x="1708915" y="1399805"/>
                </a:moveTo>
                <a:cubicBezTo>
                  <a:pt x="1683515" y="1353623"/>
                  <a:pt x="1602173" y="1386455"/>
                  <a:pt x="1584224" y="1372096"/>
                </a:cubicBezTo>
                <a:cubicBezTo>
                  <a:pt x="1494699" y="1300476"/>
                  <a:pt x="1619423" y="1351500"/>
                  <a:pt x="1514951" y="1316678"/>
                </a:cubicBezTo>
                <a:cubicBezTo>
                  <a:pt x="1422131" y="1223858"/>
                  <a:pt x="1463791" y="1274575"/>
                  <a:pt x="1390260" y="1164278"/>
                </a:cubicBezTo>
                <a:lnTo>
                  <a:pt x="1362551" y="1122714"/>
                </a:lnTo>
                <a:cubicBezTo>
                  <a:pt x="1327731" y="1018248"/>
                  <a:pt x="1374700" y="1147009"/>
                  <a:pt x="1320988" y="1039587"/>
                </a:cubicBezTo>
                <a:cubicBezTo>
                  <a:pt x="1314457" y="1026525"/>
                  <a:pt x="1313664" y="1011085"/>
                  <a:pt x="1307133" y="998023"/>
                </a:cubicBezTo>
                <a:cubicBezTo>
                  <a:pt x="1299686" y="983130"/>
                  <a:pt x="1286187" y="971676"/>
                  <a:pt x="1279424" y="956460"/>
                </a:cubicBezTo>
                <a:cubicBezTo>
                  <a:pt x="1267561" y="929769"/>
                  <a:pt x="1260952" y="901041"/>
                  <a:pt x="1251715" y="873332"/>
                </a:cubicBezTo>
                <a:lnTo>
                  <a:pt x="1237860" y="831769"/>
                </a:lnTo>
                <a:cubicBezTo>
                  <a:pt x="1222963" y="682794"/>
                  <a:pt x="1213149" y="664006"/>
                  <a:pt x="1237860" y="499260"/>
                </a:cubicBezTo>
                <a:cubicBezTo>
                  <a:pt x="1248962" y="425244"/>
                  <a:pt x="1280309" y="394024"/>
                  <a:pt x="1320988" y="333005"/>
                </a:cubicBezTo>
                <a:lnTo>
                  <a:pt x="1348697" y="291441"/>
                </a:lnTo>
                <a:cubicBezTo>
                  <a:pt x="1381024" y="194460"/>
                  <a:pt x="1348697" y="217550"/>
                  <a:pt x="1417969" y="194460"/>
                </a:cubicBezTo>
                <a:cubicBezTo>
                  <a:pt x="1427205" y="185223"/>
                  <a:pt x="1434477" y="173471"/>
                  <a:pt x="1445678" y="166750"/>
                </a:cubicBezTo>
                <a:cubicBezTo>
                  <a:pt x="1458201" y="159236"/>
                  <a:pt x="1474180" y="159427"/>
                  <a:pt x="1487242" y="152896"/>
                </a:cubicBezTo>
                <a:cubicBezTo>
                  <a:pt x="1502135" y="145450"/>
                  <a:pt x="1514951" y="134423"/>
                  <a:pt x="1528806" y="125187"/>
                </a:cubicBezTo>
                <a:cubicBezTo>
                  <a:pt x="1538042" y="111332"/>
                  <a:pt x="1544741" y="95397"/>
                  <a:pt x="1556515" y="83623"/>
                </a:cubicBezTo>
                <a:cubicBezTo>
                  <a:pt x="1583373" y="56765"/>
                  <a:pt x="1605836" y="53328"/>
                  <a:pt x="1639642" y="42060"/>
                </a:cubicBezTo>
                <a:cubicBezTo>
                  <a:pt x="1648878" y="32823"/>
                  <a:pt x="1654749" y="17787"/>
                  <a:pt x="1667351" y="14350"/>
                </a:cubicBezTo>
                <a:cubicBezTo>
                  <a:pt x="1781516" y="-16786"/>
                  <a:pt x="2070646" y="12104"/>
                  <a:pt x="2124551" y="14350"/>
                </a:cubicBezTo>
                <a:cubicBezTo>
                  <a:pt x="2154780" y="105035"/>
                  <a:pt x="2112796" y="16030"/>
                  <a:pt x="2179969" y="69769"/>
                </a:cubicBezTo>
                <a:cubicBezTo>
                  <a:pt x="2192971" y="80171"/>
                  <a:pt x="2197276" y="98330"/>
                  <a:pt x="2207678" y="111332"/>
                </a:cubicBezTo>
                <a:cubicBezTo>
                  <a:pt x="2215838" y="121532"/>
                  <a:pt x="2226151" y="129805"/>
                  <a:pt x="2235388" y="139041"/>
                </a:cubicBezTo>
                <a:cubicBezTo>
                  <a:pt x="2259773" y="212198"/>
                  <a:pt x="2241141" y="168454"/>
                  <a:pt x="2304660" y="263732"/>
                </a:cubicBezTo>
                <a:cubicBezTo>
                  <a:pt x="2320862" y="288035"/>
                  <a:pt x="2316167" y="322557"/>
                  <a:pt x="2332369" y="346860"/>
                </a:cubicBezTo>
                <a:cubicBezTo>
                  <a:pt x="2341605" y="360714"/>
                  <a:pt x="2349676" y="375421"/>
                  <a:pt x="2360078" y="388423"/>
                </a:cubicBezTo>
                <a:cubicBezTo>
                  <a:pt x="2382639" y="416623"/>
                  <a:pt x="2398492" y="423268"/>
                  <a:pt x="2429351" y="443841"/>
                </a:cubicBezTo>
                <a:cubicBezTo>
                  <a:pt x="2433969" y="457696"/>
                  <a:pt x="2434083" y="474001"/>
                  <a:pt x="2443206" y="485405"/>
                </a:cubicBezTo>
                <a:cubicBezTo>
                  <a:pt x="2462738" y="509821"/>
                  <a:pt x="2498953" y="517842"/>
                  <a:pt x="2526333" y="526969"/>
                </a:cubicBezTo>
                <a:cubicBezTo>
                  <a:pt x="2537601" y="560773"/>
                  <a:pt x="2541041" y="583239"/>
                  <a:pt x="2567897" y="610096"/>
                </a:cubicBezTo>
                <a:cubicBezTo>
                  <a:pt x="2579671" y="621870"/>
                  <a:pt x="2595606" y="628569"/>
                  <a:pt x="2609460" y="637805"/>
                </a:cubicBezTo>
                <a:cubicBezTo>
                  <a:pt x="2614078" y="651660"/>
                  <a:pt x="2623315" y="664765"/>
                  <a:pt x="2623315" y="679369"/>
                </a:cubicBezTo>
                <a:cubicBezTo>
                  <a:pt x="2623315" y="732352"/>
                  <a:pt x="2597712" y="726053"/>
                  <a:pt x="2554042" y="734787"/>
                </a:cubicBezTo>
                <a:cubicBezTo>
                  <a:pt x="2526496" y="740296"/>
                  <a:pt x="2498624" y="744023"/>
                  <a:pt x="2470915" y="748641"/>
                </a:cubicBezTo>
                <a:cubicBezTo>
                  <a:pt x="2475533" y="776350"/>
                  <a:pt x="2484769" y="803677"/>
                  <a:pt x="2484769" y="831769"/>
                </a:cubicBezTo>
                <a:cubicBezTo>
                  <a:pt x="2484769" y="932986"/>
                  <a:pt x="2349845" y="864019"/>
                  <a:pt x="2290806" y="859478"/>
                </a:cubicBezTo>
                <a:lnTo>
                  <a:pt x="2207678" y="804060"/>
                </a:lnTo>
                <a:cubicBezTo>
                  <a:pt x="2195527" y="795959"/>
                  <a:pt x="2202947" y="773900"/>
                  <a:pt x="2193824" y="762496"/>
                </a:cubicBezTo>
                <a:cubicBezTo>
                  <a:pt x="2183422" y="749494"/>
                  <a:pt x="2166115" y="744023"/>
                  <a:pt x="2152260" y="734787"/>
                </a:cubicBezTo>
                <a:cubicBezTo>
                  <a:pt x="2156878" y="767114"/>
                  <a:pt x="2159711" y="799748"/>
                  <a:pt x="2166115" y="831769"/>
                </a:cubicBezTo>
                <a:cubicBezTo>
                  <a:pt x="2168979" y="846089"/>
                  <a:pt x="2169643" y="863006"/>
                  <a:pt x="2179969" y="873332"/>
                </a:cubicBezTo>
                <a:cubicBezTo>
                  <a:pt x="2190296" y="883659"/>
                  <a:pt x="2208471" y="880656"/>
                  <a:pt x="2221533" y="887187"/>
                </a:cubicBezTo>
                <a:cubicBezTo>
                  <a:pt x="2328958" y="940899"/>
                  <a:pt x="2200195" y="893929"/>
                  <a:pt x="2304660" y="928750"/>
                </a:cubicBezTo>
                <a:cubicBezTo>
                  <a:pt x="2385707" y="1009797"/>
                  <a:pt x="2346762" y="979909"/>
                  <a:pt x="2415497" y="1025732"/>
                </a:cubicBezTo>
                <a:cubicBezTo>
                  <a:pt x="2410879" y="1067296"/>
                  <a:pt x="2420344" y="1113019"/>
                  <a:pt x="2401642" y="1150423"/>
                </a:cubicBezTo>
                <a:cubicBezTo>
                  <a:pt x="2393127" y="1167454"/>
                  <a:pt x="2354739" y="1147247"/>
                  <a:pt x="2346224" y="1164278"/>
                </a:cubicBezTo>
                <a:cubicBezTo>
                  <a:pt x="2327522" y="1201682"/>
                  <a:pt x="2354821" y="1253688"/>
                  <a:pt x="2332369" y="1288969"/>
                </a:cubicBezTo>
                <a:cubicBezTo>
                  <a:pt x="2316688" y="1313611"/>
                  <a:pt x="2276951" y="1307442"/>
                  <a:pt x="2249242" y="1316678"/>
                </a:cubicBezTo>
                <a:cubicBezTo>
                  <a:pt x="2176702" y="1340857"/>
                  <a:pt x="2222126" y="1328468"/>
                  <a:pt x="2110697" y="1344387"/>
                </a:cubicBezTo>
                <a:cubicBezTo>
                  <a:pt x="2115315" y="1395187"/>
                  <a:pt x="2108420" y="1448395"/>
                  <a:pt x="2124551" y="1496787"/>
                </a:cubicBezTo>
                <a:cubicBezTo>
                  <a:pt x="2129169" y="1510642"/>
                  <a:pt x="2151591" y="1509112"/>
                  <a:pt x="2166115" y="1510641"/>
                </a:cubicBezTo>
                <a:cubicBezTo>
                  <a:pt x="2239743" y="1518391"/>
                  <a:pt x="2313897" y="1519878"/>
                  <a:pt x="2387788" y="1524496"/>
                </a:cubicBezTo>
                <a:lnTo>
                  <a:pt x="2470915" y="1579914"/>
                </a:lnTo>
                <a:cubicBezTo>
                  <a:pt x="2495217" y="1596116"/>
                  <a:pt x="2554042" y="1607623"/>
                  <a:pt x="2554042" y="1607623"/>
                </a:cubicBezTo>
                <a:cubicBezTo>
                  <a:pt x="2558660" y="1621478"/>
                  <a:pt x="2557570" y="1638860"/>
                  <a:pt x="2567897" y="1649187"/>
                </a:cubicBezTo>
                <a:cubicBezTo>
                  <a:pt x="2591445" y="1672735"/>
                  <a:pt x="2651024" y="1704605"/>
                  <a:pt x="2651024" y="1704605"/>
                </a:cubicBezTo>
                <a:cubicBezTo>
                  <a:pt x="2660260" y="1718460"/>
                  <a:pt x="2668073" y="1733377"/>
                  <a:pt x="2678733" y="1746169"/>
                </a:cubicBezTo>
                <a:cubicBezTo>
                  <a:pt x="2712067" y="1786170"/>
                  <a:pt x="2720994" y="1788197"/>
                  <a:pt x="2761860" y="1815441"/>
                </a:cubicBezTo>
                <a:cubicBezTo>
                  <a:pt x="2771096" y="1829296"/>
                  <a:pt x="2776567" y="1846603"/>
                  <a:pt x="2789569" y="1857005"/>
                </a:cubicBezTo>
                <a:cubicBezTo>
                  <a:pt x="2800973" y="1866128"/>
                  <a:pt x="2818071" y="1864329"/>
                  <a:pt x="2831133" y="1870860"/>
                </a:cubicBezTo>
                <a:cubicBezTo>
                  <a:pt x="2938558" y="1924572"/>
                  <a:pt x="2809795" y="1877602"/>
                  <a:pt x="2914260" y="1912423"/>
                </a:cubicBezTo>
                <a:cubicBezTo>
                  <a:pt x="3033381" y="1991836"/>
                  <a:pt x="2882663" y="1896624"/>
                  <a:pt x="2997388" y="1953987"/>
                </a:cubicBezTo>
                <a:cubicBezTo>
                  <a:pt x="3012281" y="1961434"/>
                  <a:pt x="3023735" y="1974933"/>
                  <a:pt x="3038951" y="1981696"/>
                </a:cubicBezTo>
                <a:cubicBezTo>
                  <a:pt x="3098209" y="2008033"/>
                  <a:pt x="3121080" y="2007141"/>
                  <a:pt x="3177497" y="2023260"/>
                </a:cubicBezTo>
                <a:cubicBezTo>
                  <a:pt x="3276900" y="2051661"/>
                  <a:pt x="3147497" y="2022801"/>
                  <a:pt x="3288333" y="2050969"/>
                </a:cubicBezTo>
                <a:lnTo>
                  <a:pt x="3371460" y="2106387"/>
                </a:lnTo>
                <a:cubicBezTo>
                  <a:pt x="3385315" y="2115623"/>
                  <a:pt x="3401250" y="2122322"/>
                  <a:pt x="3413024" y="2134096"/>
                </a:cubicBezTo>
                <a:lnTo>
                  <a:pt x="3454588" y="2175660"/>
                </a:lnTo>
                <a:cubicBezTo>
                  <a:pt x="3459206" y="2189514"/>
                  <a:pt x="3457038" y="2208100"/>
                  <a:pt x="3468442" y="2217223"/>
                </a:cubicBezTo>
                <a:cubicBezTo>
                  <a:pt x="3483311" y="2229118"/>
                  <a:pt x="3506031" y="2224392"/>
                  <a:pt x="3523860" y="2231078"/>
                </a:cubicBezTo>
                <a:cubicBezTo>
                  <a:pt x="3543198" y="2238330"/>
                  <a:pt x="3562094" y="2247331"/>
                  <a:pt x="3579278" y="2258787"/>
                </a:cubicBezTo>
                <a:cubicBezTo>
                  <a:pt x="3590147" y="2266033"/>
                  <a:pt x="3596538" y="2278659"/>
                  <a:pt x="3606988" y="2286496"/>
                </a:cubicBezTo>
                <a:cubicBezTo>
                  <a:pt x="3633630" y="2306477"/>
                  <a:pt x="3690115" y="2341914"/>
                  <a:pt x="3690115" y="2341914"/>
                </a:cubicBezTo>
                <a:cubicBezTo>
                  <a:pt x="3766172" y="2456001"/>
                  <a:pt x="3666728" y="2325263"/>
                  <a:pt x="3759388" y="2397332"/>
                </a:cubicBezTo>
                <a:cubicBezTo>
                  <a:pt x="3790320" y="2421390"/>
                  <a:pt x="3842515" y="2480460"/>
                  <a:pt x="3842515" y="2480460"/>
                </a:cubicBezTo>
                <a:cubicBezTo>
                  <a:pt x="3869486" y="2561375"/>
                  <a:pt x="3835266" y="2487065"/>
                  <a:pt x="3897933" y="2549732"/>
                </a:cubicBezTo>
                <a:cubicBezTo>
                  <a:pt x="3909707" y="2561506"/>
                  <a:pt x="3913111" y="2580331"/>
                  <a:pt x="3925642" y="2591296"/>
                </a:cubicBezTo>
                <a:cubicBezTo>
                  <a:pt x="3950704" y="2613226"/>
                  <a:pt x="3981060" y="2628241"/>
                  <a:pt x="4008769" y="2646714"/>
                </a:cubicBezTo>
                <a:lnTo>
                  <a:pt x="4050333" y="2674423"/>
                </a:lnTo>
                <a:cubicBezTo>
                  <a:pt x="4063626" y="2714302"/>
                  <a:pt x="4084757" y="2756084"/>
                  <a:pt x="4050333" y="2799114"/>
                </a:cubicBezTo>
                <a:cubicBezTo>
                  <a:pt x="4041210" y="2810518"/>
                  <a:pt x="4022624" y="2789878"/>
                  <a:pt x="4008769" y="2785260"/>
                </a:cubicBezTo>
                <a:cubicBezTo>
                  <a:pt x="4004151" y="2771405"/>
                  <a:pt x="4005242" y="2733369"/>
                  <a:pt x="3994915" y="2743696"/>
                </a:cubicBezTo>
                <a:cubicBezTo>
                  <a:pt x="3974262" y="2764349"/>
                  <a:pt x="3967206" y="2826823"/>
                  <a:pt x="3967206" y="2826823"/>
                </a:cubicBezTo>
                <a:cubicBezTo>
                  <a:pt x="3944115" y="2822205"/>
                  <a:pt x="3913258" y="2830848"/>
                  <a:pt x="3897933" y="2812969"/>
                </a:cubicBezTo>
                <a:cubicBezTo>
                  <a:pt x="3879651" y="2791640"/>
                  <a:pt x="3903942" y="2749705"/>
                  <a:pt x="3884078" y="2729841"/>
                </a:cubicBezTo>
                <a:cubicBezTo>
                  <a:pt x="3870614" y="2716377"/>
                  <a:pt x="3875455" y="2766951"/>
                  <a:pt x="3870224" y="2785260"/>
                </a:cubicBezTo>
                <a:cubicBezTo>
                  <a:pt x="3866212" y="2799302"/>
                  <a:pt x="3860987" y="2812969"/>
                  <a:pt x="3856369" y="2826823"/>
                </a:cubicBezTo>
                <a:cubicBezTo>
                  <a:pt x="3710057" y="2797562"/>
                  <a:pt x="3853688" y="2849171"/>
                  <a:pt x="3773242" y="2688278"/>
                </a:cubicBezTo>
                <a:cubicBezTo>
                  <a:pt x="3764727" y="2671247"/>
                  <a:pt x="3736133" y="2679654"/>
                  <a:pt x="3717824" y="2674423"/>
                </a:cubicBezTo>
                <a:cubicBezTo>
                  <a:pt x="3703782" y="2670411"/>
                  <a:pt x="3690115" y="2665187"/>
                  <a:pt x="3676260" y="2660569"/>
                </a:cubicBezTo>
                <a:cubicBezTo>
                  <a:pt x="3667024" y="2646714"/>
                  <a:pt x="3660325" y="2630779"/>
                  <a:pt x="3648551" y="2619005"/>
                </a:cubicBezTo>
                <a:cubicBezTo>
                  <a:pt x="3608848" y="2579301"/>
                  <a:pt x="3610496" y="2599977"/>
                  <a:pt x="3565424" y="2577441"/>
                </a:cubicBezTo>
                <a:cubicBezTo>
                  <a:pt x="3457999" y="2523729"/>
                  <a:pt x="3586762" y="2570699"/>
                  <a:pt x="3482297" y="2535878"/>
                </a:cubicBezTo>
                <a:cubicBezTo>
                  <a:pt x="3473061" y="2522023"/>
                  <a:pt x="3467590" y="2504716"/>
                  <a:pt x="3454588" y="2494314"/>
                </a:cubicBezTo>
                <a:cubicBezTo>
                  <a:pt x="3443184" y="2485191"/>
                  <a:pt x="3426086" y="2486991"/>
                  <a:pt x="3413024" y="2480460"/>
                </a:cubicBezTo>
                <a:cubicBezTo>
                  <a:pt x="3398131" y="2473013"/>
                  <a:pt x="3386676" y="2459513"/>
                  <a:pt x="3371460" y="2452750"/>
                </a:cubicBezTo>
                <a:cubicBezTo>
                  <a:pt x="3344770" y="2440887"/>
                  <a:pt x="3316042" y="2434277"/>
                  <a:pt x="3288333" y="2425041"/>
                </a:cubicBezTo>
                <a:lnTo>
                  <a:pt x="3205206" y="2397332"/>
                </a:lnTo>
                <a:lnTo>
                  <a:pt x="3163642" y="2383478"/>
                </a:lnTo>
                <a:cubicBezTo>
                  <a:pt x="3044524" y="2304067"/>
                  <a:pt x="3195236" y="2399275"/>
                  <a:pt x="3080515" y="2341914"/>
                </a:cubicBezTo>
                <a:cubicBezTo>
                  <a:pt x="3065622" y="2334467"/>
                  <a:pt x="3054167" y="2320968"/>
                  <a:pt x="3038951" y="2314205"/>
                </a:cubicBezTo>
                <a:cubicBezTo>
                  <a:pt x="3012261" y="2302343"/>
                  <a:pt x="2983533" y="2295732"/>
                  <a:pt x="2955824" y="2286496"/>
                </a:cubicBezTo>
                <a:lnTo>
                  <a:pt x="2872697" y="2258787"/>
                </a:lnTo>
                <a:cubicBezTo>
                  <a:pt x="2858842" y="2254169"/>
                  <a:pt x="2843284" y="2253033"/>
                  <a:pt x="2831133" y="2244932"/>
                </a:cubicBezTo>
                <a:cubicBezTo>
                  <a:pt x="2817278" y="2235696"/>
                  <a:pt x="2804785" y="2223986"/>
                  <a:pt x="2789569" y="2217223"/>
                </a:cubicBezTo>
                <a:cubicBezTo>
                  <a:pt x="2617488" y="2140743"/>
                  <a:pt x="2796145" y="2249316"/>
                  <a:pt x="2623315" y="2134096"/>
                </a:cubicBezTo>
                <a:lnTo>
                  <a:pt x="2581751" y="2106387"/>
                </a:lnTo>
                <a:cubicBezTo>
                  <a:pt x="2572515" y="2092532"/>
                  <a:pt x="2567044" y="2075225"/>
                  <a:pt x="2554042" y="2064823"/>
                </a:cubicBezTo>
                <a:cubicBezTo>
                  <a:pt x="2542638" y="2055700"/>
                  <a:pt x="2518409" y="2037624"/>
                  <a:pt x="2512478" y="2050969"/>
                </a:cubicBezTo>
                <a:cubicBezTo>
                  <a:pt x="2493628" y="2093381"/>
                  <a:pt x="2503242" y="2143332"/>
                  <a:pt x="2498624" y="2189514"/>
                </a:cubicBezTo>
                <a:cubicBezTo>
                  <a:pt x="2503242" y="2258787"/>
                  <a:pt x="2500413" y="2328962"/>
                  <a:pt x="2512478" y="2397332"/>
                </a:cubicBezTo>
                <a:cubicBezTo>
                  <a:pt x="2514748" y="2410196"/>
                  <a:pt x="2532028" y="2414841"/>
                  <a:pt x="2540188" y="2425041"/>
                </a:cubicBezTo>
                <a:cubicBezTo>
                  <a:pt x="2592969" y="2491017"/>
                  <a:pt x="2538206" y="2446811"/>
                  <a:pt x="2609460" y="2494314"/>
                </a:cubicBezTo>
                <a:lnTo>
                  <a:pt x="2664878" y="2577441"/>
                </a:lnTo>
                <a:lnTo>
                  <a:pt x="2692588" y="2619005"/>
                </a:lnTo>
                <a:cubicBezTo>
                  <a:pt x="2697206" y="2637478"/>
                  <a:pt x="2703036" y="2655689"/>
                  <a:pt x="2706442" y="2674423"/>
                </a:cubicBezTo>
                <a:cubicBezTo>
                  <a:pt x="2712284" y="2706552"/>
                  <a:pt x="2712954" y="2739586"/>
                  <a:pt x="2720297" y="2771405"/>
                </a:cubicBezTo>
                <a:cubicBezTo>
                  <a:pt x="2726865" y="2799865"/>
                  <a:pt x="2738770" y="2826823"/>
                  <a:pt x="2748006" y="2854532"/>
                </a:cubicBezTo>
                <a:lnTo>
                  <a:pt x="2761860" y="2896096"/>
                </a:lnTo>
                <a:cubicBezTo>
                  <a:pt x="2757242" y="3108532"/>
                  <a:pt x="2756672" y="3321095"/>
                  <a:pt x="2748006" y="3533405"/>
                </a:cubicBezTo>
                <a:cubicBezTo>
                  <a:pt x="2747410" y="3547997"/>
                  <a:pt x="2737994" y="3560879"/>
                  <a:pt x="2734151" y="3574969"/>
                </a:cubicBezTo>
                <a:cubicBezTo>
                  <a:pt x="2729887" y="3590602"/>
                  <a:pt x="2695070" y="3744426"/>
                  <a:pt x="2678733" y="3768932"/>
                </a:cubicBezTo>
                <a:cubicBezTo>
                  <a:pt x="2669497" y="3782787"/>
                  <a:pt x="2658471" y="3795603"/>
                  <a:pt x="2651024" y="3810496"/>
                </a:cubicBezTo>
                <a:cubicBezTo>
                  <a:pt x="2593666" y="3925211"/>
                  <a:pt x="2688866" y="3774516"/>
                  <a:pt x="2609460" y="3893623"/>
                </a:cubicBezTo>
                <a:cubicBezTo>
                  <a:pt x="2543602" y="4091198"/>
                  <a:pt x="2609780" y="3885579"/>
                  <a:pt x="2567897" y="4032169"/>
                </a:cubicBezTo>
                <a:cubicBezTo>
                  <a:pt x="2563885" y="4046211"/>
                  <a:pt x="2558054" y="4059690"/>
                  <a:pt x="2554042" y="4073732"/>
                </a:cubicBezTo>
                <a:cubicBezTo>
                  <a:pt x="2548811" y="4092041"/>
                  <a:pt x="2547689" y="4111648"/>
                  <a:pt x="2540188" y="4129150"/>
                </a:cubicBezTo>
                <a:cubicBezTo>
                  <a:pt x="2533629" y="4144455"/>
                  <a:pt x="2521715" y="4156859"/>
                  <a:pt x="2512478" y="4170714"/>
                </a:cubicBezTo>
                <a:lnTo>
                  <a:pt x="2484769" y="4309260"/>
                </a:lnTo>
                <a:lnTo>
                  <a:pt x="2470915" y="4378532"/>
                </a:lnTo>
                <a:cubicBezTo>
                  <a:pt x="2471916" y="4422573"/>
                  <a:pt x="2458208" y="4883033"/>
                  <a:pt x="2498624" y="5085114"/>
                </a:cubicBezTo>
                <a:cubicBezTo>
                  <a:pt x="2501488" y="5099434"/>
                  <a:pt x="2508466" y="5112636"/>
                  <a:pt x="2512478" y="5126678"/>
                </a:cubicBezTo>
                <a:cubicBezTo>
                  <a:pt x="2517709" y="5144987"/>
                  <a:pt x="2522202" y="5163508"/>
                  <a:pt x="2526333" y="5182096"/>
                </a:cubicBezTo>
                <a:cubicBezTo>
                  <a:pt x="2531442" y="5205084"/>
                  <a:pt x="2528505" y="5230923"/>
                  <a:pt x="2540188" y="5251369"/>
                </a:cubicBezTo>
                <a:cubicBezTo>
                  <a:pt x="2560695" y="5287256"/>
                  <a:pt x="2640282" y="5288833"/>
                  <a:pt x="2664878" y="5292932"/>
                </a:cubicBezTo>
                <a:cubicBezTo>
                  <a:pt x="2678733" y="5297550"/>
                  <a:pt x="2691985" y="5304722"/>
                  <a:pt x="2706442" y="5306787"/>
                </a:cubicBezTo>
                <a:cubicBezTo>
                  <a:pt x="2756939" y="5314001"/>
                  <a:pt x="2810450" y="5304510"/>
                  <a:pt x="2858842" y="5320641"/>
                </a:cubicBezTo>
                <a:cubicBezTo>
                  <a:pt x="2872697" y="5325259"/>
                  <a:pt x="2868079" y="5348350"/>
                  <a:pt x="2872697" y="5362205"/>
                </a:cubicBezTo>
                <a:cubicBezTo>
                  <a:pt x="2858842" y="5371441"/>
                  <a:pt x="2839394" y="5375457"/>
                  <a:pt x="2831133" y="5389914"/>
                </a:cubicBezTo>
                <a:cubicBezTo>
                  <a:pt x="2802975" y="5439191"/>
                  <a:pt x="2816925" y="5458129"/>
                  <a:pt x="2831133" y="5500750"/>
                </a:cubicBezTo>
                <a:cubicBezTo>
                  <a:pt x="2792831" y="5615653"/>
                  <a:pt x="2829577" y="5550010"/>
                  <a:pt x="2581751" y="5528460"/>
                </a:cubicBezTo>
                <a:cubicBezTo>
                  <a:pt x="2506031" y="5521876"/>
                  <a:pt x="2487616" y="5510936"/>
                  <a:pt x="2415497" y="5486896"/>
                </a:cubicBezTo>
                <a:cubicBezTo>
                  <a:pt x="2388847" y="5478013"/>
                  <a:pt x="2360078" y="5477659"/>
                  <a:pt x="2332369" y="5473041"/>
                </a:cubicBezTo>
                <a:cubicBezTo>
                  <a:pt x="2318515" y="5463805"/>
                  <a:pt x="2299631" y="5459452"/>
                  <a:pt x="2290806" y="5445332"/>
                </a:cubicBezTo>
                <a:cubicBezTo>
                  <a:pt x="2275326" y="5420564"/>
                  <a:pt x="2263097" y="5362205"/>
                  <a:pt x="2263097" y="5362205"/>
                </a:cubicBezTo>
                <a:cubicBezTo>
                  <a:pt x="2225682" y="5100308"/>
                  <a:pt x="2273046" y="5456017"/>
                  <a:pt x="2235388" y="4891150"/>
                </a:cubicBezTo>
                <a:cubicBezTo>
                  <a:pt x="2234417" y="4876579"/>
                  <a:pt x="2225075" y="4863755"/>
                  <a:pt x="2221533" y="4849587"/>
                </a:cubicBezTo>
                <a:cubicBezTo>
                  <a:pt x="2215821" y="4826742"/>
                  <a:pt x="2211890" y="4803482"/>
                  <a:pt x="2207678" y="4780314"/>
                </a:cubicBezTo>
                <a:cubicBezTo>
                  <a:pt x="2186542" y="4664065"/>
                  <a:pt x="2197533" y="4713006"/>
                  <a:pt x="2179969" y="4572496"/>
                </a:cubicBezTo>
                <a:cubicBezTo>
                  <a:pt x="2175919" y="4540093"/>
                  <a:pt x="2169721" y="4507970"/>
                  <a:pt x="2166115" y="4475514"/>
                </a:cubicBezTo>
                <a:cubicBezTo>
                  <a:pt x="2151992" y="4348407"/>
                  <a:pt x="2162258" y="4325403"/>
                  <a:pt x="2124551" y="4212278"/>
                </a:cubicBezTo>
                <a:cubicBezTo>
                  <a:pt x="2119933" y="4198423"/>
                  <a:pt x="2113865" y="4184970"/>
                  <a:pt x="2110697" y="4170714"/>
                </a:cubicBezTo>
                <a:cubicBezTo>
                  <a:pt x="2083486" y="4048264"/>
                  <a:pt x="2110586" y="4128763"/>
                  <a:pt x="2082988" y="4032169"/>
                </a:cubicBezTo>
                <a:cubicBezTo>
                  <a:pt x="2073974" y="4000619"/>
                  <a:pt x="2065711" y="3973328"/>
                  <a:pt x="2041424" y="3949041"/>
                </a:cubicBezTo>
                <a:cubicBezTo>
                  <a:pt x="2029650" y="3937267"/>
                  <a:pt x="2013715" y="3930568"/>
                  <a:pt x="1999860" y="3921332"/>
                </a:cubicBezTo>
                <a:cubicBezTo>
                  <a:pt x="1990624" y="3935187"/>
                  <a:pt x="1978914" y="3947680"/>
                  <a:pt x="1972151" y="3962896"/>
                </a:cubicBezTo>
                <a:cubicBezTo>
                  <a:pt x="1960289" y="3989586"/>
                  <a:pt x="1944442" y="4046023"/>
                  <a:pt x="1944442" y="4046023"/>
                </a:cubicBezTo>
                <a:cubicBezTo>
                  <a:pt x="1939824" y="4073732"/>
                  <a:pt x="1934072" y="4101276"/>
                  <a:pt x="1930588" y="4129150"/>
                </a:cubicBezTo>
                <a:cubicBezTo>
                  <a:pt x="1906965" y="4318135"/>
                  <a:pt x="1931220" y="4209750"/>
                  <a:pt x="1902878" y="4323114"/>
                </a:cubicBezTo>
                <a:cubicBezTo>
                  <a:pt x="1898260" y="4378532"/>
                  <a:pt x="1890974" y="4433793"/>
                  <a:pt x="1889024" y="4489369"/>
                </a:cubicBezTo>
                <a:cubicBezTo>
                  <a:pt x="1881735" y="4697110"/>
                  <a:pt x="1886094" y="4905241"/>
                  <a:pt x="1875169" y="5112823"/>
                </a:cubicBezTo>
                <a:cubicBezTo>
                  <a:pt x="1866389" y="5279646"/>
                  <a:pt x="1859682" y="5229375"/>
                  <a:pt x="1833606" y="5320641"/>
                </a:cubicBezTo>
                <a:cubicBezTo>
                  <a:pt x="1828375" y="5338950"/>
                  <a:pt x="1830313" y="5360216"/>
                  <a:pt x="1819751" y="5376060"/>
                </a:cubicBezTo>
                <a:cubicBezTo>
                  <a:pt x="1804403" y="5399082"/>
                  <a:pt x="1760334" y="5409720"/>
                  <a:pt x="1736624" y="5417623"/>
                </a:cubicBezTo>
                <a:cubicBezTo>
                  <a:pt x="1722769" y="5426859"/>
                  <a:pt x="1709953" y="5437885"/>
                  <a:pt x="1695060" y="5445332"/>
                </a:cubicBezTo>
                <a:cubicBezTo>
                  <a:pt x="1613533" y="5486096"/>
                  <a:pt x="1481503" y="5449069"/>
                  <a:pt x="1417969" y="5445332"/>
                </a:cubicBezTo>
                <a:cubicBezTo>
                  <a:pt x="1390260" y="5440714"/>
                  <a:pt x="1362779" y="5434419"/>
                  <a:pt x="1334842" y="5431478"/>
                </a:cubicBezTo>
                <a:cubicBezTo>
                  <a:pt x="1274959" y="5425175"/>
                  <a:pt x="1208590" y="5444552"/>
                  <a:pt x="1154733" y="5417623"/>
                </a:cubicBezTo>
                <a:cubicBezTo>
                  <a:pt x="1133671" y="5407092"/>
                  <a:pt x="1163970" y="5371441"/>
                  <a:pt x="1168588" y="5348350"/>
                </a:cubicBezTo>
                <a:cubicBezTo>
                  <a:pt x="1182442" y="5352968"/>
                  <a:pt x="1199825" y="5372531"/>
                  <a:pt x="1210151" y="5362205"/>
                </a:cubicBezTo>
                <a:cubicBezTo>
                  <a:pt x="1221624" y="5350732"/>
                  <a:pt x="1169518" y="5280473"/>
                  <a:pt x="1168588" y="5279078"/>
                </a:cubicBezTo>
                <a:cubicBezTo>
                  <a:pt x="1182442" y="5274460"/>
                  <a:pt x="1195547" y="5265223"/>
                  <a:pt x="1210151" y="5265223"/>
                </a:cubicBezTo>
                <a:cubicBezTo>
                  <a:pt x="1227548" y="5265223"/>
                  <a:pt x="1323660" y="5298442"/>
                  <a:pt x="1224006" y="5265223"/>
                </a:cubicBezTo>
                <a:cubicBezTo>
                  <a:pt x="1228624" y="5242132"/>
                  <a:pt x="1214834" y="5200884"/>
                  <a:pt x="1237860" y="5195950"/>
                </a:cubicBezTo>
                <a:cubicBezTo>
                  <a:pt x="1781662" y="5079421"/>
                  <a:pt x="1487683" y="5264928"/>
                  <a:pt x="1653497" y="5154387"/>
                </a:cubicBezTo>
                <a:cubicBezTo>
                  <a:pt x="1712691" y="4976797"/>
                  <a:pt x="1681206" y="5084484"/>
                  <a:pt x="1681206" y="4669478"/>
                </a:cubicBezTo>
                <a:cubicBezTo>
                  <a:pt x="1681206" y="4553931"/>
                  <a:pt x="1675583" y="4438367"/>
                  <a:pt x="1667351" y="4323114"/>
                </a:cubicBezTo>
                <a:cubicBezTo>
                  <a:pt x="1666311" y="4308547"/>
                  <a:pt x="1660028" y="4294612"/>
                  <a:pt x="1653497" y="4281550"/>
                </a:cubicBezTo>
                <a:cubicBezTo>
                  <a:pt x="1636020" y="4246596"/>
                  <a:pt x="1623851" y="4238050"/>
                  <a:pt x="1598078" y="4212278"/>
                </a:cubicBezTo>
                <a:cubicBezTo>
                  <a:pt x="1551506" y="4072556"/>
                  <a:pt x="1622574" y="4289311"/>
                  <a:pt x="1570369" y="4115296"/>
                </a:cubicBezTo>
                <a:cubicBezTo>
                  <a:pt x="1561976" y="4087320"/>
                  <a:pt x="1551896" y="4059878"/>
                  <a:pt x="1542660" y="4032169"/>
                </a:cubicBezTo>
                <a:cubicBezTo>
                  <a:pt x="1542658" y="4032164"/>
                  <a:pt x="1514954" y="3949045"/>
                  <a:pt x="1514951" y="3949041"/>
                </a:cubicBezTo>
                <a:lnTo>
                  <a:pt x="1487242" y="3907478"/>
                </a:lnTo>
                <a:lnTo>
                  <a:pt x="1445678" y="3782787"/>
                </a:lnTo>
                <a:lnTo>
                  <a:pt x="1431824" y="3741223"/>
                </a:lnTo>
                <a:cubicBezTo>
                  <a:pt x="1413838" y="3615323"/>
                  <a:pt x="1428296" y="3675224"/>
                  <a:pt x="1390260" y="3561114"/>
                </a:cubicBezTo>
                <a:lnTo>
                  <a:pt x="1376406" y="3519550"/>
                </a:lnTo>
                <a:lnTo>
                  <a:pt x="1362551" y="3477987"/>
                </a:lnTo>
                <a:cubicBezTo>
                  <a:pt x="1357933" y="3441041"/>
                  <a:pt x="1355357" y="3403783"/>
                  <a:pt x="1348697" y="3367150"/>
                </a:cubicBezTo>
                <a:cubicBezTo>
                  <a:pt x="1346085" y="3352782"/>
                  <a:pt x="1338010" y="3339843"/>
                  <a:pt x="1334842" y="3325587"/>
                </a:cubicBezTo>
                <a:cubicBezTo>
                  <a:pt x="1328748" y="3298165"/>
                  <a:pt x="1325606" y="3270169"/>
                  <a:pt x="1320988" y="3242460"/>
                </a:cubicBezTo>
                <a:cubicBezTo>
                  <a:pt x="1325606" y="3066969"/>
                  <a:pt x="1322031" y="2891071"/>
                  <a:pt x="1334842" y="2715987"/>
                </a:cubicBezTo>
                <a:cubicBezTo>
                  <a:pt x="1336057" y="2699380"/>
                  <a:pt x="1355104" y="2689316"/>
                  <a:pt x="1362551" y="2674423"/>
                </a:cubicBezTo>
                <a:cubicBezTo>
                  <a:pt x="1369082" y="2661361"/>
                  <a:pt x="1368892" y="2645383"/>
                  <a:pt x="1376406" y="2632860"/>
                </a:cubicBezTo>
                <a:cubicBezTo>
                  <a:pt x="1383127" y="2621659"/>
                  <a:pt x="1395955" y="2615350"/>
                  <a:pt x="1404115" y="2605150"/>
                </a:cubicBezTo>
                <a:cubicBezTo>
                  <a:pt x="1414517" y="2592148"/>
                  <a:pt x="1422588" y="2577441"/>
                  <a:pt x="1431824" y="2563587"/>
                </a:cubicBezTo>
                <a:cubicBezTo>
                  <a:pt x="1436442" y="2549732"/>
                  <a:pt x="1438164" y="2534546"/>
                  <a:pt x="1445678" y="2522023"/>
                </a:cubicBezTo>
                <a:cubicBezTo>
                  <a:pt x="1452399" y="2510822"/>
                  <a:pt x="1467546" y="2505997"/>
                  <a:pt x="1473388" y="2494314"/>
                </a:cubicBezTo>
                <a:cubicBezTo>
                  <a:pt x="1486450" y="2468190"/>
                  <a:pt x="1491861" y="2438896"/>
                  <a:pt x="1501097" y="2411187"/>
                </a:cubicBezTo>
                <a:lnTo>
                  <a:pt x="1514951" y="2369623"/>
                </a:lnTo>
                <a:cubicBezTo>
                  <a:pt x="1510333" y="2277259"/>
                  <a:pt x="1517640" y="2183519"/>
                  <a:pt x="1501097" y="2092532"/>
                </a:cubicBezTo>
                <a:cubicBezTo>
                  <a:pt x="1498118" y="2076149"/>
                  <a:pt x="1476155" y="2065801"/>
                  <a:pt x="1459533" y="2064823"/>
                </a:cubicBezTo>
                <a:cubicBezTo>
                  <a:pt x="1394825" y="2061017"/>
                  <a:pt x="1330224" y="2074060"/>
                  <a:pt x="1265569" y="2078678"/>
                </a:cubicBezTo>
                <a:cubicBezTo>
                  <a:pt x="1072825" y="2142926"/>
                  <a:pt x="1211627" y="2105220"/>
                  <a:pt x="836078" y="2120241"/>
                </a:cubicBezTo>
                <a:cubicBezTo>
                  <a:pt x="822224" y="2129477"/>
                  <a:pt x="809408" y="2140503"/>
                  <a:pt x="794515" y="2147950"/>
                </a:cubicBezTo>
                <a:cubicBezTo>
                  <a:pt x="781453" y="2154481"/>
                  <a:pt x="763278" y="2151478"/>
                  <a:pt x="752951" y="2161805"/>
                </a:cubicBezTo>
                <a:cubicBezTo>
                  <a:pt x="742624" y="2172132"/>
                  <a:pt x="752822" y="2198378"/>
                  <a:pt x="739097" y="2203369"/>
                </a:cubicBezTo>
                <a:cubicBezTo>
                  <a:pt x="695479" y="2219230"/>
                  <a:pt x="646733" y="2212605"/>
                  <a:pt x="600551" y="2217223"/>
                </a:cubicBezTo>
                <a:cubicBezTo>
                  <a:pt x="521082" y="2243714"/>
                  <a:pt x="592135" y="2213145"/>
                  <a:pt x="531278" y="2258787"/>
                </a:cubicBezTo>
                <a:cubicBezTo>
                  <a:pt x="504636" y="2278768"/>
                  <a:pt x="448151" y="2314205"/>
                  <a:pt x="448151" y="2314205"/>
                </a:cubicBezTo>
                <a:cubicBezTo>
                  <a:pt x="423766" y="2387363"/>
                  <a:pt x="446449" y="2347668"/>
                  <a:pt x="351169" y="2411187"/>
                </a:cubicBezTo>
                <a:lnTo>
                  <a:pt x="309606" y="2438896"/>
                </a:lnTo>
                <a:cubicBezTo>
                  <a:pt x="300370" y="2452751"/>
                  <a:pt x="293671" y="2468686"/>
                  <a:pt x="281897" y="2480460"/>
                </a:cubicBezTo>
                <a:cubicBezTo>
                  <a:pt x="270123" y="2492234"/>
                  <a:pt x="249158" y="2494049"/>
                  <a:pt x="240333" y="2508169"/>
                </a:cubicBezTo>
                <a:cubicBezTo>
                  <a:pt x="224853" y="2532937"/>
                  <a:pt x="221860" y="2563587"/>
                  <a:pt x="212624" y="2591296"/>
                </a:cubicBezTo>
                <a:cubicBezTo>
                  <a:pt x="208006" y="2605151"/>
                  <a:pt x="210920" y="2624759"/>
                  <a:pt x="198769" y="2632860"/>
                </a:cubicBezTo>
                <a:lnTo>
                  <a:pt x="157206" y="2660569"/>
                </a:lnTo>
                <a:cubicBezTo>
                  <a:pt x="147970" y="2646714"/>
                  <a:pt x="131852" y="2635489"/>
                  <a:pt x="129497" y="2619005"/>
                </a:cubicBezTo>
                <a:cubicBezTo>
                  <a:pt x="117738" y="2536697"/>
                  <a:pt x="219709" y="2552679"/>
                  <a:pt x="46369" y="2577441"/>
                </a:cubicBezTo>
                <a:cubicBezTo>
                  <a:pt x="32515" y="2586677"/>
                  <a:pt x="19699" y="2612596"/>
                  <a:pt x="4806" y="2605150"/>
                </a:cubicBezTo>
                <a:cubicBezTo>
                  <a:pt x="-8256" y="2598619"/>
                  <a:pt x="8334" y="2573913"/>
                  <a:pt x="18660" y="2563587"/>
                </a:cubicBezTo>
                <a:cubicBezTo>
                  <a:pt x="28987" y="2553260"/>
                  <a:pt x="46369" y="2554350"/>
                  <a:pt x="60224" y="2549732"/>
                </a:cubicBezTo>
                <a:cubicBezTo>
                  <a:pt x="-8256" y="2447012"/>
                  <a:pt x="-27849" y="2473136"/>
                  <a:pt x="74078" y="2452750"/>
                </a:cubicBezTo>
                <a:cubicBezTo>
                  <a:pt x="136244" y="2390587"/>
                  <a:pt x="70681" y="2464408"/>
                  <a:pt x="115642" y="2383478"/>
                </a:cubicBezTo>
                <a:cubicBezTo>
                  <a:pt x="131815" y="2354366"/>
                  <a:pt x="152587" y="2328059"/>
                  <a:pt x="171060" y="2300350"/>
                </a:cubicBezTo>
                <a:cubicBezTo>
                  <a:pt x="204752" y="2249811"/>
                  <a:pt x="156287" y="2256218"/>
                  <a:pt x="226478" y="2217223"/>
                </a:cubicBezTo>
                <a:cubicBezTo>
                  <a:pt x="252011" y="2203038"/>
                  <a:pt x="281897" y="2198750"/>
                  <a:pt x="309606" y="2189514"/>
                </a:cubicBezTo>
                <a:lnTo>
                  <a:pt x="351169" y="2175660"/>
                </a:lnTo>
                <a:cubicBezTo>
                  <a:pt x="373187" y="2142633"/>
                  <a:pt x="409084" y="2077013"/>
                  <a:pt x="448151" y="2050969"/>
                </a:cubicBezTo>
                <a:cubicBezTo>
                  <a:pt x="460302" y="2042868"/>
                  <a:pt x="476653" y="2043645"/>
                  <a:pt x="489715" y="2037114"/>
                </a:cubicBezTo>
                <a:cubicBezTo>
                  <a:pt x="504608" y="2029667"/>
                  <a:pt x="516062" y="2016168"/>
                  <a:pt x="531278" y="2009405"/>
                </a:cubicBezTo>
                <a:cubicBezTo>
                  <a:pt x="617416" y="1971122"/>
                  <a:pt x="650524" y="1978084"/>
                  <a:pt x="752951" y="1967841"/>
                </a:cubicBezTo>
                <a:cubicBezTo>
                  <a:pt x="857417" y="1933021"/>
                  <a:pt x="728656" y="1979990"/>
                  <a:pt x="836078" y="1926278"/>
                </a:cubicBezTo>
                <a:cubicBezTo>
                  <a:pt x="869712" y="1909461"/>
                  <a:pt x="912130" y="1908056"/>
                  <a:pt x="946915" y="1898569"/>
                </a:cubicBezTo>
                <a:cubicBezTo>
                  <a:pt x="975094" y="1890884"/>
                  <a:pt x="1030042" y="1870860"/>
                  <a:pt x="1030042" y="1870860"/>
                </a:cubicBezTo>
                <a:cubicBezTo>
                  <a:pt x="1088730" y="1812170"/>
                  <a:pt x="1045358" y="1847281"/>
                  <a:pt x="1182442" y="1801587"/>
                </a:cubicBezTo>
                <a:cubicBezTo>
                  <a:pt x="1227686" y="1786506"/>
                  <a:pt x="1239772" y="1780566"/>
                  <a:pt x="1293278" y="1773878"/>
                </a:cubicBezTo>
                <a:cubicBezTo>
                  <a:pt x="1343894" y="1767551"/>
                  <a:pt x="1394878" y="1764641"/>
                  <a:pt x="1445678" y="1760023"/>
                </a:cubicBezTo>
                <a:cubicBezTo>
                  <a:pt x="1485241" y="1752111"/>
                  <a:pt x="1531228" y="1744056"/>
                  <a:pt x="1570369" y="1732314"/>
                </a:cubicBezTo>
                <a:cubicBezTo>
                  <a:pt x="1739022" y="1681718"/>
                  <a:pt x="1581182" y="1722684"/>
                  <a:pt x="1708915" y="1690750"/>
                </a:cubicBezTo>
                <a:cubicBezTo>
                  <a:pt x="1718151" y="1676896"/>
                  <a:pt x="1735749" y="1665815"/>
                  <a:pt x="1736624" y="1649187"/>
                </a:cubicBezTo>
                <a:cubicBezTo>
                  <a:pt x="1740515" y="1575254"/>
                  <a:pt x="1734315" y="1445987"/>
                  <a:pt x="1708915" y="1399805"/>
                </a:cubicBez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660477" y="3387281"/>
            <a:ext cx="1830325" cy="2704666"/>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497729" y="3369735"/>
            <a:ext cx="1731871" cy="2704666"/>
          </a:xfrm>
          <a:custGeom>
            <a:avLst/>
            <a:gdLst>
              <a:gd name="connsiteX0" fmla="*/ 1708915 w 4069032"/>
              <a:gd name="connsiteY0" fmla="*/ 1399805 h 5566698"/>
              <a:gd name="connsiteX1" fmla="*/ 1584224 w 4069032"/>
              <a:gd name="connsiteY1" fmla="*/ 1372096 h 5566698"/>
              <a:gd name="connsiteX2" fmla="*/ 1514951 w 4069032"/>
              <a:gd name="connsiteY2" fmla="*/ 1316678 h 5566698"/>
              <a:gd name="connsiteX3" fmla="*/ 1390260 w 4069032"/>
              <a:gd name="connsiteY3" fmla="*/ 1164278 h 5566698"/>
              <a:gd name="connsiteX4" fmla="*/ 1362551 w 4069032"/>
              <a:gd name="connsiteY4" fmla="*/ 1122714 h 5566698"/>
              <a:gd name="connsiteX5" fmla="*/ 1320988 w 4069032"/>
              <a:gd name="connsiteY5" fmla="*/ 1039587 h 5566698"/>
              <a:gd name="connsiteX6" fmla="*/ 1307133 w 4069032"/>
              <a:gd name="connsiteY6" fmla="*/ 998023 h 5566698"/>
              <a:gd name="connsiteX7" fmla="*/ 1279424 w 4069032"/>
              <a:gd name="connsiteY7" fmla="*/ 956460 h 5566698"/>
              <a:gd name="connsiteX8" fmla="*/ 1251715 w 4069032"/>
              <a:gd name="connsiteY8" fmla="*/ 873332 h 5566698"/>
              <a:gd name="connsiteX9" fmla="*/ 1237860 w 4069032"/>
              <a:gd name="connsiteY9" fmla="*/ 831769 h 5566698"/>
              <a:gd name="connsiteX10" fmla="*/ 1237860 w 4069032"/>
              <a:gd name="connsiteY10" fmla="*/ 499260 h 5566698"/>
              <a:gd name="connsiteX11" fmla="*/ 1320988 w 4069032"/>
              <a:gd name="connsiteY11" fmla="*/ 333005 h 5566698"/>
              <a:gd name="connsiteX12" fmla="*/ 1348697 w 4069032"/>
              <a:gd name="connsiteY12" fmla="*/ 291441 h 5566698"/>
              <a:gd name="connsiteX13" fmla="*/ 1417969 w 4069032"/>
              <a:gd name="connsiteY13" fmla="*/ 194460 h 5566698"/>
              <a:gd name="connsiteX14" fmla="*/ 1445678 w 4069032"/>
              <a:gd name="connsiteY14" fmla="*/ 166750 h 5566698"/>
              <a:gd name="connsiteX15" fmla="*/ 1487242 w 4069032"/>
              <a:gd name="connsiteY15" fmla="*/ 152896 h 5566698"/>
              <a:gd name="connsiteX16" fmla="*/ 1528806 w 4069032"/>
              <a:gd name="connsiteY16" fmla="*/ 125187 h 5566698"/>
              <a:gd name="connsiteX17" fmla="*/ 1556515 w 4069032"/>
              <a:gd name="connsiteY17" fmla="*/ 83623 h 5566698"/>
              <a:gd name="connsiteX18" fmla="*/ 1639642 w 4069032"/>
              <a:gd name="connsiteY18" fmla="*/ 42060 h 5566698"/>
              <a:gd name="connsiteX19" fmla="*/ 1667351 w 4069032"/>
              <a:gd name="connsiteY19" fmla="*/ 14350 h 5566698"/>
              <a:gd name="connsiteX20" fmla="*/ 2124551 w 4069032"/>
              <a:gd name="connsiteY20" fmla="*/ 14350 h 5566698"/>
              <a:gd name="connsiteX21" fmla="*/ 2179969 w 4069032"/>
              <a:gd name="connsiteY21" fmla="*/ 69769 h 5566698"/>
              <a:gd name="connsiteX22" fmla="*/ 2207678 w 4069032"/>
              <a:gd name="connsiteY22" fmla="*/ 111332 h 5566698"/>
              <a:gd name="connsiteX23" fmla="*/ 2235388 w 4069032"/>
              <a:gd name="connsiteY23" fmla="*/ 139041 h 5566698"/>
              <a:gd name="connsiteX24" fmla="*/ 2304660 w 4069032"/>
              <a:gd name="connsiteY24" fmla="*/ 263732 h 5566698"/>
              <a:gd name="connsiteX25" fmla="*/ 2332369 w 4069032"/>
              <a:gd name="connsiteY25" fmla="*/ 346860 h 5566698"/>
              <a:gd name="connsiteX26" fmla="*/ 2360078 w 4069032"/>
              <a:gd name="connsiteY26" fmla="*/ 388423 h 5566698"/>
              <a:gd name="connsiteX27" fmla="*/ 2429351 w 4069032"/>
              <a:gd name="connsiteY27" fmla="*/ 443841 h 5566698"/>
              <a:gd name="connsiteX28" fmla="*/ 2443206 w 4069032"/>
              <a:gd name="connsiteY28" fmla="*/ 485405 h 5566698"/>
              <a:gd name="connsiteX29" fmla="*/ 2526333 w 4069032"/>
              <a:gd name="connsiteY29" fmla="*/ 526969 h 5566698"/>
              <a:gd name="connsiteX30" fmla="*/ 2567897 w 4069032"/>
              <a:gd name="connsiteY30" fmla="*/ 610096 h 5566698"/>
              <a:gd name="connsiteX31" fmla="*/ 2609460 w 4069032"/>
              <a:gd name="connsiteY31" fmla="*/ 637805 h 5566698"/>
              <a:gd name="connsiteX32" fmla="*/ 2623315 w 4069032"/>
              <a:gd name="connsiteY32" fmla="*/ 679369 h 5566698"/>
              <a:gd name="connsiteX33" fmla="*/ 2554042 w 4069032"/>
              <a:gd name="connsiteY33" fmla="*/ 734787 h 5566698"/>
              <a:gd name="connsiteX34" fmla="*/ 2470915 w 4069032"/>
              <a:gd name="connsiteY34" fmla="*/ 748641 h 5566698"/>
              <a:gd name="connsiteX35" fmla="*/ 2484769 w 4069032"/>
              <a:gd name="connsiteY35" fmla="*/ 831769 h 5566698"/>
              <a:gd name="connsiteX36" fmla="*/ 2290806 w 4069032"/>
              <a:gd name="connsiteY36" fmla="*/ 859478 h 5566698"/>
              <a:gd name="connsiteX37" fmla="*/ 2207678 w 4069032"/>
              <a:gd name="connsiteY37" fmla="*/ 804060 h 5566698"/>
              <a:gd name="connsiteX38" fmla="*/ 2193824 w 4069032"/>
              <a:gd name="connsiteY38" fmla="*/ 762496 h 5566698"/>
              <a:gd name="connsiteX39" fmla="*/ 2152260 w 4069032"/>
              <a:gd name="connsiteY39" fmla="*/ 734787 h 5566698"/>
              <a:gd name="connsiteX40" fmla="*/ 2166115 w 4069032"/>
              <a:gd name="connsiteY40" fmla="*/ 831769 h 5566698"/>
              <a:gd name="connsiteX41" fmla="*/ 2179969 w 4069032"/>
              <a:gd name="connsiteY41" fmla="*/ 873332 h 5566698"/>
              <a:gd name="connsiteX42" fmla="*/ 2221533 w 4069032"/>
              <a:gd name="connsiteY42" fmla="*/ 887187 h 5566698"/>
              <a:gd name="connsiteX43" fmla="*/ 2304660 w 4069032"/>
              <a:gd name="connsiteY43" fmla="*/ 928750 h 5566698"/>
              <a:gd name="connsiteX44" fmla="*/ 2415497 w 4069032"/>
              <a:gd name="connsiteY44" fmla="*/ 1025732 h 5566698"/>
              <a:gd name="connsiteX45" fmla="*/ 2401642 w 4069032"/>
              <a:gd name="connsiteY45" fmla="*/ 1150423 h 5566698"/>
              <a:gd name="connsiteX46" fmla="*/ 2346224 w 4069032"/>
              <a:gd name="connsiteY46" fmla="*/ 1164278 h 5566698"/>
              <a:gd name="connsiteX47" fmla="*/ 2332369 w 4069032"/>
              <a:gd name="connsiteY47" fmla="*/ 1288969 h 5566698"/>
              <a:gd name="connsiteX48" fmla="*/ 2249242 w 4069032"/>
              <a:gd name="connsiteY48" fmla="*/ 1316678 h 5566698"/>
              <a:gd name="connsiteX49" fmla="*/ 2110697 w 4069032"/>
              <a:gd name="connsiteY49" fmla="*/ 1344387 h 5566698"/>
              <a:gd name="connsiteX50" fmla="*/ 2124551 w 4069032"/>
              <a:gd name="connsiteY50" fmla="*/ 1496787 h 5566698"/>
              <a:gd name="connsiteX51" fmla="*/ 2166115 w 4069032"/>
              <a:gd name="connsiteY51" fmla="*/ 1510641 h 5566698"/>
              <a:gd name="connsiteX52" fmla="*/ 2387788 w 4069032"/>
              <a:gd name="connsiteY52" fmla="*/ 1524496 h 5566698"/>
              <a:gd name="connsiteX53" fmla="*/ 2470915 w 4069032"/>
              <a:gd name="connsiteY53" fmla="*/ 1579914 h 5566698"/>
              <a:gd name="connsiteX54" fmla="*/ 2554042 w 4069032"/>
              <a:gd name="connsiteY54" fmla="*/ 1607623 h 5566698"/>
              <a:gd name="connsiteX55" fmla="*/ 2567897 w 4069032"/>
              <a:gd name="connsiteY55" fmla="*/ 1649187 h 5566698"/>
              <a:gd name="connsiteX56" fmla="*/ 2651024 w 4069032"/>
              <a:gd name="connsiteY56" fmla="*/ 1704605 h 5566698"/>
              <a:gd name="connsiteX57" fmla="*/ 2678733 w 4069032"/>
              <a:gd name="connsiteY57" fmla="*/ 1746169 h 5566698"/>
              <a:gd name="connsiteX58" fmla="*/ 2761860 w 4069032"/>
              <a:gd name="connsiteY58" fmla="*/ 1815441 h 5566698"/>
              <a:gd name="connsiteX59" fmla="*/ 2789569 w 4069032"/>
              <a:gd name="connsiteY59" fmla="*/ 1857005 h 5566698"/>
              <a:gd name="connsiteX60" fmla="*/ 2831133 w 4069032"/>
              <a:gd name="connsiteY60" fmla="*/ 1870860 h 5566698"/>
              <a:gd name="connsiteX61" fmla="*/ 2914260 w 4069032"/>
              <a:gd name="connsiteY61" fmla="*/ 1912423 h 5566698"/>
              <a:gd name="connsiteX62" fmla="*/ 2997388 w 4069032"/>
              <a:gd name="connsiteY62" fmla="*/ 1953987 h 5566698"/>
              <a:gd name="connsiteX63" fmla="*/ 3038951 w 4069032"/>
              <a:gd name="connsiteY63" fmla="*/ 1981696 h 5566698"/>
              <a:gd name="connsiteX64" fmla="*/ 3177497 w 4069032"/>
              <a:gd name="connsiteY64" fmla="*/ 2023260 h 5566698"/>
              <a:gd name="connsiteX65" fmla="*/ 3288333 w 4069032"/>
              <a:gd name="connsiteY65" fmla="*/ 2050969 h 5566698"/>
              <a:gd name="connsiteX66" fmla="*/ 3371460 w 4069032"/>
              <a:gd name="connsiteY66" fmla="*/ 2106387 h 5566698"/>
              <a:gd name="connsiteX67" fmla="*/ 3413024 w 4069032"/>
              <a:gd name="connsiteY67" fmla="*/ 2134096 h 5566698"/>
              <a:gd name="connsiteX68" fmla="*/ 3454588 w 4069032"/>
              <a:gd name="connsiteY68" fmla="*/ 2175660 h 5566698"/>
              <a:gd name="connsiteX69" fmla="*/ 3468442 w 4069032"/>
              <a:gd name="connsiteY69" fmla="*/ 2217223 h 5566698"/>
              <a:gd name="connsiteX70" fmla="*/ 3523860 w 4069032"/>
              <a:gd name="connsiteY70" fmla="*/ 2231078 h 5566698"/>
              <a:gd name="connsiteX71" fmla="*/ 3579278 w 4069032"/>
              <a:gd name="connsiteY71" fmla="*/ 2258787 h 5566698"/>
              <a:gd name="connsiteX72" fmla="*/ 3606988 w 4069032"/>
              <a:gd name="connsiteY72" fmla="*/ 2286496 h 5566698"/>
              <a:gd name="connsiteX73" fmla="*/ 3690115 w 4069032"/>
              <a:gd name="connsiteY73" fmla="*/ 2341914 h 5566698"/>
              <a:gd name="connsiteX74" fmla="*/ 3759388 w 4069032"/>
              <a:gd name="connsiteY74" fmla="*/ 2397332 h 5566698"/>
              <a:gd name="connsiteX75" fmla="*/ 3842515 w 4069032"/>
              <a:gd name="connsiteY75" fmla="*/ 2480460 h 5566698"/>
              <a:gd name="connsiteX76" fmla="*/ 3897933 w 4069032"/>
              <a:gd name="connsiteY76" fmla="*/ 2549732 h 5566698"/>
              <a:gd name="connsiteX77" fmla="*/ 3925642 w 4069032"/>
              <a:gd name="connsiteY77" fmla="*/ 2591296 h 5566698"/>
              <a:gd name="connsiteX78" fmla="*/ 4008769 w 4069032"/>
              <a:gd name="connsiteY78" fmla="*/ 2646714 h 5566698"/>
              <a:gd name="connsiteX79" fmla="*/ 4050333 w 4069032"/>
              <a:gd name="connsiteY79" fmla="*/ 2674423 h 5566698"/>
              <a:gd name="connsiteX80" fmla="*/ 4050333 w 4069032"/>
              <a:gd name="connsiteY80" fmla="*/ 2799114 h 5566698"/>
              <a:gd name="connsiteX81" fmla="*/ 4008769 w 4069032"/>
              <a:gd name="connsiteY81" fmla="*/ 2785260 h 5566698"/>
              <a:gd name="connsiteX82" fmla="*/ 3994915 w 4069032"/>
              <a:gd name="connsiteY82" fmla="*/ 2743696 h 5566698"/>
              <a:gd name="connsiteX83" fmla="*/ 3967206 w 4069032"/>
              <a:gd name="connsiteY83" fmla="*/ 2826823 h 5566698"/>
              <a:gd name="connsiteX84" fmla="*/ 3897933 w 4069032"/>
              <a:gd name="connsiteY84" fmla="*/ 2812969 h 5566698"/>
              <a:gd name="connsiteX85" fmla="*/ 3884078 w 4069032"/>
              <a:gd name="connsiteY85" fmla="*/ 2729841 h 5566698"/>
              <a:gd name="connsiteX86" fmla="*/ 3870224 w 4069032"/>
              <a:gd name="connsiteY86" fmla="*/ 2785260 h 5566698"/>
              <a:gd name="connsiteX87" fmla="*/ 3856369 w 4069032"/>
              <a:gd name="connsiteY87" fmla="*/ 2826823 h 5566698"/>
              <a:gd name="connsiteX88" fmla="*/ 3773242 w 4069032"/>
              <a:gd name="connsiteY88" fmla="*/ 2688278 h 5566698"/>
              <a:gd name="connsiteX89" fmla="*/ 3717824 w 4069032"/>
              <a:gd name="connsiteY89" fmla="*/ 2674423 h 5566698"/>
              <a:gd name="connsiteX90" fmla="*/ 3676260 w 4069032"/>
              <a:gd name="connsiteY90" fmla="*/ 2660569 h 5566698"/>
              <a:gd name="connsiteX91" fmla="*/ 3648551 w 4069032"/>
              <a:gd name="connsiteY91" fmla="*/ 2619005 h 5566698"/>
              <a:gd name="connsiteX92" fmla="*/ 3565424 w 4069032"/>
              <a:gd name="connsiteY92" fmla="*/ 2577441 h 5566698"/>
              <a:gd name="connsiteX93" fmla="*/ 3482297 w 4069032"/>
              <a:gd name="connsiteY93" fmla="*/ 2535878 h 5566698"/>
              <a:gd name="connsiteX94" fmla="*/ 3454588 w 4069032"/>
              <a:gd name="connsiteY94" fmla="*/ 2494314 h 5566698"/>
              <a:gd name="connsiteX95" fmla="*/ 3413024 w 4069032"/>
              <a:gd name="connsiteY95" fmla="*/ 2480460 h 5566698"/>
              <a:gd name="connsiteX96" fmla="*/ 3371460 w 4069032"/>
              <a:gd name="connsiteY96" fmla="*/ 2452750 h 5566698"/>
              <a:gd name="connsiteX97" fmla="*/ 3288333 w 4069032"/>
              <a:gd name="connsiteY97" fmla="*/ 2425041 h 5566698"/>
              <a:gd name="connsiteX98" fmla="*/ 3205206 w 4069032"/>
              <a:gd name="connsiteY98" fmla="*/ 2397332 h 5566698"/>
              <a:gd name="connsiteX99" fmla="*/ 3163642 w 4069032"/>
              <a:gd name="connsiteY99" fmla="*/ 2383478 h 5566698"/>
              <a:gd name="connsiteX100" fmla="*/ 3080515 w 4069032"/>
              <a:gd name="connsiteY100" fmla="*/ 2341914 h 5566698"/>
              <a:gd name="connsiteX101" fmla="*/ 3038951 w 4069032"/>
              <a:gd name="connsiteY101" fmla="*/ 2314205 h 5566698"/>
              <a:gd name="connsiteX102" fmla="*/ 2955824 w 4069032"/>
              <a:gd name="connsiteY102" fmla="*/ 2286496 h 5566698"/>
              <a:gd name="connsiteX103" fmla="*/ 2872697 w 4069032"/>
              <a:gd name="connsiteY103" fmla="*/ 2258787 h 5566698"/>
              <a:gd name="connsiteX104" fmla="*/ 2831133 w 4069032"/>
              <a:gd name="connsiteY104" fmla="*/ 2244932 h 5566698"/>
              <a:gd name="connsiteX105" fmla="*/ 2789569 w 4069032"/>
              <a:gd name="connsiteY105" fmla="*/ 2217223 h 5566698"/>
              <a:gd name="connsiteX106" fmla="*/ 2623315 w 4069032"/>
              <a:gd name="connsiteY106" fmla="*/ 2134096 h 5566698"/>
              <a:gd name="connsiteX107" fmla="*/ 2581751 w 4069032"/>
              <a:gd name="connsiteY107" fmla="*/ 2106387 h 5566698"/>
              <a:gd name="connsiteX108" fmla="*/ 2554042 w 4069032"/>
              <a:gd name="connsiteY108" fmla="*/ 2064823 h 5566698"/>
              <a:gd name="connsiteX109" fmla="*/ 2512478 w 4069032"/>
              <a:gd name="connsiteY109" fmla="*/ 2050969 h 5566698"/>
              <a:gd name="connsiteX110" fmla="*/ 2498624 w 4069032"/>
              <a:gd name="connsiteY110" fmla="*/ 2189514 h 5566698"/>
              <a:gd name="connsiteX111" fmla="*/ 2512478 w 4069032"/>
              <a:gd name="connsiteY111" fmla="*/ 2397332 h 5566698"/>
              <a:gd name="connsiteX112" fmla="*/ 2540188 w 4069032"/>
              <a:gd name="connsiteY112" fmla="*/ 2425041 h 5566698"/>
              <a:gd name="connsiteX113" fmla="*/ 2609460 w 4069032"/>
              <a:gd name="connsiteY113" fmla="*/ 2494314 h 5566698"/>
              <a:gd name="connsiteX114" fmla="*/ 2664878 w 4069032"/>
              <a:gd name="connsiteY114" fmla="*/ 2577441 h 5566698"/>
              <a:gd name="connsiteX115" fmla="*/ 2692588 w 4069032"/>
              <a:gd name="connsiteY115" fmla="*/ 2619005 h 5566698"/>
              <a:gd name="connsiteX116" fmla="*/ 2706442 w 4069032"/>
              <a:gd name="connsiteY116" fmla="*/ 2674423 h 5566698"/>
              <a:gd name="connsiteX117" fmla="*/ 2720297 w 4069032"/>
              <a:gd name="connsiteY117" fmla="*/ 2771405 h 5566698"/>
              <a:gd name="connsiteX118" fmla="*/ 2748006 w 4069032"/>
              <a:gd name="connsiteY118" fmla="*/ 2854532 h 5566698"/>
              <a:gd name="connsiteX119" fmla="*/ 2761860 w 4069032"/>
              <a:gd name="connsiteY119" fmla="*/ 2896096 h 5566698"/>
              <a:gd name="connsiteX120" fmla="*/ 2748006 w 4069032"/>
              <a:gd name="connsiteY120" fmla="*/ 3533405 h 5566698"/>
              <a:gd name="connsiteX121" fmla="*/ 2734151 w 4069032"/>
              <a:gd name="connsiteY121" fmla="*/ 3574969 h 5566698"/>
              <a:gd name="connsiteX122" fmla="*/ 2678733 w 4069032"/>
              <a:gd name="connsiteY122" fmla="*/ 3768932 h 5566698"/>
              <a:gd name="connsiteX123" fmla="*/ 2651024 w 4069032"/>
              <a:gd name="connsiteY123" fmla="*/ 3810496 h 5566698"/>
              <a:gd name="connsiteX124" fmla="*/ 2609460 w 4069032"/>
              <a:gd name="connsiteY124" fmla="*/ 3893623 h 5566698"/>
              <a:gd name="connsiteX125" fmla="*/ 2567897 w 4069032"/>
              <a:gd name="connsiteY125" fmla="*/ 4032169 h 5566698"/>
              <a:gd name="connsiteX126" fmla="*/ 2554042 w 4069032"/>
              <a:gd name="connsiteY126" fmla="*/ 4073732 h 5566698"/>
              <a:gd name="connsiteX127" fmla="*/ 2540188 w 4069032"/>
              <a:gd name="connsiteY127" fmla="*/ 4129150 h 5566698"/>
              <a:gd name="connsiteX128" fmla="*/ 2512478 w 4069032"/>
              <a:gd name="connsiteY128" fmla="*/ 4170714 h 5566698"/>
              <a:gd name="connsiteX129" fmla="*/ 2484769 w 4069032"/>
              <a:gd name="connsiteY129" fmla="*/ 4309260 h 5566698"/>
              <a:gd name="connsiteX130" fmla="*/ 2470915 w 4069032"/>
              <a:gd name="connsiteY130" fmla="*/ 4378532 h 5566698"/>
              <a:gd name="connsiteX131" fmla="*/ 2498624 w 4069032"/>
              <a:gd name="connsiteY131" fmla="*/ 5085114 h 5566698"/>
              <a:gd name="connsiteX132" fmla="*/ 2512478 w 4069032"/>
              <a:gd name="connsiteY132" fmla="*/ 5126678 h 5566698"/>
              <a:gd name="connsiteX133" fmla="*/ 2526333 w 4069032"/>
              <a:gd name="connsiteY133" fmla="*/ 5182096 h 5566698"/>
              <a:gd name="connsiteX134" fmla="*/ 2540188 w 4069032"/>
              <a:gd name="connsiteY134" fmla="*/ 5251369 h 5566698"/>
              <a:gd name="connsiteX135" fmla="*/ 2664878 w 4069032"/>
              <a:gd name="connsiteY135" fmla="*/ 5292932 h 5566698"/>
              <a:gd name="connsiteX136" fmla="*/ 2706442 w 4069032"/>
              <a:gd name="connsiteY136" fmla="*/ 5306787 h 5566698"/>
              <a:gd name="connsiteX137" fmla="*/ 2858842 w 4069032"/>
              <a:gd name="connsiteY137" fmla="*/ 5320641 h 5566698"/>
              <a:gd name="connsiteX138" fmla="*/ 2872697 w 4069032"/>
              <a:gd name="connsiteY138" fmla="*/ 5362205 h 5566698"/>
              <a:gd name="connsiteX139" fmla="*/ 2831133 w 4069032"/>
              <a:gd name="connsiteY139" fmla="*/ 5389914 h 5566698"/>
              <a:gd name="connsiteX140" fmla="*/ 2831133 w 4069032"/>
              <a:gd name="connsiteY140" fmla="*/ 5500750 h 5566698"/>
              <a:gd name="connsiteX141" fmla="*/ 2581751 w 4069032"/>
              <a:gd name="connsiteY141" fmla="*/ 5528460 h 5566698"/>
              <a:gd name="connsiteX142" fmla="*/ 2415497 w 4069032"/>
              <a:gd name="connsiteY142" fmla="*/ 5486896 h 5566698"/>
              <a:gd name="connsiteX143" fmla="*/ 2332369 w 4069032"/>
              <a:gd name="connsiteY143" fmla="*/ 5473041 h 5566698"/>
              <a:gd name="connsiteX144" fmla="*/ 2290806 w 4069032"/>
              <a:gd name="connsiteY144" fmla="*/ 5445332 h 5566698"/>
              <a:gd name="connsiteX145" fmla="*/ 2263097 w 4069032"/>
              <a:gd name="connsiteY145" fmla="*/ 5362205 h 5566698"/>
              <a:gd name="connsiteX146" fmla="*/ 2235388 w 4069032"/>
              <a:gd name="connsiteY146" fmla="*/ 4891150 h 5566698"/>
              <a:gd name="connsiteX147" fmla="*/ 2221533 w 4069032"/>
              <a:gd name="connsiteY147" fmla="*/ 4849587 h 5566698"/>
              <a:gd name="connsiteX148" fmla="*/ 2207678 w 4069032"/>
              <a:gd name="connsiteY148" fmla="*/ 4780314 h 5566698"/>
              <a:gd name="connsiteX149" fmla="*/ 2179969 w 4069032"/>
              <a:gd name="connsiteY149" fmla="*/ 4572496 h 5566698"/>
              <a:gd name="connsiteX150" fmla="*/ 2166115 w 4069032"/>
              <a:gd name="connsiteY150" fmla="*/ 4475514 h 5566698"/>
              <a:gd name="connsiteX151" fmla="*/ 2124551 w 4069032"/>
              <a:gd name="connsiteY151" fmla="*/ 4212278 h 5566698"/>
              <a:gd name="connsiteX152" fmla="*/ 2110697 w 4069032"/>
              <a:gd name="connsiteY152" fmla="*/ 4170714 h 5566698"/>
              <a:gd name="connsiteX153" fmla="*/ 2082988 w 4069032"/>
              <a:gd name="connsiteY153" fmla="*/ 4032169 h 5566698"/>
              <a:gd name="connsiteX154" fmla="*/ 2041424 w 4069032"/>
              <a:gd name="connsiteY154" fmla="*/ 3949041 h 5566698"/>
              <a:gd name="connsiteX155" fmla="*/ 1999860 w 4069032"/>
              <a:gd name="connsiteY155" fmla="*/ 3921332 h 5566698"/>
              <a:gd name="connsiteX156" fmla="*/ 1972151 w 4069032"/>
              <a:gd name="connsiteY156" fmla="*/ 3962896 h 5566698"/>
              <a:gd name="connsiteX157" fmla="*/ 1944442 w 4069032"/>
              <a:gd name="connsiteY157" fmla="*/ 4046023 h 5566698"/>
              <a:gd name="connsiteX158" fmla="*/ 1930588 w 4069032"/>
              <a:gd name="connsiteY158" fmla="*/ 4129150 h 5566698"/>
              <a:gd name="connsiteX159" fmla="*/ 1902878 w 4069032"/>
              <a:gd name="connsiteY159" fmla="*/ 4323114 h 5566698"/>
              <a:gd name="connsiteX160" fmla="*/ 1889024 w 4069032"/>
              <a:gd name="connsiteY160" fmla="*/ 4489369 h 5566698"/>
              <a:gd name="connsiteX161" fmla="*/ 1875169 w 4069032"/>
              <a:gd name="connsiteY161" fmla="*/ 5112823 h 5566698"/>
              <a:gd name="connsiteX162" fmla="*/ 1833606 w 4069032"/>
              <a:gd name="connsiteY162" fmla="*/ 5320641 h 5566698"/>
              <a:gd name="connsiteX163" fmla="*/ 1819751 w 4069032"/>
              <a:gd name="connsiteY163" fmla="*/ 5376060 h 5566698"/>
              <a:gd name="connsiteX164" fmla="*/ 1736624 w 4069032"/>
              <a:gd name="connsiteY164" fmla="*/ 5417623 h 5566698"/>
              <a:gd name="connsiteX165" fmla="*/ 1695060 w 4069032"/>
              <a:gd name="connsiteY165" fmla="*/ 5445332 h 5566698"/>
              <a:gd name="connsiteX166" fmla="*/ 1417969 w 4069032"/>
              <a:gd name="connsiteY166" fmla="*/ 5445332 h 5566698"/>
              <a:gd name="connsiteX167" fmla="*/ 1334842 w 4069032"/>
              <a:gd name="connsiteY167" fmla="*/ 5431478 h 5566698"/>
              <a:gd name="connsiteX168" fmla="*/ 1154733 w 4069032"/>
              <a:gd name="connsiteY168" fmla="*/ 5417623 h 5566698"/>
              <a:gd name="connsiteX169" fmla="*/ 1168588 w 4069032"/>
              <a:gd name="connsiteY169" fmla="*/ 5348350 h 5566698"/>
              <a:gd name="connsiteX170" fmla="*/ 1210151 w 4069032"/>
              <a:gd name="connsiteY170" fmla="*/ 5362205 h 5566698"/>
              <a:gd name="connsiteX171" fmla="*/ 1168588 w 4069032"/>
              <a:gd name="connsiteY171" fmla="*/ 5279078 h 5566698"/>
              <a:gd name="connsiteX172" fmla="*/ 1210151 w 4069032"/>
              <a:gd name="connsiteY172" fmla="*/ 5265223 h 5566698"/>
              <a:gd name="connsiteX173" fmla="*/ 1224006 w 4069032"/>
              <a:gd name="connsiteY173" fmla="*/ 5265223 h 5566698"/>
              <a:gd name="connsiteX174" fmla="*/ 1237860 w 4069032"/>
              <a:gd name="connsiteY174" fmla="*/ 5195950 h 5566698"/>
              <a:gd name="connsiteX175" fmla="*/ 1653497 w 4069032"/>
              <a:gd name="connsiteY175" fmla="*/ 5154387 h 5566698"/>
              <a:gd name="connsiteX176" fmla="*/ 1681206 w 4069032"/>
              <a:gd name="connsiteY176" fmla="*/ 4669478 h 5566698"/>
              <a:gd name="connsiteX177" fmla="*/ 1667351 w 4069032"/>
              <a:gd name="connsiteY177" fmla="*/ 4323114 h 5566698"/>
              <a:gd name="connsiteX178" fmla="*/ 1653497 w 4069032"/>
              <a:gd name="connsiteY178" fmla="*/ 4281550 h 5566698"/>
              <a:gd name="connsiteX179" fmla="*/ 1598078 w 4069032"/>
              <a:gd name="connsiteY179" fmla="*/ 4212278 h 5566698"/>
              <a:gd name="connsiteX180" fmla="*/ 1570369 w 4069032"/>
              <a:gd name="connsiteY180" fmla="*/ 4115296 h 5566698"/>
              <a:gd name="connsiteX181" fmla="*/ 1542660 w 4069032"/>
              <a:gd name="connsiteY181" fmla="*/ 4032169 h 5566698"/>
              <a:gd name="connsiteX182" fmla="*/ 1514951 w 4069032"/>
              <a:gd name="connsiteY182" fmla="*/ 3949041 h 5566698"/>
              <a:gd name="connsiteX183" fmla="*/ 1487242 w 4069032"/>
              <a:gd name="connsiteY183" fmla="*/ 3907478 h 5566698"/>
              <a:gd name="connsiteX184" fmla="*/ 1445678 w 4069032"/>
              <a:gd name="connsiteY184" fmla="*/ 3782787 h 5566698"/>
              <a:gd name="connsiteX185" fmla="*/ 1431824 w 4069032"/>
              <a:gd name="connsiteY185" fmla="*/ 3741223 h 5566698"/>
              <a:gd name="connsiteX186" fmla="*/ 1390260 w 4069032"/>
              <a:gd name="connsiteY186" fmla="*/ 3561114 h 5566698"/>
              <a:gd name="connsiteX187" fmla="*/ 1376406 w 4069032"/>
              <a:gd name="connsiteY187" fmla="*/ 3519550 h 5566698"/>
              <a:gd name="connsiteX188" fmla="*/ 1362551 w 4069032"/>
              <a:gd name="connsiteY188" fmla="*/ 3477987 h 5566698"/>
              <a:gd name="connsiteX189" fmla="*/ 1348697 w 4069032"/>
              <a:gd name="connsiteY189" fmla="*/ 3367150 h 5566698"/>
              <a:gd name="connsiteX190" fmla="*/ 1334842 w 4069032"/>
              <a:gd name="connsiteY190" fmla="*/ 3325587 h 5566698"/>
              <a:gd name="connsiteX191" fmla="*/ 1320988 w 4069032"/>
              <a:gd name="connsiteY191" fmla="*/ 3242460 h 5566698"/>
              <a:gd name="connsiteX192" fmla="*/ 1334842 w 4069032"/>
              <a:gd name="connsiteY192" fmla="*/ 2715987 h 5566698"/>
              <a:gd name="connsiteX193" fmla="*/ 1362551 w 4069032"/>
              <a:gd name="connsiteY193" fmla="*/ 2674423 h 5566698"/>
              <a:gd name="connsiteX194" fmla="*/ 1376406 w 4069032"/>
              <a:gd name="connsiteY194" fmla="*/ 2632860 h 5566698"/>
              <a:gd name="connsiteX195" fmla="*/ 1404115 w 4069032"/>
              <a:gd name="connsiteY195" fmla="*/ 2605150 h 5566698"/>
              <a:gd name="connsiteX196" fmla="*/ 1431824 w 4069032"/>
              <a:gd name="connsiteY196" fmla="*/ 2563587 h 5566698"/>
              <a:gd name="connsiteX197" fmla="*/ 1445678 w 4069032"/>
              <a:gd name="connsiteY197" fmla="*/ 2522023 h 5566698"/>
              <a:gd name="connsiteX198" fmla="*/ 1473388 w 4069032"/>
              <a:gd name="connsiteY198" fmla="*/ 2494314 h 5566698"/>
              <a:gd name="connsiteX199" fmla="*/ 1501097 w 4069032"/>
              <a:gd name="connsiteY199" fmla="*/ 2411187 h 5566698"/>
              <a:gd name="connsiteX200" fmla="*/ 1514951 w 4069032"/>
              <a:gd name="connsiteY200" fmla="*/ 2369623 h 5566698"/>
              <a:gd name="connsiteX201" fmla="*/ 1501097 w 4069032"/>
              <a:gd name="connsiteY201" fmla="*/ 2092532 h 5566698"/>
              <a:gd name="connsiteX202" fmla="*/ 1459533 w 4069032"/>
              <a:gd name="connsiteY202" fmla="*/ 2064823 h 5566698"/>
              <a:gd name="connsiteX203" fmla="*/ 1265569 w 4069032"/>
              <a:gd name="connsiteY203" fmla="*/ 2078678 h 5566698"/>
              <a:gd name="connsiteX204" fmla="*/ 836078 w 4069032"/>
              <a:gd name="connsiteY204" fmla="*/ 2120241 h 5566698"/>
              <a:gd name="connsiteX205" fmla="*/ 794515 w 4069032"/>
              <a:gd name="connsiteY205" fmla="*/ 2147950 h 5566698"/>
              <a:gd name="connsiteX206" fmla="*/ 752951 w 4069032"/>
              <a:gd name="connsiteY206" fmla="*/ 2161805 h 5566698"/>
              <a:gd name="connsiteX207" fmla="*/ 739097 w 4069032"/>
              <a:gd name="connsiteY207" fmla="*/ 2203369 h 5566698"/>
              <a:gd name="connsiteX208" fmla="*/ 600551 w 4069032"/>
              <a:gd name="connsiteY208" fmla="*/ 2217223 h 5566698"/>
              <a:gd name="connsiteX209" fmla="*/ 531278 w 4069032"/>
              <a:gd name="connsiteY209" fmla="*/ 2258787 h 5566698"/>
              <a:gd name="connsiteX210" fmla="*/ 448151 w 4069032"/>
              <a:gd name="connsiteY210" fmla="*/ 2314205 h 5566698"/>
              <a:gd name="connsiteX211" fmla="*/ 351169 w 4069032"/>
              <a:gd name="connsiteY211" fmla="*/ 2411187 h 5566698"/>
              <a:gd name="connsiteX212" fmla="*/ 309606 w 4069032"/>
              <a:gd name="connsiteY212" fmla="*/ 2438896 h 5566698"/>
              <a:gd name="connsiteX213" fmla="*/ 281897 w 4069032"/>
              <a:gd name="connsiteY213" fmla="*/ 2480460 h 5566698"/>
              <a:gd name="connsiteX214" fmla="*/ 240333 w 4069032"/>
              <a:gd name="connsiteY214" fmla="*/ 2508169 h 5566698"/>
              <a:gd name="connsiteX215" fmla="*/ 212624 w 4069032"/>
              <a:gd name="connsiteY215" fmla="*/ 2591296 h 5566698"/>
              <a:gd name="connsiteX216" fmla="*/ 198769 w 4069032"/>
              <a:gd name="connsiteY216" fmla="*/ 2632860 h 5566698"/>
              <a:gd name="connsiteX217" fmla="*/ 157206 w 4069032"/>
              <a:gd name="connsiteY217" fmla="*/ 2660569 h 5566698"/>
              <a:gd name="connsiteX218" fmla="*/ 129497 w 4069032"/>
              <a:gd name="connsiteY218" fmla="*/ 2619005 h 5566698"/>
              <a:gd name="connsiteX219" fmla="*/ 46369 w 4069032"/>
              <a:gd name="connsiteY219" fmla="*/ 2577441 h 5566698"/>
              <a:gd name="connsiteX220" fmla="*/ 4806 w 4069032"/>
              <a:gd name="connsiteY220" fmla="*/ 2605150 h 5566698"/>
              <a:gd name="connsiteX221" fmla="*/ 18660 w 4069032"/>
              <a:gd name="connsiteY221" fmla="*/ 2563587 h 5566698"/>
              <a:gd name="connsiteX222" fmla="*/ 60224 w 4069032"/>
              <a:gd name="connsiteY222" fmla="*/ 2549732 h 5566698"/>
              <a:gd name="connsiteX223" fmla="*/ 74078 w 4069032"/>
              <a:gd name="connsiteY223" fmla="*/ 2452750 h 5566698"/>
              <a:gd name="connsiteX224" fmla="*/ 115642 w 4069032"/>
              <a:gd name="connsiteY224" fmla="*/ 2383478 h 5566698"/>
              <a:gd name="connsiteX225" fmla="*/ 171060 w 4069032"/>
              <a:gd name="connsiteY225" fmla="*/ 2300350 h 5566698"/>
              <a:gd name="connsiteX226" fmla="*/ 226478 w 4069032"/>
              <a:gd name="connsiteY226" fmla="*/ 2217223 h 5566698"/>
              <a:gd name="connsiteX227" fmla="*/ 309606 w 4069032"/>
              <a:gd name="connsiteY227" fmla="*/ 2189514 h 5566698"/>
              <a:gd name="connsiteX228" fmla="*/ 351169 w 4069032"/>
              <a:gd name="connsiteY228" fmla="*/ 2175660 h 5566698"/>
              <a:gd name="connsiteX229" fmla="*/ 448151 w 4069032"/>
              <a:gd name="connsiteY229" fmla="*/ 2050969 h 5566698"/>
              <a:gd name="connsiteX230" fmla="*/ 489715 w 4069032"/>
              <a:gd name="connsiteY230" fmla="*/ 2037114 h 5566698"/>
              <a:gd name="connsiteX231" fmla="*/ 531278 w 4069032"/>
              <a:gd name="connsiteY231" fmla="*/ 2009405 h 5566698"/>
              <a:gd name="connsiteX232" fmla="*/ 752951 w 4069032"/>
              <a:gd name="connsiteY232" fmla="*/ 1967841 h 5566698"/>
              <a:gd name="connsiteX233" fmla="*/ 836078 w 4069032"/>
              <a:gd name="connsiteY233" fmla="*/ 1926278 h 5566698"/>
              <a:gd name="connsiteX234" fmla="*/ 946915 w 4069032"/>
              <a:gd name="connsiteY234" fmla="*/ 1898569 h 5566698"/>
              <a:gd name="connsiteX235" fmla="*/ 1030042 w 4069032"/>
              <a:gd name="connsiteY235" fmla="*/ 1870860 h 5566698"/>
              <a:gd name="connsiteX236" fmla="*/ 1182442 w 4069032"/>
              <a:gd name="connsiteY236" fmla="*/ 1801587 h 5566698"/>
              <a:gd name="connsiteX237" fmla="*/ 1293278 w 4069032"/>
              <a:gd name="connsiteY237" fmla="*/ 1773878 h 5566698"/>
              <a:gd name="connsiteX238" fmla="*/ 1445678 w 4069032"/>
              <a:gd name="connsiteY238" fmla="*/ 1760023 h 5566698"/>
              <a:gd name="connsiteX239" fmla="*/ 1570369 w 4069032"/>
              <a:gd name="connsiteY239" fmla="*/ 1732314 h 5566698"/>
              <a:gd name="connsiteX240" fmla="*/ 1708915 w 4069032"/>
              <a:gd name="connsiteY240" fmla="*/ 1690750 h 5566698"/>
              <a:gd name="connsiteX241" fmla="*/ 1736624 w 4069032"/>
              <a:gd name="connsiteY241" fmla="*/ 1649187 h 5566698"/>
              <a:gd name="connsiteX242" fmla="*/ 1708915 w 4069032"/>
              <a:gd name="connsiteY242" fmla="*/ 1399805 h 55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4069032" h="5566698">
                <a:moveTo>
                  <a:pt x="1708915" y="1399805"/>
                </a:moveTo>
                <a:cubicBezTo>
                  <a:pt x="1683515" y="1353623"/>
                  <a:pt x="1602173" y="1386455"/>
                  <a:pt x="1584224" y="1372096"/>
                </a:cubicBezTo>
                <a:cubicBezTo>
                  <a:pt x="1494699" y="1300476"/>
                  <a:pt x="1619423" y="1351500"/>
                  <a:pt x="1514951" y="1316678"/>
                </a:cubicBezTo>
                <a:cubicBezTo>
                  <a:pt x="1422131" y="1223858"/>
                  <a:pt x="1463791" y="1274575"/>
                  <a:pt x="1390260" y="1164278"/>
                </a:cubicBezTo>
                <a:lnTo>
                  <a:pt x="1362551" y="1122714"/>
                </a:lnTo>
                <a:cubicBezTo>
                  <a:pt x="1327731" y="1018248"/>
                  <a:pt x="1374700" y="1147009"/>
                  <a:pt x="1320988" y="1039587"/>
                </a:cubicBezTo>
                <a:cubicBezTo>
                  <a:pt x="1314457" y="1026525"/>
                  <a:pt x="1313664" y="1011085"/>
                  <a:pt x="1307133" y="998023"/>
                </a:cubicBezTo>
                <a:cubicBezTo>
                  <a:pt x="1299686" y="983130"/>
                  <a:pt x="1286187" y="971676"/>
                  <a:pt x="1279424" y="956460"/>
                </a:cubicBezTo>
                <a:cubicBezTo>
                  <a:pt x="1267561" y="929769"/>
                  <a:pt x="1260952" y="901041"/>
                  <a:pt x="1251715" y="873332"/>
                </a:cubicBezTo>
                <a:lnTo>
                  <a:pt x="1237860" y="831769"/>
                </a:lnTo>
                <a:cubicBezTo>
                  <a:pt x="1222963" y="682794"/>
                  <a:pt x="1213149" y="664006"/>
                  <a:pt x="1237860" y="499260"/>
                </a:cubicBezTo>
                <a:cubicBezTo>
                  <a:pt x="1248962" y="425244"/>
                  <a:pt x="1280309" y="394024"/>
                  <a:pt x="1320988" y="333005"/>
                </a:cubicBezTo>
                <a:lnTo>
                  <a:pt x="1348697" y="291441"/>
                </a:lnTo>
                <a:cubicBezTo>
                  <a:pt x="1381024" y="194460"/>
                  <a:pt x="1348697" y="217550"/>
                  <a:pt x="1417969" y="194460"/>
                </a:cubicBezTo>
                <a:cubicBezTo>
                  <a:pt x="1427205" y="185223"/>
                  <a:pt x="1434477" y="173471"/>
                  <a:pt x="1445678" y="166750"/>
                </a:cubicBezTo>
                <a:cubicBezTo>
                  <a:pt x="1458201" y="159236"/>
                  <a:pt x="1474180" y="159427"/>
                  <a:pt x="1487242" y="152896"/>
                </a:cubicBezTo>
                <a:cubicBezTo>
                  <a:pt x="1502135" y="145450"/>
                  <a:pt x="1514951" y="134423"/>
                  <a:pt x="1528806" y="125187"/>
                </a:cubicBezTo>
                <a:cubicBezTo>
                  <a:pt x="1538042" y="111332"/>
                  <a:pt x="1544741" y="95397"/>
                  <a:pt x="1556515" y="83623"/>
                </a:cubicBezTo>
                <a:cubicBezTo>
                  <a:pt x="1583373" y="56765"/>
                  <a:pt x="1605836" y="53328"/>
                  <a:pt x="1639642" y="42060"/>
                </a:cubicBezTo>
                <a:cubicBezTo>
                  <a:pt x="1648878" y="32823"/>
                  <a:pt x="1654749" y="17787"/>
                  <a:pt x="1667351" y="14350"/>
                </a:cubicBezTo>
                <a:cubicBezTo>
                  <a:pt x="1781516" y="-16786"/>
                  <a:pt x="2070646" y="12104"/>
                  <a:pt x="2124551" y="14350"/>
                </a:cubicBezTo>
                <a:cubicBezTo>
                  <a:pt x="2154780" y="105035"/>
                  <a:pt x="2112796" y="16030"/>
                  <a:pt x="2179969" y="69769"/>
                </a:cubicBezTo>
                <a:cubicBezTo>
                  <a:pt x="2192971" y="80171"/>
                  <a:pt x="2197276" y="98330"/>
                  <a:pt x="2207678" y="111332"/>
                </a:cubicBezTo>
                <a:cubicBezTo>
                  <a:pt x="2215838" y="121532"/>
                  <a:pt x="2226151" y="129805"/>
                  <a:pt x="2235388" y="139041"/>
                </a:cubicBezTo>
                <a:cubicBezTo>
                  <a:pt x="2259773" y="212198"/>
                  <a:pt x="2241141" y="168454"/>
                  <a:pt x="2304660" y="263732"/>
                </a:cubicBezTo>
                <a:cubicBezTo>
                  <a:pt x="2320862" y="288035"/>
                  <a:pt x="2316167" y="322557"/>
                  <a:pt x="2332369" y="346860"/>
                </a:cubicBezTo>
                <a:cubicBezTo>
                  <a:pt x="2341605" y="360714"/>
                  <a:pt x="2349676" y="375421"/>
                  <a:pt x="2360078" y="388423"/>
                </a:cubicBezTo>
                <a:cubicBezTo>
                  <a:pt x="2382639" y="416623"/>
                  <a:pt x="2398492" y="423268"/>
                  <a:pt x="2429351" y="443841"/>
                </a:cubicBezTo>
                <a:cubicBezTo>
                  <a:pt x="2433969" y="457696"/>
                  <a:pt x="2434083" y="474001"/>
                  <a:pt x="2443206" y="485405"/>
                </a:cubicBezTo>
                <a:cubicBezTo>
                  <a:pt x="2462738" y="509821"/>
                  <a:pt x="2498953" y="517842"/>
                  <a:pt x="2526333" y="526969"/>
                </a:cubicBezTo>
                <a:cubicBezTo>
                  <a:pt x="2537601" y="560773"/>
                  <a:pt x="2541041" y="583239"/>
                  <a:pt x="2567897" y="610096"/>
                </a:cubicBezTo>
                <a:cubicBezTo>
                  <a:pt x="2579671" y="621870"/>
                  <a:pt x="2595606" y="628569"/>
                  <a:pt x="2609460" y="637805"/>
                </a:cubicBezTo>
                <a:cubicBezTo>
                  <a:pt x="2614078" y="651660"/>
                  <a:pt x="2623315" y="664765"/>
                  <a:pt x="2623315" y="679369"/>
                </a:cubicBezTo>
                <a:cubicBezTo>
                  <a:pt x="2623315" y="732352"/>
                  <a:pt x="2597712" y="726053"/>
                  <a:pt x="2554042" y="734787"/>
                </a:cubicBezTo>
                <a:cubicBezTo>
                  <a:pt x="2526496" y="740296"/>
                  <a:pt x="2498624" y="744023"/>
                  <a:pt x="2470915" y="748641"/>
                </a:cubicBezTo>
                <a:cubicBezTo>
                  <a:pt x="2475533" y="776350"/>
                  <a:pt x="2484769" y="803677"/>
                  <a:pt x="2484769" y="831769"/>
                </a:cubicBezTo>
                <a:cubicBezTo>
                  <a:pt x="2484769" y="932986"/>
                  <a:pt x="2349845" y="864019"/>
                  <a:pt x="2290806" y="859478"/>
                </a:cubicBezTo>
                <a:lnTo>
                  <a:pt x="2207678" y="804060"/>
                </a:lnTo>
                <a:cubicBezTo>
                  <a:pt x="2195527" y="795959"/>
                  <a:pt x="2202947" y="773900"/>
                  <a:pt x="2193824" y="762496"/>
                </a:cubicBezTo>
                <a:cubicBezTo>
                  <a:pt x="2183422" y="749494"/>
                  <a:pt x="2166115" y="744023"/>
                  <a:pt x="2152260" y="734787"/>
                </a:cubicBezTo>
                <a:cubicBezTo>
                  <a:pt x="2156878" y="767114"/>
                  <a:pt x="2159711" y="799748"/>
                  <a:pt x="2166115" y="831769"/>
                </a:cubicBezTo>
                <a:cubicBezTo>
                  <a:pt x="2168979" y="846089"/>
                  <a:pt x="2169643" y="863006"/>
                  <a:pt x="2179969" y="873332"/>
                </a:cubicBezTo>
                <a:cubicBezTo>
                  <a:pt x="2190296" y="883659"/>
                  <a:pt x="2208471" y="880656"/>
                  <a:pt x="2221533" y="887187"/>
                </a:cubicBezTo>
                <a:cubicBezTo>
                  <a:pt x="2328958" y="940899"/>
                  <a:pt x="2200195" y="893929"/>
                  <a:pt x="2304660" y="928750"/>
                </a:cubicBezTo>
                <a:cubicBezTo>
                  <a:pt x="2385707" y="1009797"/>
                  <a:pt x="2346762" y="979909"/>
                  <a:pt x="2415497" y="1025732"/>
                </a:cubicBezTo>
                <a:cubicBezTo>
                  <a:pt x="2410879" y="1067296"/>
                  <a:pt x="2420344" y="1113019"/>
                  <a:pt x="2401642" y="1150423"/>
                </a:cubicBezTo>
                <a:cubicBezTo>
                  <a:pt x="2393127" y="1167454"/>
                  <a:pt x="2354739" y="1147247"/>
                  <a:pt x="2346224" y="1164278"/>
                </a:cubicBezTo>
                <a:cubicBezTo>
                  <a:pt x="2327522" y="1201682"/>
                  <a:pt x="2354821" y="1253688"/>
                  <a:pt x="2332369" y="1288969"/>
                </a:cubicBezTo>
                <a:cubicBezTo>
                  <a:pt x="2316688" y="1313611"/>
                  <a:pt x="2276951" y="1307442"/>
                  <a:pt x="2249242" y="1316678"/>
                </a:cubicBezTo>
                <a:cubicBezTo>
                  <a:pt x="2176702" y="1340857"/>
                  <a:pt x="2222126" y="1328468"/>
                  <a:pt x="2110697" y="1344387"/>
                </a:cubicBezTo>
                <a:cubicBezTo>
                  <a:pt x="2115315" y="1395187"/>
                  <a:pt x="2108420" y="1448395"/>
                  <a:pt x="2124551" y="1496787"/>
                </a:cubicBezTo>
                <a:cubicBezTo>
                  <a:pt x="2129169" y="1510642"/>
                  <a:pt x="2151591" y="1509112"/>
                  <a:pt x="2166115" y="1510641"/>
                </a:cubicBezTo>
                <a:cubicBezTo>
                  <a:pt x="2239743" y="1518391"/>
                  <a:pt x="2313897" y="1519878"/>
                  <a:pt x="2387788" y="1524496"/>
                </a:cubicBezTo>
                <a:lnTo>
                  <a:pt x="2470915" y="1579914"/>
                </a:lnTo>
                <a:cubicBezTo>
                  <a:pt x="2495217" y="1596116"/>
                  <a:pt x="2554042" y="1607623"/>
                  <a:pt x="2554042" y="1607623"/>
                </a:cubicBezTo>
                <a:cubicBezTo>
                  <a:pt x="2558660" y="1621478"/>
                  <a:pt x="2557570" y="1638860"/>
                  <a:pt x="2567897" y="1649187"/>
                </a:cubicBezTo>
                <a:cubicBezTo>
                  <a:pt x="2591445" y="1672735"/>
                  <a:pt x="2651024" y="1704605"/>
                  <a:pt x="2651024" y="1704605"/>
                </a:cubicBezTo>
                <a:cubicBezTo>
                  <a:pt x="2660260" y="1718460"/>
                  <a:pt x="2668073" y="1733377"/>
                  <a:pt x="2678733" y="1746169"/>
                </a:cubicBezTo>
                <a:cubicBezTo>
                  <a:pt x="2712067" y="1786170"/>
                  <a:pt x="2720994" y="1788197"/>
                  <a:pt x="2761860" y="1815441"/>
                </a:cubicBezTo>
                <a:cubicBezTo>
                  <a:pt x="2771096" y="1829296"/>
                  <a:pt x="2776567" y="1846603"/>
                  <a:pt x="2789569" y="1857005"/>
                </a:cubicBezTo>
                <a:cubicBezTo>
                  <a:pt x="2800973" y="1866128"/>
                  <a:pt x="2818071" y="1864329"/>
                  <a:pt x="2831133" y="1870860"/>
                </a:cubicBezTo>
                <a:cubicBezTo>
                  <a:pt x="2938558" y="1924572"/>
                  <a:pt x="2809795" y="1877602"/>
                  <a:pt x="2914260" y="1912423"/>
                </a:cubicBezTo>
                <a:cubicBezTo>
                  <a:pt x="3033381" y="1991836"/>
                  <a:pt x="2882663" y="1896624"/>
                  <a:pt x="2997388" y="1953987"/>
                </a:cubicBezTo>
                <a:cubicBezTo>
                  <a:pt x="3012281" y="1961434"/>
                  <a:pt x="3023735" y="1974933"/>
                  <a:pt x="3038951" y="1981696"/>
                </a:cubicBezTo>
                <a:cubicBezTo>
                  <a:pt x="3098209" y="2008033"/>
                  <a:pt x="3121080" y="2007141"/>
                  <a:pt x="3177497" y="2023260"/>
                </a:cubicBezTo>
                <a:cubicBezTo>
                  <a:pt x="3276900" y="2051661"/>
                  <a:pt x="3147497" y="2022801"/>
                  <a:pt x="3288333" y="2050969"/>
                </a:cubicBezTo>
                <a:lnTo>
                  <a:pt x="3371460" y="2106387"/>
                </a:lnTo>
                <a:cubicBezTo>
                  <a:pt x="3385315" y="2115623"/>
                  <a:pt x="3401250" y="2122322"/>
                  <a:pt x="3413024" y="2134096"/>
                </a:cubicBezTo>
                <a:lnTo>
                  <a:pt x="3454588" y="2175660"/>
                </a:lnTo>
                <a:cubicBezTo>
                  <a:pt x="3459206" y="2189514"/>
                  <a:pt x="3457038" y="2208100"/>
                  <a:pt x="3468442" y="2217223"/>
                </a:cubicBezTo>
                <a:cubicBezTo>
                  <a:pt x="3483311" y="2229118"/>
                  <a:pt x="3506031" y="2224392"/>
                  <a:pt x="3523860" y="2231078"/>
                </a:cubicBezTo>
                <a:cubicBezTo>
                  <a:pt x="3543198" y="2238330"/>
                  <a:pt x="3562094" y="2247331"/>
                  <a:pt x="3579278" y="2258787"/>
                </a:cubicBezTo>
                <a:cubicBezTo>
                  <a:pt x="3590147" y="2266033"/>
                  <a:pt x="3596538" y="2278659"/>
                  <a:pt x="3606988" y="2286496"/>
                </a:cubicBezTo>
                <a:cubicBezTo>
                  <a:pt x="3633630" y="2306477"/>
                  <a:pt x="3690115" y="2341914"/>
                  <a:pt x="3690115" y="2341914"/>
                </a:cubicBezTo>
                <a:cubicBezTo>
                  <a:pt x="3766172" y="2456001"/>
                  <a:pt x="3666728" y="2325263"/>
                  <a:pt x="3759388" y="2397332"/>
                </a:cubicBezTo>
                <a:cubicBezTo>
                  <a:pt x="3790320" y="2421390"/>
                  <a:pt x="3842515" y="2480460"/>
                  <a:pt x="3842515" y="2480460"/>
                </a:cubicBezTo>
                <a:cubicBezTo>
                  <a:pt x="3869486" y="2561375"/>
                  <a:pt x="3835266" y="2487065"/>
                  <a:pt x="3897933" y="2549732"/>
                </a:cubicBezTo>
                <a:cubicBezTo>
                  <a:pt x="3909707" y="2561506"/>
                  <a:pt x="3913111" y="2580331"/>
                  <a:pt x="3925642" y="2591296"/>
                </a:cubicBezTo>
                <a:cubicBezTo>
                  <a:pt x="3950704" y="2613226"/>
                  <a:pt x="3981060" y="2628241"/>
                  <a:pt x="4008769" y="2646714"/>
                </a:cubicBezTo>
                <a:lnTo>
                  <a:pt x="4050333" y="2674423"/>
                </a:lnTo>
                <a:cubicBezTo>
                  <a:pt x="4063626" y="2714302"/>
                  <a:pt x="4084757" y="2756084"/>
                  <a:pt x="4050333" y="2799114"/>
                </a:cubicBezTo>
                <a:cubicBezTo>
                  <a:pt x="4041210" y="2810518"/>
                  <a:pt x="4022624" y="2789878"/>
                  <a:pt x="4008769" y="2785260"/>
                </a:cubicBezTo>
                <a:cubicBezTo>
                  <a:pt x="4004151" y="2771405"/>
                  <a:pt x="4005242" y="2733369"/>
                  <a:pt x="3994915" y="2743696"/>
                </a:cubicBezTo>
                <a:cubicBezTo>
                  <a:pt x="3974262" y="2764349"/>
                  <a:pt x="3967206" y="2826823"/>
                  <a:pt x="3967206" y="2826823"/>
                </a:cubicBezTo>
                <a:cubicBezTo>
                  <a:pt x="3944115" y="2822205"/>
                  <a:pt x="3913258" y="2830848"/>
                  <a:pt x="3897933" y="2812969"/>
                </a:cubicBezTo>
                <a:cubicBezTo>
                  <a:pt x="3879651" y="2791640"/>
                  <a:pt x="3903942" y="2749705"/>
                  <a:pt x="3884078" y="2729841"/>
                </a:cubicBezTo>
                <a:cubicBezTo>
                  <a:pt x="3870614" y="2716377"/>
                  <a:pt x="3875455" y="2766951"/>
                  <a:pt x="3870224" y="2785260"/>
                </a:cubicBezTo>
                <a:cubicBezTo>
                  <a:pt x="3866212" y="2799302"/>
                  <a:pt x="3860987" y="2812969"/>
                  <a:pt x="3856369" y="2826823"/>
                </a:cubicBezTo>
                <a:cubicBezTo>
                  <a:pt x="3710057" y="2797562"/>
                  <a:pt x="3853688" y="2849171"/>
                  <a:pt x="3773242" y="2688278"/>
                </a:cubicBezTo>
                <a:cubicBezTo>
                  <a:pt x="3764727" y="2671247"/>
                  <a:pt x="3736133" y="2679654"/>
                  <a:pt x="3717824" y="2674423"/>
                </a:cubicBezTo>
                <a:cubicBezTo>
                  <a:pt x="3703782" y="2670411"/>
                  <a:pt x="3690115" y="2665187"/>
                  <a:pt x="3676260" y="2660569"/>
                </a:cubicBezTo>
                <a:cubicBezTo>
                  <a:pt x="3667024" y="2646714"/>
                  <a:pt x="3660325" y="2630779"/>
                  <a:pt x="3648551" y="2619005"/>
                </a:cubicBezTo>
                <a:cubicBezTo>
                  <a:pt x="3608848" y="2579301"/>
                  <a:pt x="3610496" y="2599977"/>
                  <a:pt x="3565424" y="2577441"/>
                </a:cubicBezTo>
                <a:cubicBezTo>
                  <a:pt x="3457999" y="2523729"/>
                  <a:pt x="3586762" y="2570699"/>
                  <a:pt x="3482297" y="2535878"/>
                </a:cubicBezTo>
                <a:cubicBezTo>
                  <a:pt x="3473061" y="2522023"/>
                  <a:pt x="3467590" y="2504716"/>
                  <a:pt x="3454588" y="2494314"/>
                </a:cubicBezTo>
                <a:cubicBezTo>
                  <a:pt x="3443184" y="2485191"/>
                  <a:pt x="3426086" y="2486991"/>
                  <a:pt x="3413024" y="2480460"/>
                </a:cubicBezTo>
                <a:cubicBezTo>
                  <a:pt x="3398131" y="2473013"/>
                  <a:pt x="3386676" y="2459513"/>
                  <a:pt x="3371460" y="2452750"/>
                </a:cubicBezTo>
                <a:cubicBezTo>
                  <a:pt x="3344770" y="2440887"/>
                  <a:pt x="3316042" y="2434277"/>
                  <a:pt x="3288333" y="2425041"/>
                </a:cubicBezTo>
                <a:lnTo>
                  <a:pt x="3205206" y="2397332"/>
                </a:lnTo>
                <a:lnTo>
                  <a:pt x="3163642" y="2383478"/>
                </a:lnTo>
                <a:cubicBezTo>
                  <a:pt x="3044524" y="2304067"/>
                  <a:pt x="3195236" y="2399275"/>
                  <a:pt x="3080515" y="2341914"/>
                </a:cubicBezTo>
                <a:cubicBezTo>
                  <a:pt x="3065622" y="2334467"/>
                  <a:pt x="3054167" y="2320968"/>
                  <a:pt x="3038951" y="2314205"/>
                </a:cubicBezTo>
                <a:cubicBezTo>
                  <a:pt x="3012261" y="2302343"/>
                  <a:pt x="2983533" y="2295732"/>
                  <a:pt x="2955824" y="2286496"/>
                </a:cubicBezTo>
                <a:lnTo>
                  <a:pt x="2872697" y="2258787"/>
                </a:lnTo>
                <a:cubicBezTo>
                  <a:pt x="2858842" y="2254169"/>
                  <a:pt x="2843284" y="2253033"/>
                  <a:pt x="2831133" y="2244932"/>
                </a:cubicBezTo>
                <a:cubicBezTo>
                  <a:pt x="2817278" y="2235696"/>
                  <a:pt x="2804785" y="2223986"/>
                  <a:pt x="2789569" y="2217223"/>
                </a:cubicBezTo>
                <a:cubicBezTo>
                  <a:pt x="2617488" y="2140743"/>
                  <a:pt x="2796145" y="2249316"/>
                  <a:pt x="2623315" y="2134096"/>
                </a:cubicBezTo>
                <a:lnTo>
                  <a:pt x="2581751" y="2106387"/>
                </a:lnTo>
                <a:cubicBezTo>
                  <a:pt x="2572515" y="2092532"/>
                  <a:pt x="2567044" y="2075225"/>
                  <a:pt x="2554042" y="2064823"/>
                </a:cubicBezTo>
                <a:cubicBezTo>
                  <a:pt x="2542638" y="2055700"/>
                  <a:pt x="2518409" y="2037624"/>
                  <a:pt x="2512478" y="2050969"/>
                </a:cubicBezTo>
                <a:cubicBezTo>
                  <a:pt x="2493628" y="2093381"/>
                  <a:pt x="2503242" y="2143332"/>
                  <a:pt x="2498624" y="2189514"/>
                </a:cubicBezTo>
                <a:cubicBezTo>
                  <a:pt x="2503242" y="2258787"/>
                  <a:pt x="2500413" y="2328962"/>
                  <a:pt x="2512478" y="2397332"/>
                </a:cubicBezTo>
                <a:cubicBezTo>
                  <a:pt x="2514748" y="2410196"/>
                  <a:pt x="2532028" y="2414841"/>
                  <a:pt x="2540188" y="2425041"/>
                </a:cubicBezTo>
                <a:cubicBezTo>
                  <a:pt x="2592969" y="2491017"/>
                  <a:pt x="2538206" y="2446811"/>
                  <a:pt x="2609460" y="2494314"/>
                </a:cubicBezTo>
                <a:lnTo>
                  <a:pt x="2664878" y="2577441"/>
                </a:lnTo>
                <a:lnTo>
                  <a:pt x="2692588" y="2619005"/>
                </a:lnTo>
                <a:cubicBezTo>
                  <a:pt x="2697206" y="2637478"/>
                  <a:pt x="2703036" y="2655689"/>
                  <a:pt x="2706442" y="2674423"/>
                </a:cubicBezTo>
                <a:cubicBezTo>
                  <a:pt x="2712284" y="2706552"/>
                  <a:pt x="2712954" y="2739586"/>
                  <a:pt x="2720297" y="2771405"/>
                </a:cubicBezTo>
                <a:cubicBezTo>
                  <a:pt x="2726865" y="2799865"/>
                  <a:pt x="2738770" y="2826823"/>
                  <a:pt x="2748006" y="2854532"/>
                </a:cubicBezTo>
                <a:lnTo>
                  <a:pt x="2761860" y="2896096"/>
                </a:lnTo>
                <a:cubicBezTo>
                  <a:pt x="2757242" y="3108532"/>
                  <a:pt x="2756672" y="3321095"/>
                  <a:pt x="2748006" y="3533405"/>
                </a:cubicBezTo>
                <a:cubicBezTo>
                  <a:pt x="2747410" y="3547997"/>
                  <a:pt x="2737994" y="3560879"/>
                  <a:pt x="2734151" y="3574969"/>
                </a:cubicBezTo>
                <a:cubicBezTo>
                  <a:pt x="2729887" y="3590602"/>
                  <a:pt x="2695070" y="3744426"/>
                  <a:pt x="2678733" y="3768932"/>
                </a:cubicBezTo>
                <a:cubicBezTo>
                  <a:pt x="2669497" y="3782787"/>
                  <a:pt x="2658471" y="3795603"/>
                  <a:pt x="2651024" y="3810496"/>
                </a:cubicBezTo>
                <a:cubicBezTo>
                  <a:pt x="2593666" y="3925211"/>
                  <a:pt x="2688866" y="3774516"/>
                  <a:pt x="2609460" y="3893623"/>
                </a:cubicBezTo>
                <a:cubicBezTo>
                  <a:pt x="2543602" y="4091198"/>
                  <a:pt x="2609780" y="3885579"/>
                  <a:pt x="2567897" y="4032169"/>
                </a:cubicBezTo>
                <a:cubicBezTo>
                  <a:pt x="2563885" y="4046211"/>
                  <a:pt x="2558054" y="4059690"/>
                  <a:pt x="2554042" y="4073732"/>
                </a:cubicBezTo>
                <a:cubicBezTo>
                  <a:pt x="2548811" y="4092041"/>
                  <a:pt x="2547689" y="4111648"/>
                  <a:pt x="2540188" y="4129150"/>
                </a:cubicBezTo>
                <a:cubicBezTo>
                  <a:pt x="2533629" y="4144455"/>
                  <a:pt x="2521715" y="4156859"/>
                  <a:pt x="2512478" y="4170714"/>
                </a:cubicBezTo>
                <a:lnTo>
                  <a:pt x="2484769" y="4309260"/>
                </a:lnTo>
                <a:lnTo>
                  <a:pt x="2470915" y="4378532"/>
                </a:lnTo>
                <a:cubicBezTo>
                  <a:pt x="2471916" y="4422573"/>
                  <a:pt x="2458208" y="4883033"/>
                  <a:pt x="2498624" y="5085114"/>
                </a:cubicBezTo>
                <a:cubicBezTo>
                  <a:pt x="2501488" y="5099434"/>
                  <a:pt x="2508466" y="5112636"/>
                  <a:pt x="2512478" y="5126678"/>
                </a:cubicBezTo>
                <a:cubicBezTo>
                  <a:pt x="2517709" y="5144987"/>
                  <a:pt x="2522202" y="5163508"/>
                  <a:pt x="2526333" y="5182096"/>
                </a:cubicBezTo>
                <a:cubicBezTo>
                  <a:pt x="2531442" y="5205084"/>
                  <a:pt x="2528505" y="5230923"/>
                  <a:pt x="2540188" y="5251369"/>
                </a:cubicBezTo>
                <a:cubicBezTo>
                  <a:pt x="2560695" y="5287256"/>
                  <a:pt x="2640282" y="5288833"/>
                  <a:pt x="2664878" y="5292932"/>
                </a:cubicBezTo>
                <a:cubicBezTo>
                  <a:pt x="2678733" y="5297550"/>
                  <a:pt x="2691985" y="5304722"/>
                  <a:pt x="2706442" y="5306787"/>
                </a:cubicBezTo>
                <a:cubicBezTo>
                  <a:pt x="2756939" y="5314001"/>
                  <a:pt x="2810450" y="5304510"/>
                  <a:pt x="2858842" y="5320641"/>
                </a:cubicBezTo>
                <a:cubicBezTo>
                  <a:pt x="2872697" y="5325259"/>
                  <a:pt x="2868079" y="5348350"/>
                  <a:pt x="2872697" y="5362205"/>
                </a:cubicBezTo>
                <a:cubicBezTo>
                  <a:pt x="2858842" y="5371441"/>
                  <a:pt x="2839394" y="5375457"/>
                  <a:pt x="2831133" y="5389914"/>
                </a:cubicBezTo>
                <a:cubicBezTo>
                  <a:pt x="2802975" y="5439191"/>
                  <a:pt x="2816925" y="5458129"/>
                  <a:pt x="2831133" y="5500750"/>
                </a:cubicBezTo>
                <a:cubicBezTo>
                  <a:pt x="2792831" y="5615653"/>
                  <a:pt x="2829577" y="5550010"/>
                  <a:pt x="2581751" y="5528460"/>
                </a:cubicBezTo>
                <a:cubicBezTo>
                  <a:pt x="2506031" y="5521876"/>
                  <a:pt x="2487616" y="5510936"/>
                  <a:pt x="2415497" y="5486896"/>
                </a:cubicBezTo>
                <a:cubicBezTo>
                  <a:pt x="2388847" y="5478013"/>
                  <a:pt x="2360078" y="5477659"/>
                  <a:pt x="2332369" y="5473041"/>
                </a:cubicBezTo>
                <a:cubicBezTo>
                  <a:pt x="2318515" y="5463805"/>
                  <a:pt x="2299631" y="5459452"/>
                  <a:pt x="2290806" y="5445332"/>
                </a:cubicBezTo>
                <a:cubicBezTo>
                  <a:pt x="2275326" y="5420564"/>
                  <a:pt x="2263097" y="5362205"/>
                  <a:pt x="2263097" y="5362205"/>
                </a:cubicBezTo>
                <a:cubicBezTo>
                  <a:pt x="2225682" y="5100308"/>
                  <a:pt x="2273046" y="5456017"/>
                  <a:pt x="2235388" y="4891150"/>
                </a:cubicBezTo>
                <a:cubicBezTo>
                  <a:pt x="2234417" y="4876579"/>
                  <a:pt x="2225075" y="4863755"/>
                  <a:pt x="2221533" y="4849587"/>
                </a:cubicBezTo>
                <a:cubicBezTo>
                  <a:pt x="2215821" y="4826742"/>
                  <a:pt x="2211890" y="4803482"/>
                  <a:pt x="2207678" y="4780314"/>
                </a:cubicBezTo>
                <a:cubicBezTo>
                  <a:pt x="2186542" y="4664065"/>
                  <a:pt x="2197533" y="4713006"/>
                  <a:pt x="2179969" y="4572496"/>
                </a:cubicBezTo>
                <a:cubicBezTo>
                  <a:pt x="2175919" y="4540093"/>
                  <a:pt x="2169721" y="4507970"/>
                  <a:pt x="2166115" y="4475514"/>
                </a:cubicBezTo>
                <a:cubicBezTo>
                  <a:pt x="2151992" y="4348407"/>
                  <a:pt x="2162258" y="4325403"/>
                  <a:pt x="2124551" y="4212278"/>
                </a:cubicBezTo>
                <a:cubicBezTo>
                  <a:pt x="2119933" y="4198423"/>
                  <a:pt x="2113865" y="4184970"/>
                  <a:pt x="2110697" y="4170714"/>
                </a:cubicBezTo>
                <a:cubicBezTo>
                  <a:pt x="2083486" y="4048264"/>
                  <a:pt x="2110586" y="4128763"/>
                  <a:pt x="2082988" y="4032169"/>
                </a:cubicBezTo>
                <a:cubicBezTo>
                  <a:pt x="2073974" y="4000619"/>
                  <a:pt x="2065711" y="3973328"/>
                  <a:pt x="2041424" y="3949041"/>
                </a:cubicBezTo>
                <a:cubicBezTo>
                  <a:pt x="2029650" y="3937267"/>
                  <a:pt x="2013715" y="3930568"/>
                  <a:pt x="1999860" y="3921332"/>
                </a:cubicBezTo>
                <a:cubicBezTo>
                  <a:pt x="1990624" y="3935187"/>
                  <a:pt x="1978914" y="3947680"/>
                  <a:pt x="1972151" y="3962896"/>
                </a:cubicBezTo>
                <a:cubicBezTo>
                  <a:pt x="1960289" y="3989586"/>
                  <a:pt x="1944442" y="4046023"/>
                  <a:pt x="1944442" y="4046023"/>
                </a:cubicBezTo>
                <a:cubicBezTo>
                  <a:pt x="1939824" y="4073732"/>
                  <a:pt x="1934072" y="4101276"/>
                  <a:pt x="1930588" y="4129150"/>
                </a:cubicBezTo>
                <a:cubicBezTo>
                  <a:pt x="1906965" y="4318135"/>
                  <a:pt x="1931220" y="4209750"/>
                  <a:pt x="1902878" y="4323114"/>
                </a:cubicBezTo>
                <a:cubicBezTo>
                  <a:pt x="1898260" y="4378532"/>
                  <a:pt x="1890974" y="4433793"/>
                  <a:pt x="1889024" y="4489369"/>
                </a:cubicBezTo>
                <a:cubicBezTo>
                  <a:pt x="1881735" y="4697110"/>
                  <a:pt x="1886094" y="4905241"/>
                  <a:pt x="1875169" y="5112823"/>
                </a:cubicBezTo>
                <a:cubicBezTo>
                  <a:pt x="1866389" y="5279646"/>
                  <a:pt x="1859682" y="5229375"/>
                  <a:pt x="1833606" y="5320641"/>
                </a:cubicBezTo>
                <a:cubicBezTo>
                  <a:pt x="1828375" y="5338950"/>
                  <a:pt x="1830313" y="5360216"/>
                  <a:pt x="1819751" y="5376060"/>
                </a:cubicBezTo>
                <a:cubicBezTo>
                  <a:pt x="1804403" y="5399082"/>
                  <a:pt x="1760334" y="5409720"/>
                  <a:pt x="1736624" y="5417623"/>
                </a:cubicBezTo>
                <a:cubicBezTo>
                  <a:pt x="1722769" y="5426859"/>
                  <a:pt x="1709953" y="5437885"/>
                  <a:pt x="1695060" y="5445332"/>
                </a:cubicBezTo>
                <a:cubicBezTo>
                  <a:pt x="1613533" y="5486096"/>
                  <a:pt x="1481503" y="5449069"/>
                  <a:pt x="1417969" y="5445332"/>
                </a:cubicBezTo>
                <a:cubicBezTo>
                  <a:pt x="1390260" y="5440714"/>
                  <a:pt x="1362779" y="5434419"/>
                  <a:pt x="1334842" y="5431478"/>
                </a:cubicBezTo>
                <a:cubicBezTo>
                  <a:pt x="1274959" y="5425175"/>
                  <a:pt x="1208590" y="5444552"/>
                  <a:pt x="1154733" y="5417623"/>
                </a:cubicBezTo>
                <a:cubicBezTo>
                  <a:pt x="1133671" y="5407092"/>
                  <a:pt x="1163970" y="5371441"/>
                  <a:pt x="1168588" y="5348350"/>
                </a:cubicBezTo>
                <a:cubicBezTo>
                  <a:pt x="1182442" y="5352968"/>
                  <a:pt x="1199825" y="5372531"/>
                  <a:pt x="1210151" y="5362205"/>
                </a:cubicBezTo>
                <a:cubicBezTo>
                  <a:pt x="1221624" y="5350732"/>
                  <a:pt x="1169518" y="5280473"/>
                  <a:pt x="1168588" y="5279078"/>
                </a:cubicBezTo>
                <a:cubicBezTo>
                  <a:pt x="1182442" y="5274460"/>
                  <a:pt x="1195547" y="5265223"/>
                  <a:pt x="1210151" y="5265223"/>
                </a:cubicBezTo>
                <a:cubicBezTo>
                  <a:pt x="1227548" y="5265223"/>
                  <a:pt x="1323660" y="5298442"/>
                  <a:pt x="1224006" y="5265223"/>
                </a:cubicBezTo>
                <a:cubicBezTo>
                  <a:pt x="1228624" y="5242132"/>
                  <a:pt x="1214834" y="5200884"/>
                  <a:pt x="1237860" y="5195950"/>
                </a:cubicBezTo>
                <a:cubicBezTo>
                  <a:pt x="1781662" y="5079421"/>
                  <a:pt x="1487683" y="5264928"/>
                  <a:pt x="1653497" y="5154387"/>
                </a:cubicBezTo>
                <a:cubicBezTo>
                  <a:pt x="1712691" y="4976797"/>
                  <a:pt x="1681206" y="5084484"/>
                  <a:pt x="1681206" y="4669478"/>
                </a:cubicBezTo>
                <a:cubicBezTo>
                  <a:pt x="1681206" y="4553931"/>
                  <a:pt x="1675583" y="4438367"/>
                  <a:pt x="1667351" y="4323114"/>
                </a:cubicBezTo>
                <a:cubicBezTo>
                  <a:pt x="1666311" y="4308547"/>
                  <a:pt x="1660028" y="4294612"/>
                  <a:pt x="1653497" y="4281550"/>
                </a:cubicBezTo>
                <a:cubicBezTo>
                  <a:pt x="1636020" y="4246596"/>
                  <a:pt x="1623851" y="4238050"/>
                  <a:pt x="1598078" y="4212278"/>
                </a:cubicBezTo>
                <a:cubicBezTo>
                  <a:pt x="1551506" y="4072556"/>
                  <a:pt x="1622574" y="4289311"/>
                  <a:pt x="1570369" y="4115296"/>
                </a:cubicBezTo>
                <a:cubicBezTo>
                  <a:pt x="1561976" y="4087320"/>
                  <a:pt x="1551896" y="4059878"/>
                  <a:pt x="1542660" y="4032169"/>
                </a:cubicBezTo>
                <a:cubicBezTo>
                  <a:pt x="1542658" y="4032164"/>
                  <a:pt x="1514954" y="3949045"/>
                  <a:pt x="1514951" y="3949041"/>
                </a:cubicBezTo>
                <a:lnTo>
                  <a:pt x="1487242" y="3907478"/>
                </a:lnTo>
                <a:lnTo>
                  <a:pt x="1445678" y="3782787"/>
                </a:lnTo>
                <a:lnTo>
                  <a:pt x="1431824" y="3741223"/>
                </a:lnTo>
                <a:cubicBezTo>
                  <a:pt x="1413838" y="3615323"/>
                  <a:pt x="1428296" y="3675224"/>
                  <a:pt x="1390260" y="3561114"/>
                </a:cubicBezTo>
                <a:lnTo>
                  <a:pt x="1376406" y="3519550"/>
                </a:lnTo>
                <a:lnTo>
                  <a:pt x="1362551" y="3477987"/>
                </a:lnTo>
                <a:cubicBezTo>
                  <a:pt x="1357933" y="3441041"/>
                  <a:pt x="1355357" y="3403783"/>
                  <a:pt x="1348697" y="3367150"/>
                </a:cubicBezTo>
                <a:cubicBezTo>
                  <a:pt x="1346085" y="3352782"/>
                  <a:pt x="1338010" y="3339843"/>
                  <a:pt x="1334842" y="3325587"/>
                </a:cubicBezTo>
                <a:cubicBezTo>
                  <a:pt x="1328748" y="3298165"/>
                  <a:pt x="1325606" y="3270169"/>
                  <a:pt x="1320988" y="3242460"/>
                </a:cubicBezTo>
                <a:cubicBezTo>
                  <a:pt x="1325606" y="3066969"/>
                  <a:pt x="1322031" y="2891071"/>
                  <a:pt x="1334842" y="2715987"/>
                </a:cubicBezTo>
                <a:cubicBezTo>
                  <a:pt x="1336057" y="2699380"/>
                  <a:pt x="1355104" y="2689316"/>
                  <a:pt x="1362551" y="2674423"/>
                </a:cubicBezTo>
                <a:cubicBezTo>
                  <a:pt x="1369082" y="2661361"/>
                  <a:pt x="1368892" y="2645383"/>
                  <a:pt x="1376406" y="2632860"/>
                </a:cubicBezTo>
                <a:cubicBezTo>
                  <a:pt x="1383127" y="2621659"/>
                  <a:pt x="1395955" y="2615350"/>
                  <a:pt x="1404115" y="2605150"/>
                </a:cubicBezTo>
                <a:cubicBezTo>
                  <a:pt x="1414517" y="2592148"/>
                  <a:pt x="1422588" y="2577441"/>
                  <a:pt x="1431824" y="2563587"/>
                </a:cubicBezTo>
                <a:cubicBezTo>
                  <a:pt x="1436442" y="2549732"/>
                  <a:pt x="1438164" y="2534546"/>
                  <a:pt x="1445678" y="2522023"/>
                </a:cubicBezTo>
                <a:cubicBezTo>
                  <a:pt x="1452399" y="2510822"/>
                  <a:pt x="1467546" y="2505997"/>
                  <a:pt x="1473388" y="2494314"/>
                </a:cubicBezTo>
                <a:cubicBezTo>
                  <a:pt x="1486450" y="2468190"/>
                  <a:pt x="1491861" y="2438896"/>
                  <a:pt x="1501097" y="2411187"/>
                </a:cubicBezTo>
                <a:lnTo>
                  <a:pt x="1514951" y="2369623"/>
                </a:lnTo>
                <a:cubicBezTo>
                  <a:pt x="1510333" y="2277259"/>
                  <a:pt x="1517640" y="2183519"/>
                  <a:pt x="1501097" y="2092532"/>
                </a:cubicBezTo>
                <a:cubicBezTo>
                  <a:pt x="1498118" y="2076149"/>
                  <a:pt x="1476155" y="2065801"/>
                  <a:pt x="1459533" y="2064823"/>
                </a:cubicBezTo>
                <a:cubicBezTo>
                  <a:pt x="1394825" y="2061017"/>
                  <a:pt x="1330224" y="2074060"/>
                  <a:pt x="1265569" y="2078678"/>
                </a:cubicBezTo>
                <a:cubicBezTo>
                  <a:pt x="1072825" y="2142926"/>
                  <a:pt x="1211627" y="2105220"/>
                  <a:pt x="836078" y="2120241"/>
                </a:cubicBezTo>
                <a:cubicBezTo>
                  <a:pt x="822224" y="2129477"/>
                  <a:pt x="809408" y="2140503"/>
                  <a:pt x="794515" y="2147950"/>
                </a:cubicBezTo>
                <a:cubicBezTo>
                  <a:pt x="781453" y="2154481"/>
                  <a:pt x="763278" y="2151478"/>
                  <a:pt x="752951" y="2161805"/>
                </a:cubicBezTo>
                <a:cubicBezTo>
                  <a:pt x="742624" y="2172132"/>
                  <a:pt x="752822" y="2198378"/>
                  <a:pt x="739097" y="2203369"/>
                </a:cubicBezTo>
                <a:cubicBezTo>
                  <a:pt x="695479" y="2219230"/>
                  <a:pt x="646733" y="2212605"/>
                  <a:pt x="600551" y="2217223"/>
                </a:cubicBezTo>
                <a:cubicBezTo>
                  <a:pt x="521082" y="2243714"/>
                  <a:pt x="592135" y="2213145"/>
                  <a:pt x="531278" y="2258787"/>
                </a:cubicBezTo>
                <a:cubicBezTo>
                  <a:pt x="504636" y="2278768"/>
                  <a:pt x="448151" y="2314205"/>
                  <a:pt x="448151" y="2314205"/>
                </a:cubicBezTo>
                <a:cubicBezTo>
                  <a:pt x="423766" y="2387363"/>
                  <a:pt x="446449" y="2347668"/>
                  <a:pt x="351169" y="2411187"/>
                </a:cubicBezTo>
                <a:lnTo>
                  <a:pt x="309606" y="2438896"/>
                </a:lnTo>
                <a:cubicBezTo>
                  <a:pt x="300370" y="2452751"/>
                  <a:pt x="293671" y="2468686"/>
                  <a:pt x="281897" y="2480460"/>
                </a:cubicBezTo>
                <a:cubicBezTo>
                  <a:pt x="270123" y="2492234"/>
                  <a:pt x="249158" y="2494049"/>
                  <a:pt x="240333" y="2508169"/>
                </a:cubicBezTo>
                <a:cubicBezTo>
                  <a:pt x="224853" y="2532937"/>
                  <a:pt x="221860" y="2563587"/>
                  <a:pt x="212624" y="2591296"/>
                </a:cubicBezTo>
                <a:cubicBezTo>
                  <a:pt x="208006" y="2605151"/>
                  <a:pt x="210920" y="2624759"/>
                  <a:pt x="198769" y="2632860"/>
                </a:cubicBezTo>
                <a:lnTo>
                  <a:pt x="157206" y="2660569"/>
                </a:lnTo>
                <a:cubicBezTo>
                  <a:pt x="147970" y="2646714"/>
                  <a:pt x="131852" y="2635489"/>
                  <a:pt x="129497" y="2619005"/>
                </a:cubicBezTo>
                <a:cubicBezTo>
                  <a:pt x="117738" y="2536697"/>
                  <a:pt x="219709" y="2552679"/>
                  <a:pt x="46369" y="2577441"/>
                </a:cubicBezTo>
                <a:cubicBezTo>
                  <a:pt x="32515" y="2586677"/>
                  <a:pt x="19699" y="2612596"/>
                  <a:pt x="4806" y="2605150"/>
                </a:cubicBezTo>
                <a:cubicBezTo>
                  <a:pt x="-8256" y="2598619"/>
                  <a:pt x="8334" y="2573913"/>
                  <a:pt x="18660" y="2563587"/>
                </a:cubicBezTo>
                <a:cubicBezTo>
                  <a:pt x="28987" y="2553260"/>
                  <a:pt x="46369" y="2554350"/>
                  <a:pt x="60224" y="2549732"/>
                </a:cubicBezTo>
                <a:cubicBezTo>
                  <a:pt x="-8256" y="2447012"/>
                  <a:pt x="-27849" y="2473136"/>
                  <a:pt x="74078" y="2452750"/>
                </a:cubicBezTo>
                <a:cubicBezTo>
                  <a:pt x="136244" y="2390587"/>
                  <a:pt x="70681" y="2464408"/>
                  <a:pt x="115642" y="2383478"/>
                </a:cubicBezTo>
                <a:cubicBezTo>
                  <a:pt x="131815" y="2354366"/>
                  <a:pt x="152587" y="2328059"/>
                  <a:pt x="171060" y="2300350"/>
                </a:cubicBezTo>
                <a:cubicBezTo>
                  <a:pt x="204752" y="2249811"/>
                  <a:pt x="156287" y="2256218"/>
                  <a:pt x="226478" y="2217223"/>
                </a:cubicBezTo>
                <a:cubicBezTo>
                  <a:pt x="252011" y="2203038"/>
                  <a:pt x="281897" y="2198750"/>
                  <a:pt x="309606" y="2189514"/>
                </a:cubicBezTo>
                <a:lnTo>
                  <a:pt x="351169" y="2175660"/>
                </a:lnTo>
                <a:cubicBezTo>
                  <a:pt x="373187" y="2142633"/>
                  <a:pt x="409084" y="2077013"/>
                  <a:pt x="448151" y="2050969"/>
                </a:cubicBezTo>
                <a:cubicBezTo>
                  <a:pt x="460302" y="2042868"/>
                  <a:pt x="476653" y="2043645"/>
                  <a:pt x="489715" y="2037114"/>
                </a:cubicBezTo>
                <a:cubicBezTo>
                  <a:pt x="504608" y="2029667"/>
                  <a:pt x="516062" y="2016168"/>
                  <a:pt x="531278" y="2009405"/>
                </a:cubicBezTo>
                <a:cubicBezTo>
                  <a:pt x="617416" y="1971122"/>
                  <a:pt x="650524" y="1978084"/>
                  <a:pt x="752951" y="1967841"/>
                </a:cubicBezTo>
                <a:cubicBezTo>
                  <a:pt x="857417" y="1933021"/>
                  <a:pt x="728656" y="1979990"/>
                  <a:pt x="836078" y="1926278"/>
                </a:cubicBezTo>
                <a:cubicBezTo>
                  <a:pt x="869712" y="1909461"/>
                  <a:pt x="912130" y="1908056"/>
                  <a:pt x="946915" y="1898569"/>
                </a:cubicBezTo>
                <a:cubicBezTo>
                  <a:pt x="975094" y="1890884"/>
                  <a:pt x="1030042" y="1870860"/>
                  <a:pt x="1030042" y="1870860"/>
                </a:cubicBezTo>
                <a:cubicBezTo>
                  <a:pt x="1088730" y="1812170"/>
                  <a:pt x="1045358" y="1847281"/>
                  <a:pt x="1182442" y="1801587"/>
                </a:cubicBezTo>
                <a:cubicBezTo>
                  <a:pt x="1227686" y="1786506"/>
                  <a:pt x="1239772" y="1780566"/>
                  <a:pt x="1293278" y="1773878"/>
                </a:cubicBezTo>
                <a:cubicBezTo>
                  <a:pt x="1343894" y="1767551"/>
                  <a:pt x="1394878" y="1764641"/>
                  <a:pt x="1445678" y="1760023"/>
                </a:cubicBezTo>
                <a:cubicBezTo>
                  <a:pt x="1485241" y="1752111"/>
                  <a:pt x="1531228" y="1744056"/>
                  <a:pt x="1570369" y="1732314"/>
                </a:cubicBezTo>
                <a:cubicBezTo>
                  <a:pt x="1739022" y="1681718"/>
                  <a:pt x="1581182" y="1722684"/>
                  <a:pt x="1708915" y="1690750"/>
                </a:cubicBezTo>
                <a:cubicBezTo>
                  <a:pt x="1718151" y="1676896"/>
                  <a:pt x="1735749" y="1665815"/>
                  <a:pt x="1736624" y="1649187"/>
                </a:cubicBezTo>
                <a:cubicBezTo>
                  <a:pt x="1740515" y="1575254"/>
                  <a:pt x="1734315" y="1445987"/>
                  <a:pt x="1708915" y="1399805"/>
                </a:cubicBez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7446" y="4551956"/>
            <a:ext cx="432436" cy="432436"/>
          </a:xfrm>
          <a:prstGeom prst="rect">
            <a:avLst/>
          </a:prstGeom>
        </p:spPr>
      </p:pic>
      <p:sp>
        <p:nvSpPr>
          <p:cNvPr id="10" name="Freeform 9"/>
          <p:cNvSpPr/>
          <p:nvPr/>
        </p:nvSpPr>
        <p:spPr>
          <a:xfrm>
            <a:off x="5976220" y="4885306"/>
            <a:ext cx="1043018" cy="1189095"/>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537838" y="4459421"/>
            <a:ext cx="1040894" cy="1714066"/>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227789"/>
            <a:ext cx="869874" cy="869874"/>
          </a:xfrm>
          <a:prstGeom prst="rect">
            <a:avLst/>
          </a:prstGeom>
        </p:spPr>
      </p:pic>
      <p:sp>
        <p:nvSpPr>
          <p:cNvPr id="5" name="TextBox 4"/>
          <p:cNvSpPr txBox="1"/>
          <p:nvPr/>
        </p:nvSpPr>
        <p:spPr>
          <a:xfrm>
            <a:off x="183332" y="6383867"/>
            <a:ext cx="8469601" cy="276999"/>
          </a:xfrm>
          <a:prstGeom prst="rect">
            <a:avLst/>
          </a:prstGeom>
          <a:noFill/>
        </p:spPr>
        <p:txBody>
          <a:bodyPr wrap="square" rtlCol="0">
            <a:spAutoFit/>
          </a:bodyPr>
          <a:lstStyle/>
          <a:p>
            <a:r>
              <a:rPr lang="en-US" sz="1200" dirty="0" smtClean="0">
                <a:latin typeface="Helvetica" pitchFamily="34" charset="0"/>
                <a:cs typeface="Helvetica" pitchFamily="34" charset="0"/>
              </a:rPr>
              <a:t>Christopher Blodgett, WSU AHEC Spokane, WA; Personal Communication with Laura Porter; 2012</a:t>
            </a:r>
            <a:endParaRPr lang="en-US" sz="1200" dirty="0">
              <a:latin typeface="Helvetica" pitchFamily="34" charset="0"/>
              <a:cs typeface="Helvetica" pitchFamily="34" charset="0"/>
            </a:endParaRPr>
          </a:p>
        </p:txBody>
      </p:sp>
    </p:spTree>
    <p:extLst>
      <p:ext uri="{BB962C8B-B14F-4D97-AF65-F5344CB8AC3E}">
        <p14:creationId xmlns:p14="http://schemas.microsoft.com/office/powerpoint/2010/main" val="39095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8719" y="52880"/>
            <a:ext cx="8211292" cy="4001095"/>
          </a:xfrm>
          <a:prstGeom prst="rect">
            <a:avLst/>
          </a:prstGeom>
          <a:noFill/>
        </p:spPr>
        <p:txBody>
          <a:bodyPr wrap="square" rtlCol="0">
            <a:spAutoFit/>
          </a:bodyPr>
          <a:lstStyle/>
          <a:p>
            <a:r>
              <a:rPr lang="en-US" sz="3200" dirty="0" smtClean="0">
                <a:latin typeface="Helvetica" pitchFamily="34" charset="0"/>
                <a:cs typeface="Helvetica" pitchFamily="34" charset="0"/>
              </a:rPr>
              <a:t>Among youth with </a:t>
            </a:r>
            <a:r>
              <a:rPr lang="en-US" sz="3200" dirty="0">
                <a:latin typeface="Helvetica" pitchFamily="34" charset="0"/>
                <a:cs typeface="Helvetica" pitchFamily="34" charset="0"/>
              </a:rPr>
              <a:t>≥</a:t>
            </a:r>
            <a:r>
              <a:rPr lang="en-US" sz="3200" dirty="0" smtClean="0">
                <a:latin typeface="Helvetica" pitchFamily="34" charset="0"/>
                <a:cs typeface="Helvetica" pitchFamily="34" charset="0"/>
              </a:rPr>
              <a:t>4 ACE: </a:t>
            </a:r>
          </a:p>
          <a:p>
            <a:endParaRPr lang="en-US" sz="1000" dirty="0" smtClean="0">
              <a:latin typeface="Helvetica" pitchFamily="34" charset="0"/>
              <a:cs typeface="Helvetica" pitchFamily="34" charset="0"/>
            </a:endParaRPr>
          </a:p>
          <a:p>
            <a:pPr marL="914400" lvl="1" indent="-457200">
              <a:spcAft>
                <a:spcPts val="600"/>
              </a:spcAft>
              <a:buFont typeface="Arial" pitchFamily="34" charset="0"/>
              <a:buChar char="•"/>
            </a:pPr>
            <a:r>
              <a:rPr lang="en-US" sz="3200" dirty="0" smtClean="0">
                <a:latin typeface="Helvetica" pitchFamily="34" charset="0"/>
                <a:cs typeface="Helvetica" pitchFamily="34" charset="0"/>
              </a:rPr>
              <a:t>33% </a:t>
            </a:r>
            <a:r>
              <a:rPr lang="en-US" sz="3200" dirty="0">
                <a:latin typeface="Helvetica" pitchFamily="34" charset="0"/>
                <a:cs typeface="Helvetica" pitchFamily="34" charset="0"/>
              </a:rPr>
              <a:t>o</a:t>
            </a:r>
            <a:r>
              <a:rPr lang="en-US" sz="3200" dirty="0" smtClean="0">
                <a:latin typeface="Helvetica" pitchFamily="34" charset="0"/>
                <a:cs typeface="Helvetica" pitchFamily="34" charset="0"/>
              </a:rPr>
              <a:t>f court involved youth re-offend  in two years (vs. 13% 0-1 ACE)</a:t>
            </a:r>
          </a:p>
          <a:p>
            <a:pPr marL="914400" lvl="1" indent="-457200">
              <a:spcAft>
                <a:spcPts val="600"/>
              </a:spcAft>
              <a:buFont typeface="Arial" pitchFamily="34" charset="0"/>
              <a:buChar char="•"/>
            </a:pPr>
            <a:r>
              <a:rPr lang="en-US" sz="3200" dirty="0" smtClean="0">
                <a:latin typeface="Helvetica" pitchFamily="34" charset="0"/>
                <a:cs typeface="Helvetica" pitchFamily="34" charset="0"/>
              </a:rPr>
              <a:t>51</a:t>
            </a:r>
            <a:r>
              <a:rPr lang="en-US" sz="3200" dirty="0">
                <a:latin typeface="Helvetica" pitchFamily="34" charset="0"/>
                <a:cs typeface="Helvetica" pitchFamily="34" charset="0"/>
              </a:rPr>
              <a:t>% </a:t>
            </a:r>
            <a:r>
              <a:rPr lang="en-US" sz="3200" dirty="0" smtClean="0">
                <a:latin typeface="Helvetica" pitchFamily="34" charset="0"/>
                <a:cs typeface="Helvetica" pitchFamily="34" charset="0"/>
              </a:rPr>
              <a:t>in special Ed. (</a:t>
            </a:r>
            <a:r>
              <a:rPr lang="en-US" sz="3200" dirty="0">
                <a:latin typeface="Helvetica" pitchFamily="34" charset="0"/>
                <a:cs typeface="Helvetica" pitchFamily="34" charset="0"/>
              </a:rPr>
              <a:t>vs. 33% 0-1 ACE)</a:t>
            </a:r>
          </a:p>
          <a:p>
            <a:pPr marL="914400" lvl="1" indent="-457200">
              <a:spcAft>
                <a:spcPts val="600"/>
              </a:spcAft>
              <a:buFont typeface="Arial" pitchFamily="34" charset="0"/>
              <a:buChar char="•"/>
            </a:pPr>
            <a:r>
              <a:rPr lang="en-US" sz="3200" dirty="0">
                <a:latin typeface="Helvetica" pitchFamily="34" charset="0"/>
                <a:cs typeface="Helvetica" pitchFamily="34" charset="0"/>
              </a:rPr>
              <a:t>74% </a:t>
            </a:r>
            <a:r>
              <a:rPr lang="en-US" sz="3200" dirty="0" smtClean="0">
                <a:latin typeface="Helvetica" pitchFamily="34" charset="0"/>
                <a:cs typeface="Helvetica" pitchFamily="34" charset="0"/>
              </a:rPr>
              <a:t>below </a:t>
            </a:r>
            <a:r>
              <a:rPr lang="en-US" sz="3200" dirty="0">
                <a:latin typeface="Helvetica" pitchFamily="34" charset="0"/>
                <a:cs typeface="Helvetica" pitchFamily="34" charset="0"/>
              </a:rPr>
              <a:t>2.0 </a:t>
            </a:r>
            <a:r>
              <a:rPr lang="en-US" sz="3200" dirty="0" smtClean="0">
                <a:latin typeface="Helvetica" pitchFamily="34" charset="0"/>
                <a:cs typeface="Helvetica" pitchFamily="34" charset="0"/>
              </a:rPr>
              <a:t>GPA (vs</a:t>
            </a:r>
            <a:r>
              <a:rPr lang="en-US" sz="3200" dirty="0">
                <a:latin typeface="Helvetica" pitchFamily="34" charset="0"/>
                <a:cs typeface="Helvetica" pitchFamily="34" charset="0"/>
              </a:rPr>
              <a:t>. 58% 0-1 ACE)</a:t>
            </a:r>
          </a:p>
          <a:p>
            <a:pPr marL="914400" lvl="1" indent="-457200">
              <a:spcAft>
                <a:spcPts val="600"/>
              </a:spcAft>
              <a:buFont typeface="Arial" pitchFamily="34" charset="0"/>
              <a:buChar char="•"/>
            </a:pPr>
            <a:r>
              <a:rPr lang="en-US" sz="3200" dirty="0">
                <a:latin typeface="Helvetica" pitchFamily="34" charset="0"/>
                <a:cs typeface="Helvetica" pitchFamily="34" charset="0"/>
              </a:rPr>
              <a:t>64% 4+ </a:t>
            </a:r>
            <a:r>
              <a:rPr lang="en-US" sz="3200" dirty="0" smtClean="0">
                <a:latin typeface="Helvetica" pitchFamily="34" charset="0"/>
                <a:cs typeface="Helvetica" pitchFamily="34" charset="0"/>
              </a:rPr>
              <a:t>suspensions  </a:t>
            </a:r>
            <a:endParaRPr lang="en-US" sz="3200" dirty="0">
              <a:latin typeface="Helvetica" pitchFamily="34" charset="0"/>
              <a:cs typeface="Helvetica" pitchFamily="34" charset="0"/>
            </a:endParaRPr>
          </a:p>
          <a:p>
            <a:pPr marL="914400" lvl="1" indent="-457200">
              <a:spcAft>
                <a:spcPts val="600"/>
              </a:spcAft>
              <a:buFont typeface="Arial" pitchFamily="34" charset="0"/>
              <a:buChar char="•"/>
            </a:pPr>
            <a:r>
              <a:rPr lang="en-US" sz="3200" dirty="0">
                <a:latin typeface="Helvetica" pitchFamily="34" charset="0"/>
                <a:cs typeface="Helvetica" pitchFamily="34" charset="0"/>
              </a:rPr>
              <a:t>85% </a:t>
            </a:r>
            <a:r>
              <a:rPr lang="en-US" sz="3200" dirty="0" smtClean="0">
                <a:latin typeface="Helvetica" pitchFamily="34" charset="0"/>
                <a:cs typeface="Helvetica" pitchFamily="34" charset="0"/>
              </a:rPr>
              <a:t>suspended </a:t>
            </a:r>
            <a:r>
              <a:rPr lang="en-US" sz="3200" dirty="0">
                <a:latin typeface="Helvetica" pitchFamily="34" charset="0"/>
                <a:cs typeface="Helvetica" pitchFamily="34" charset="0"/>
              </a:rPr>
              <a:t>by 2</a:t>
            </a:r>
            <a:r>
              <a:rPr lang="en-US" sz="3200" baseline="30000" dirty="0">
                <a:latin typeface="Helvetica" pitchFamily="34" charset="0"/>
                <a:cs typeface="Helvetica" pitchFamily="34" charset="0"/>
              </a:rPr>
              <a:t>nd</a:t>
            </a:r>
            <a:r>
              <a:rPr lang="en-US" sz="3200" dirty="0">
                <a:latin typeface="Helvetica" pitchFamily="34" charset="0"/>
                <a:cs typeface="Helvetica" pitchFamily="34" charset="0"/>
              </a:rPr>
              <a:t> </a:t>
            </a:r>
            <a:r>
              <a:rPr lang="en-US" sz="3200" dirty="0" smtClean="0">
                <a:latin typeface="Helvetica" pitchFamily="34" charset="0"/>
                <a:cs typeface="Helvetica" pitchFamily="34" charset="0"/>
              </a:rPr>
              <a:t>grade</a:t>
            </a:r>
            <a:endParaRPr lang="en-US" sz="3200" dirty="0">
              <a:latin typeface="Helvetica" pitchFamily="34" charset="0"/>
              <a:cs typeface="Helvetica"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582" y="5303613"/>
            <a:ext cx="869874" cy="869874"/>
          </a:xfrm>
          <a:prstGeom prst="rect">
            <a:avLst/>
          </a:prstGeom>
        </p:spPr>
      </p:pic>
      <p:sp>
        <p:nvSpPr>
          <p:cNvPr id="3" name="Freeform 2"/>
          <p:cNvSpPr/>
          <p:nvPr/>
        </p:nvSpPr>
        <p:spPr>
          <a:xfrm>
            <a:off x="1494820" y="5008862"/>
            <a:ext cx="1043018" cy="1189095"/>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429000" y="4252202"/>
            <a:ext cx="1430730" cy="1926164"/>
          </a:xfrm>
          <a:custGeom>
            <a:avLst/>
            <a:gdLst>
              <a:gd name="connsiteX0" fmla="*/ 1708915 w 4069032"/>
              <a:gd name="connsiteY0" fmla="*/ 1399805 h 5566698"/>
              <a:gd name="connsiteX1" fmla="*/ 1584224 w 4069032"/>
              <a:gd name="connsiteY1" fmla="*/ 1372096 h 5566698"/>
              <a:gd name="connsiteX2" fmla="*/ 1514951 w 4069032"/>
              <a:gd name="connsiteY2" fmla="*/ 1316678 h 5566698"/>
              <a:gd name="connsiteX3" fmla="*/ 1390260 w 4069032"/>
              <a:gd name="connsiteY3" fmla="*/ 1164278 h 5566698"/>
              <a:gd name="connsiteX4" fmla="*/ 1362551 w 4069032"/>
              <a:gd name="connsiteY4" fmla="*/ 1122714 h 5566698"/>
              <a:gd name="connsiteX5" fmla="*/ 1320988 w 4069032"/>
              <a:gd name="connsiteY5" fmla="*/ 1039587 h 5566698"/>
              <a:gd name="connsiteX6" fmla="*/ 1307133 w 4069032"/>
              <a:gd name="connsiteY6" fmla="*/ 998023 h 5566698"/>
              <a:gd name="connsiteX7" fmla="*/ 1279424 w 4069032"/>
              <a:gd name="connsiteY7" fmla="*/ 956460 h 5566698"/>
              <a:gd name="connsiteX8" fmla="*/ 1251715 w 4069032"/>
              <a:gd name="connsiteY8" fmla="*/ 873332 h 5566698"/>
              <a:gd name="connsiteX9" fmla="*/ 1237860 w 4069032"/>
              <a:gd name="connsiteY9" fmla="*/ 831769 h 5566698"/>
              <a:gd name="connsiteX10" fmla="*/ 1237860 w 4069032"/>
              <a:gd name="connsiteY10" fmla="*/ 499260 h 5566698"/>
              <a:gd name="connsiteX11" fmla="*/ 1320988 w 4069032"/>
              <a:gd name="connsiteY11" fmla="*/ 333005 h 5566698"/>
              <a:gd name="connsiteX12" fmla="*/ 1348697 w 4069032"/>
              <a:gd name="connsiteY12" fmla="*/ 291441 h 5566698"/>
              <a:gd name="connsiteX13" fmla="*/ 1417969 w 4069032"/>
              <a:gd name="connsiteY13" fmla="*/ 194460 h 5566698"/>
              <a:gd name="connsiteX14" fmla="*/ 1445678 w 4069032"/>
              <a:gd name="connsiteY14" fmla="*/ 166750 h 5566698"/>
              <a:gd name="connsiteX15" fmla="*/ 1487242 w 4069032"/>
              <a:gd name="connsiteY15" fmla="*/ 152896 h 5566698"/>
              <a:gd name="connsiteX16" fmla="*/ 1528806 w 4069032"/>
              <a:gd name="connsiteY16" fmla="*/ 125187 h 5566698"/>
              <a:gd name="connsiteX17" fmla="*/ 1556515 w 4069032"/>
              <a:gd name="connsiteY17" fmla="*/ 83623 h 5566698"/>
              <a:gd name="connsiteX18" fmla="*/ 1639642 w 4069032"/>
              <a:gd name="connsiteY18" fmla="*/ 42060 h 5566698"/>
              <a:gd name="connsiteX19" fmla="*/ 1667351 w 4069032"/>
              <a:gd name="connsiteY19" fmla="*/ 14350 h 5566698"/>
              <a:gd name="connsiteX20" fmla="*/ 2124551 w 4069032"/>
              <a:gd name="connsiteY20" fmla="*/ 14350 h 5566698"/>
              <a:gd name="connsiteX21" fmla="*/ 2179969 w 4069032"/>
              <a:gd name="connsiteY21" fmla="*/ 69769 h 5566698"/>
              <a:gd name="connsiteX22" fmla="*/ 2207678 w 4069032"/>
              <a:gd name="connsiteY22" fmla="*/ 111332 h 5566698"/>
              <a:gd name="connsiteX23" fmla="*/ 2235388 w 4069032"/>
              <a:gd name="connsiteY23" fmla="*/ 139041 h 5566698"/>
              <a:gd name="connsiteX24" fmla="*/ 2304660 w 4069032"/>
              <a:gd name="connsiteY24" fmla="*/ 263732 h 5566698"/>
              <a:gd name="connsiteX25" fmla="*/ 2332369 w 4069032"/>
              <a:gd name="connsiteY25" fmla="*/ 346860 h 5566698"/>
              <a:gd name="connsiteX26" fmla="*/ 2360078 w 4069032"/>
              <a:gd name="connsiteY26" fmla="*/ 388423 h 5566698"/>
              <a:gd name="connsiteX27" fmla="*/ 2429351 w 4069032"/>
              <a:gd name="connsiteY27" fmla="*/ 443841 h 5566698"/>
              <a:gd name="connsiteX28" fmla="*/ 2443206 w 4069032"/>
              <a:gd name="connsiteY28" fmla="*/ 485405 h 5566698"/>
              <a:gd name="connsiteX29" fmla="*/ 2526333 w 4069032"/>
              <a:gd name="connsiteY29" fmla="*/ 526969 h 5566698"/>
              <a:gd name="connsiteX30" fmla="*/ 2567897 w 4069032"/>
              <a:gd name="connsiteY30" fmla="*/ 610096 h 5566698"/>
              <a:gd name="connsiteX31" fmla="*/ 2609460 w 4069032"/>
              <a:gd name="connsiteY31" fmla="*/ 637805 h 5566698"/>
              <a:gd name="connsiteX32" fmla="*/ 2623315 w 4069032"/>
              <a:gd name="connsiteY32" fmla="*/ 679369 h 5566698"/>
              <a:gd name="connsiteX33" fmla="*/ 2554042 w 4069032"/>
              <a:gd name="connsiteY33" fmla="*/ 734787 h 5566698"/>
              <a:gd name="connsiteX34" fmla="*/ 2470915 w 4069032"/>
              <a:gd name="connsiteY34" fmla="*/ 748641 h 5566698"/>
              <a:gd name="connsiteX35" fmla="*/ 2484769 w 4069032"/>
              <a:gd name="connsiteY35" fmla="*/ 831769 h 5566698"/>
              <a:gd name="connsiteX36" fmla="*/ 2290806 w 4069032"/>
              <a:gd name="connsiteY36" fmla="*/ 859478 h 5566698"/>
              <a:gd name="connsiteX37" fmla="*/ 2207678 w 4069032"/>
              <a:gd name="connsiteY37" fmla="*/ 804060 h 5566698"/>
              <a:gd name="connsiteX38" fmla="*/ 2193824 w 4069032"/>
              <a:gd name="connsiteY38" fmla="*/ 762496 h 5566698"/>
              <a:gd name="connsiteX39" fmla="*/ 2152260 w 4069032"/>
              <a:gd name="connsiteY39" fmla="*/ 734787 h 5566698"/>
              <a:gd name="connsiteX40" fmla="*/ 2166115 w 4069032"/>
              <a:gd name="connsiteY40" fmla="*/ 831769 h 5566698"/>
              <a:gd name="connsiteX41" fmla="*/ 2179969 w 4069032"/>
              <a:gd name="connsiteY41" fmla="*/ 873332 h 5566698"/>
              <a:gd name="connsiteX42" fmla="*/ 2221533 w 4069032"/>
              <a:gd name="connsiteY42" fmla="*/ 887187 h 5566698"/>
              <a:gd name="connsiteX43" fmla="*/ 2304660 w 4069032"/>
              <a:gd name="connsiteY43" fmla="*/ 928750 h 5566698"/>
              <a:gd name="connsiteX44" fmla="*/ 2415497 w 4069032"/>
              <a:gd name="connsiteY44" fmla="*/ 1025732 h 5566698"/>
              <a:gd name="connsiteX45" fmla="*/ 2401642 w 4069032"/>
              <a:gd name="connsiteY45" fmla="*/ 1150423 h 5566698"/>
              <a:gd name="connsiteX46" fmla="*/ 2346224 w 4069032"/>
              <a:gd name="connsiteY46" fmla="*/ 1164278 h 5566698"/>
              <a:gd name="connsiteX47" fmla="*/ 2332369 w 4069032"/>
              <a:gd name="connsiteY47" fmla="*/ 1288969 h 5566698"/>
              <a:gd name="connsiteX48" fmla="*/ 2249242 w 4069032"/>
              <a:gd name="connsiteY48" fmla="*/ 1316678 h 5566698"/>
              <a:gd name="connsiteX49" fmla="*/ 2110697 w 4069032"/>
              <a:gd name="connsiteY49" fmla="*/ 1344387 h 5566698"/>
              <a:gd name="connsiteX50" fmla="*/ 2124551 w 4069032"/>
              <a:gd name="connsiteY50" fmla="*/ 1496787 h 5566698"/>
              <a:gd name="connsiteX51" fmla="*/ 2166115 w 4069032"/>
              <a:gd name="connsiteY51" fmla="*/ 1510641 h 5566698"/>
              <a:gd name="connsiteX52" fmla="*/ 2387788 w 4069032"/>
              <a:gd name="connsiteY52" fmla="*/ 1524496 h 5566698"/>
              <a:gd name="connsiteX53" fmla="*/ 2470915 w 4069032"/>
              <a:gd name="connsiteY53" fmla="*/ 1579914 h 5566698"/>
              <a:gd name="connsiteX54" fmla="*/ 2554042 w 4069032"/>
              <a:gd name="connsiteY54" fmla="*/ 1607623 h 5566698"/>
              <a:gd name="connsiteX55" fmla="*/ 2567897 w 4069032"/>
              <a:gd name="connsiteY55" fmla="*/ 1649187 h 5566698"/>
              <a:gd name="connsiteX56" fmla="*/ 2651024 w 4069032"/>
              <a:gd name="connsiteY56" fmla="*/ 1704605 h 5566698"/>
              <a:gd name="connsiteX57" fmla="*/ 2678733 w 4069032"/>
              <a:gd name="connsiteY57" fmla="*/ 1746169 h 5566698"/>
              <a:gd name="connsiteX58" fmla="*/ 2761860 w 4069032"/>
              <a:gd name="connsiteY58" fmla="*/ 1815441 h 5566698"/>
              <a:gd name="connsiteX59" fmla="*/ 2789569 w 4069032"/>
              <a:gd name="connsiteY59" fmla="*/ 1857005 h 5566698"/>
              <a:gd name="connsiteX60" fmla="*/ 2831133 w 4069032"/>
              <a:gd name="connsiteY60" fmla="*/ 1870860 h 5566698"/>
              <a:gd name="connsiteX61" fmla="*/ 2914260 w 4069032"/>
              <a:gd name="connsiteY61" fmla="*/ 1912423 h 5566698"/>
              <a:gd name="connsiteX62" fmla="*/ 2997388 w 4069032"/>
              <a:gd name="connsiteY62" fmla="*/ 1953987 h 5566698"/>
              <a:gd name="connsiteX63" fmla="*/ 3038951 w 4069032"/>
              <a:gd name="connsiteY63" fmla="*/ 1981696 h 5566698"/>
              <a:gd name="connsiteX64" fmla="*/ 3177497 w 4069032"/>
              <a:gd name="connsiteY64" fmla="*/ 2023260 h 5566698"/>
              <a:gd name="connsiteX65" fmla="*/ 3288333 w 4069032"/>
              <a:gd name="connsiteY65" fmla="*/ 2050969 h 5566698"/>
              <a:gd name="connsiteX66" fmla="*/ 3371460 w 4069032"/>
              <a:gd name="connsiteY66" fmla="*/ 2106387 h 5566698"/>
              <a:gd name="connsiteX67" fmla="*/ 3413024 w 4069032"/>
              <a:gd name="connsiteY67" fmla="*/ 2134096 h 5566698"/>
              <a:gd name="connsiteX68" fmla="*/ 3454588 w 4069032"/>
              <a:gd name="connsiteY68" fmla="*/ 2175660 h 5566698"/>
              <a:gd name="connsiteX69" fmla="*/ 3468442 w 4069032"/>
              <a:gd name="connsiteY69" fmla="*/ 2217223 h 5566698"/>
              <a:gd name="connsiteX70" fmla="*/ 3523860 w 4069032"/>
              <a:gd name="connsiteY70" fmla="*/ 2231078 h 5566698"/>
              <a:gd name="connsiteX71" fmla="*/ 3579278 w 4069032"/>
              <a:gd name="connsiteY71" fmla="*/ 2258787 h 5566698"/>
              <a:gd name="connsiteX72" fmla="*/ 3606988 w 4069032"/>
              <a:gd name="connsiteY72" fmla="*/ 2286496 h 5566698"/>
              <a:gd name="connsiteX73" fmla="*/ 3690115 w 4069032"/>
              <a:gd name="connsiteY73" fmla="*/ 2341914 h 5566698"/>
              <a:gd name="connsiteX74" fmla="*/ 3759388 w 4069032"/>
              <a:gd name="connsiteY74" fmla="*/ 2397332 h 5566698"/>
              <a:gd name="connsiteX75" fmla="*/ 3842515 w 4069032"/>
              <a:gd name="connsiteY75" fmla="*/ 2480460 h 5566698"/>
              <a:gd name="connsiteX76" fmla="*/ 3897933 w 4069032"/>
              <a:gd name="connsiteY76" fmla="*/ 2549732 h 5566698"/>
              <a:gd name="connsiteX77" fmla="*/ 3925642 w 4069032"/>
              <a:gd name="connsiteY77" fmla="*/ 2591296 h 5566698"/>
              <a:gd name="connsiteX78" fmla="*/ 4008769 w 4069032"/>
              <a:gd name="connsiteY78" fmla="*/ 2646714 h 5566698"/>
              <a:gd name="connsiteX79" fmla="*/ 4050333 w 4069032"/>
              <a:gd name="connsiteY79" fmla="*/ 2674423 h 5566698"/>
              <a:gd name="connsiteX80" fmla="*/ 4050333 w 4069032"/>
              <a:gd name="connsiteY80" fmla="*/ 2799114 h 5566698"/>
              <a:gd name="connsiteX81" fmla="*/ 4008769 w 4069032"/>
              <a:gd name="connsiteY81" fmla="*/ 2785260 h 5566698"/>
              <a:gd name="connsiteX82" fmla="*/ 3994915 w 4069032"/>
              <a:gd name="connsiteY82" fmla="*/ 2743696 h 5566698"/>
              <a:gd name="connsiteX83" fmla="*/ 3967206 w 4069032"/>
              <a:gd name="connsiteY83" fmla="*/ 2826823 h 5566698"/>
              <a:gd name="connsiteX84" fmla="*/ 3897933 w 4069032"/>
              <a:gd name="connsiteY84" fmla="*/ 2812969 h 5566698"/>
              <a:gd name="connsiteX85" fmla="*/ 3884078 w 4069032"/>
              <a:gd name="connsiteY85" fmla="*/ 2729841 h 5566698"/>
              <a:gd name="connsiteX86" fmla="*/ 3870224 w 4069032"/>
              <a:gd name="connsiteY86" fmla="*/ 2785260 h 5566698"/>
              <a:gd name="connsiteX87" fmla="*/ 3856369 w 4069032"/>
              <a:gd name="connsiteY87" fmla="*/ 2826823 h 5566698"/>
              <a:gd name="connsiteX88" fmla="*/ 3773242 w 4069032"/>
              <a:gd name="connsiteY88" fmla="*/ 2688278 h 5566698"/>
              <a:gd name="connsiteX89" fmla="*/ 3717824 w 4069032"/>
              <a:gd name="connsiteY89" fmla="*/ 2674423 h 5566698"/>
              <a:gd name="connsiteX90" fmla="*/ 3676260 w 4069032"/>
              <a:gd name="connsiteY90" fmla="*/ 2660569 h 5566698"/>
              <a:gd name="connsiteX91" fmla="*/ 3648551 w 4069032"/>
              <a:gd name="connsiteY91" fmla="*/ 2619005 h 5566698"/>
              <a:gd name="connsiteX92" fmla="*/ 3565424 w 4069032"/>
              <a:gd name="connsiteY92" fmla="*/ 2577441 h 5566698"/>
              <a:gd name="connsiteX93" fmla="*/ 3482297 w 4069032"/>
              <a:gd name="connsiteY93" fmla="*/ 2535878 h 5566698"/>
              <a:gd name="connsiteX94" fmla="*/ 3454588 w 4069032"/>
              <a:gd name="connsiteY94" fmla="*/ 2494314 h 5566698"/>
              <a:gd name="connsiteX95" fmla="*/ 3413024 w 4069032"/>
              <a:gd name="connsiteY95" fmla="*/ 2480460 h 5566698"/>
              <a:gd name="connsiteX96" fmla="*/ 3371460 w 4069032"/>
              <a:gd name="connsiteY96" fmla="*/ 2452750 h 5566698"/>
              <a:gd name="connsiteX97" fmla="*/ 3288333 w 4069032"/>
              <a:gd name="connsiteY97" fmla="*/ 2425041 h 5566698"/>
              <a:gd name="connsiteX98" fmla="*/ 3205206 w 4069032"/>
              <a:gd name="connsiteY98" fmla="*/ 2397332 h 5566698"/>
              <a:gd name="connsiteX99" fmla="*/ 3163642 w 4069032"/>
              <a:gd name="connsiteY99" fmla="*/ 2383478 h 5566698"/>
              <a:gd name="connsiteX100" fmla="*/ 3080515 w 4069032"/>
              <a:gd name="connsiteY100" fmla="*/ 2341914 h 5566698"/>
              <a:gd name="connsiteX101" fmla="*/ 3038951 w 4069032"/>
              <a:gd name="connsiteY101" fmla="*/ 2314205 h 5566698"/>
              <a:gd name="connsiteX102" fmla="*/ 2955824 w 4069032"/>
              <a:gd name="connsiteY102" fmla="*/ 2286496 h 5566698"/>
              <a:gd name="connsiteX103" fmla="*/ 2872697 w 4069032"/>
              <a:gd name="connsiteY103" fmla="*/ 2258787 h 5566698"/>
              <a:gd name="connsiteX104" fmla="*/ 2831133 w 4069032"/>
              <a:gd name="connsiteY104" fmla="*/ 2244932 h 5566698"/>
              <a:gd name="connsiteX105" fmla="*/ 2789569 w 4069032"/>
              <a:gd name="connsiteY105" fmla="*/ 2217223 h 5566698"/>
              <a:gd name="connsiteX106" fmla="*/ 2623315 w 4069032"/>
              <a:gd name="connsiteY106" fmla="*/ 2134096 h 5566698"/>
              <a:gd name="connsiteX107" fmla="*/ 2581751 w 4069032"/>
              <a:gd name="connsiteY107" fmla="*/ 2106387 h 5566698"/>
              <a:gd name="connsiteX108" fmla="*/ 2554042 w 4069032"/>
              <a:gd name="connsiteY108" fmla="*/ 2064823 h 5566698"/>
              <a:gd name="connsiteX109" fmla="*/ 2512478 w 4069032"/>
              <a:gd name="connsiteY109" fmla="*/ 2050969 h 5566698"/>
              <a:gd name="connsiteX110" fmla="*/ 2498624 w 4069032"/>
              <a:gd name="connsiteY110" fmla="*/ 2189514 h 5566698"/>
              <a:gd name="connsiteX111" fmla="*/ 2512478 w 4069032"/>
              <a:gd name="connsiteY111" fmla="*/ 2397332 h 5566698"/>
              <a:gd name="connsiteX112" fmla="*/ 2540188 w 4069032"/>
              <a:gd name="connsiteY112" fmla="*/ 2425041 h 5566698"/>
              <a:gd name="connsiteX113" fmla="*/ 2609460 w 4069032"/>
              <a:gd name="connsiteY113" fmla="*/ 2494314 h 5566698"/>
              <a:gd name="connsiteX114" fmla="*/ 2664878 w 4069032"/>
              <a:gd name="connsiteY114" fmla="*/ 2577441 h 5566698"/>
              <a:gd name="connsiteX115" fmla="*/ 2692588 w 4069032"/>
              <a:gd name="connsiteY115" fmla="*/ 2619005 h 5566698"/>
              <a:gd name="connsiteX116" fmla="*/ 2706442 w 4069032"/>
              <a:gd name="connsiteY116" fmla="*/ 2674423 h 5566698"/>
              <a:gd name="connsiteX117" fmla="*/ 2720297 w 4069032"/>
              <a:gd name="connsiteY117" fmla="*/ 2771405 h 5566698"/>
              <a:gd name="connsiteX118" fmla="*/ 2748006 w 4069032"/>
              <a:gd name="connsiteY118" fmla="*/ 2854532 h 5566698"/>
              <a:gd name="connsiteX119" fmla="*/ 2761860 w 4069032"/>
              <a:gd name="connsiteY119" fmla="*/ 2896096 h 5566698"/>
              <a:gd name="connsiteX120" fmla="*/ 2748006 w 4069032"/>
              <a:gd name="connsiteY120" fmla="*/ 3533405 h 5566698"/>
              <a:gd name="connsiteX121" fmla="*/ 2734151 w 4069032"/>
              <a:gd name="connsiteY121" fmla="*/ 3574969 h 5566698"/>
              <a:gd name="connsiteX122" fmla="*/ 2678733 w 4069032"/>
              <a:gd name="connsiteY122" fmla="*/ 3768932 h 5566698"/>
              <a:gd name="connsiteX123" fmla="*/ 2651024 w 4069032"/>
              <a:gd name="connsiteY123" fmla="*/ 3810496 h 5566698"/>
              <a:gd name="connsiteX124" fmla="*/ 2609460 w 4069032"/>
              <a:gd name="connsiteY124" fmla="*/ 3893623 h 5566698"/>
              <a:gd name="connsiteX125" fmla="*/ 2567897 w 4069032"/>
              <a:gd name="connsiteY125" fmla="*/ 4032169 h 5566698"/>
              <a:gd name="connsiteX126" fmla="*/ 2554042 w 4069032"/>
              <a:gd name="connsiteY126" fmla="*/ 4073732 h 5566698"/>
              <a:gd name="connsiteX127" fmla="*/ 2540188 w 4069032"/>
              <a:gd name="connsiteY127" fmla="*/ 4129150 h 5566698"/>
              <a:gd name="connsiteX128" fmla="*/ 2512478 w 4069032"/>
              <a:gd name="connsiteY128" fmla="*/ 4170714 h 5566698"/>
              <a:gd name="connsiteX129" fmla="*/ 2484769 w 4069032"/>
              <a:gd name="connsiteY129" fmla="*/ 4309260 h 5566698"/>
              <a:gd name="connsiteX130" fmla="*/ 2470915 w 4069032"/>
              <a:gd name="connsiteY130" fmla="*/ 4378532 h 5566698"/>
              <a:gd name="connsiteX131" fmla="*/ 2498624 w 4069032"/>
              <a:gd name="connsiteY131" fmla="*/ 5085114 h 5566698"/>
              <a:gd name="connsiteX132" fmla="*/ 2512478 w 4069032"/>
              <a:gd name="connsiteY132" fmla="*/ 5126678 h 5566698"/>
              <a:gd name="connsiteX133" fmla="*/ 2526333 w 4069032"/>
              <a:gd name="connsiteY133" fmla="*/ 5182096 h 5566698"/>
              <a:gd name="connsiteX134" fmla="*/ 2540188 w 4069032"/>
              <a:gd name="connsiteY134" fmla="*/ 5251369 h 5566698"/>
              <a:gd name="connsiteX135" fmla="*/ 2664878 w 4069032"/>
              <a:gd name="connsiteY135" fmla="*/ 5292932 h 5566698"/>
              <a:gd name="connsiteX136" fmla="*/ 2706442 w 4069032"/>
              <a:gd name="connsiteY136" fmla="*/ 5306787 h 5566698"/>
              <a:gd name="connsiteX137" fmla="*/ 2858842 w 4069032"/>
              <a:gd name="connsiteY137" fmla="*/ 5320641 h 5566698"/>
              <a:gd name="connsiteX138" fmla="*/ 2872697 w 4069032"/>
              <a:gd name="connsiteY138" fmla="*/ 5362205 h 5566698"/>
              <a:gd name="connsiteX139" fmla="*/ 2831133 w 4069032"/>
              <a:gd name="connsiteY139" fmla="*/ 5389914 h 5566698"/>
              <a:gd name="connsiteX140" fmla="*/ 2831133 w 4069032"/>
              <a:gd name="connsiteY140" fmla="*/ 5500750 h 5566698"/>
              <a:gd name="connsiteX141" fmla="*/ 2581751 w 4069032"/>
              <a:gd name="connsiteY141" fmla="*/ 5528460 h 5566698"/>
              <a:gd name="connsiteX142" fmla="*/ 2415497 w 4069032"/>
              <a:gd name="connsiteY142" fmla="*/ 5486896 h 5566698"/>
              <a:gd name="connsiteX143" fmla="*/ 2332369 w 4069032"/>
              <a:gd name="connsiteY143" fmla="*/ 5473041 h 5566698"/>
              <a:gd name="connsiteX144" fmla="*/ 2290806 w 4069032"/>
              <a:gd name="connsiteY144" fmla="*/ 5445332 h 5566698"/>
              <a:gd name="connsiteX145" fmla="*/ 2263097 w 4069032"/>
              <a:gd name="connsiteY145" fmla="*/ 5362205 h 5566698"/>
              <a:gd name="connsiteX146" fmla="*/ 2235388 w 4069032"/>
              <a:gd name="connsiteY146" fmla="*/ 4891150 h 5566698"/>
              <a:gd name="connsiteX147" fmla="*/ 2221533 w 4069032"/>
              <a:gd name="connsiteY147" fmla="*/ 4849587 h 5566698"/>
              <a:gd name="connsiteX148" fmla="*/ 2207678 w 4069032"/>
              <a:gd name="connsiteY148" fmla="*/ 4780314 h 5566698"/>
              <a:gd name="connsiteX149" fmla="*/ 2179969 w 4069032"/>
              <a:gd name="connsiteY149" fmla="*/ 4572496 h 5566698"/>
              <a:gd name="connsiteX150" fmla="*/ 2166115 w 4069032"/>
              <a:gd name="connsiteY150" fmla="*/ 4475514 h 5566698"/>
              <a:gd name="connsiteX151" fmla="*/ 2124551 w 4069032"/>
              <a:gd name="connsiteY151" fmla="*/ 4212278 h 5566698"/>
              <a:gd name="connsiteX152" fmla="*/ 2110697 w 4069032"/>
              <a:gd name="connsiteY152" fmla="*/ 4170714 h 5566698"/>
              <a:gd name="connsiteX153" fmla="*/ 2082988 w 4069032"/>
              <a:gd name="connsiteY153" fmla="*/ 4032169 h 5566698"/>
              <a:gd name="connsiteX154" fmla="*/ 2041424 w 4069032"/>
              <a:gd name="connsiteY154" fmla="*/ 3949041 h 5566698"/>
              <a:gd name="connsiteX155" fmla="*/ 1999860 w 4069032"/>
              <a:gd name="connsiteY155" fmla="*/ 3921332 h 5566698"/>
              <a:gd name="connsiteX156" fmla="*/ 1972151 w 4069032"/>
              <a:gd name="connsiteY156" fmla="*/ 3962896 h 5566698"/>
              <a:gd name="connsiteX157" fmla="*/ 1944442 w 4069032"/>
              <a:gd name="connsiteY157" fmla="*/ 4046023 h 5566698"/>
              <a:gd name="connsiteX158" fmla="*/ 1930588 w 4069032"/>
              <a:gd name="connsiteY158" fmla="*/ 4129150 h 5566698"/>
              <a:gd name="connsiteX159" fmla="*/ 1902878 w 4069032"/>
              <a:gd name="connsiteY159" fmla="*/ 4323114 h 5566698"/>
              <a:gd name="connsiteX160" fmla="*/ 1889024 w 4069032"/>
              <a:gd name="connsiteY160" fmla="*/ 4489369 h 5566698"/>
              <a:gd name="connsiteX161" fmla="*/ 1875169 w 4069032"/>
              <a:gd name="connsiteY161" fmla="*/ 5112823 h 5566698"/>
              <a:gd name="connsiteX162" fmla="*/ 1833606 w 4069032"/>
              <a:gd name="connsiteY162" fmla="*/ 5320641 h 5566698"/>
              <a:gd name="connsiteX163" fmla="*/ 1819751 w 4069032"/>
              <a:gd name="connsiteY163" fmla="*/ 5376060 h 5566698"/>
              <a:gd name="connsiteX164" fmla="*/ 1736624 w 4069032"/>
              <a:gd name="connsiteY164" fmla="*/ 5417623 h 5566698"/>
              <a:gd name="connsiteX165" fmla="*/ 1695060 w 4069032"/>
              <a:gd name="connsiteY165" fmla="*/ 5445332 h 5566698"/>
              <a:gd name="connsiteX166" fmla="*/ 1417969 w 4069032"/>
              <a:gd name="connsiteY166" fmla="*/ 5445332 h 5566698"/>
              <a:gd name="connsiteX167" fmla="*/ 1334842 w 4069032"/>
              <a:gd name="connsiteY167" fmla="*/ 5431478 h 5566698"/>
              <a:gd name="connsiteX168" fmla="*/ 1154733 w 4069032"/>
              <a:gd name="connsiteY168" fmla="*/ 5417623 h 5566698"/>
              <a:gd name="connsiteX169" fmla="*/ 1168588 w 4069032"/>
              <a:gd name="connsiteY169" fmla="*/ 5348350 h 5566698"/>
              <a:gd name="connsiteX170" fmla="*/ 1210151 w 4069032"/>
              <a:gd name="connsiteY170" fmla="*/ 5362205 h 5566698"/>
              <a:gd name="connsiteX171" fmla="*/ 1168588 w 4069032"/>
              <a:gd name="connsiteY171" fmla="*/ 5279078 h 5566698"/>
              <a:gd name="connsiteX172" fmla="*/ 1210151 w 4069032"/>
              <a:gd name="connsiteY172" fmla="*/ 5265223 h 5566698"/>
              <a:gd name="connsiteX173" fmla="*/ 1224006 w 4069032"/>
              <a:gd name="connsiteY173" fmla="*/ 5265223 h 5566698"/>
              <a:gd name="connsiteX174" fmla="*/ 1237860 w 4069032"/>
              <a:gd name="connsiteY174" fmla="*/ 5195950 h 5566698"/>
              <a:gd name="connsiteX175" fmla="*/ 1653497 w 4069032"/>
              <a:gd name="connsiteY175" fmla="*/ 5154387 h 5566698"/>
              <a:gd name="connsiteX176" fmla="*/ 1681206 w 4069032"/>
              <a:gd name="connsiteY176" fmla="*/ 4669478 h 5566698"/>
              <a:gd name="connsiteX177" fmla="*/ 1667351 w 4069032"/>
              <a:gd name="connsiteY177" fmla="*/ 4323114 h 5566698"/>
              <a:gd name="connsiteX178" fmla="*/ 1653497 w 4069032"/>
              <a:gd name="connsiteY178" fmla="*/ 4281550 h 5566698"/>
              <a:gd name="connsiteX179" fmla="*/ 1598078 w 4069032"/>
              <a:gd name="connsiteY179" fmla="*/ 4212278 h 5566698"/>
              <a:gd name="connsiteX180" fmla="*/ 1570369 w 4069032"/>
              <a:gd name="connsiteY180" fmla="*/ 4115296 h 5566698"/>
              <a:gd name="connsiteX181" fmla="*/ 1542660 w 4069032"/>
              <a:gd name="connsiteY181" fmla="*/ 4032169 h 5566698"/>
              <a:gd name="connsiteX182" fmla="*/ 1514951 w 4069032"/>
              <a:gd name="connsiteY182" fmla="*/ 3949041 h 5566698"/>
              <a:gd name="connsiteX183" fmla="*/ 1487242 w 4069032"/>
              <a:gd name="connsiteY183" fmla="*/ 3907478 h 5566698"/>
              <a:gd name="connsiteX184" fmla="*/ 1445678 w 4069032"/>
              <a:gd name="connsiteY184" fmla="*/ 3782787 h 5566698"/>
              <a:gd name="connsiteX185" fmla="*/ 1431824 w 4069032"/>
              <a:gd name="connsiteY185" fmla="*/ 3741223 h 5566698"/>
              <a:gd name="connsiteX186" fmla="*/ 1390260 w 4069032"/>
              <a:gd name="connsiteY186" fmla="*/ 3561114 h 5566698"/>
              <a:gd name="connsiteX187" fmla="*/ 1376406 w 4069032"/>
              <a:gd name="connsiteY187" fmla="*/ 3519550 h 5566698"/>
              <a:gd name="connsiteX188" fmla="*/ 1362551 w 4069032"/>
              <a:gd name="connsiteY188" fmla="*/ 3477987 h 5566698"/>
              <a:gd name="connsiteX189" fmla="*/ 1348697 w 4069032"/>
              <a:gd name="connsiteY189" fmla="*/ 3367150 h 5566698"/>
              <a:gd name="connsiteX190" fmla="*/ 1334842 w 4069032"/>
              <a:gd name="connsiteY190" fmla="*/ 3325587 h 5566698"/>
              <a:gd name="connsiteX191" fmla="*/ 1320988 w 4069032"/>
              <a:gd name="connsiteY191" fmla="*/ 3242460 h 5566698"/>
              <a:gd name="connsiteX192" fmla="*/ 1334842 w 4069032"/>
              <a:gd name="connsiteY192" fmla="*/ 2715987 h 5566698"/>
              <a:gd name="connsiteX193" fmla="*/ 1362551 w 4069032"/>
              <a:gd name="connsiteY193" fmla="*/ 2674423 h 5566698"/>
              <a:gd name="connsiteX194" fmla="*/ 1376406 w 4069032"/>
              <a:gd name="connsiteY194" fmla="*/ 2632860 h 5566698"/>
              <a:gd name="connsiteX195" fmla="*/ 1404115 w 4069032"/>
              <a:gd name="connsiteY195" fmla="*/ 2605150 h 5566698"/>
              <a:gd name="connsiteX196" fmla="*/ 1431824 w 4069032"/>
              <a:gd name="connsiteY196" fmla="*/ 2563587 h 5566698"/>
              <a:gd name="connsiteX197" fmla="*/ 1445678 w 4069032"/>
              <a:gd name="connsiteY197" fmla="*/ 2522023 h 5566698"/>
              <a:gd name="connsiteX198" fmla="*/ 1473388 w 4069032"/>
              <a:gd name="connsiteY198" fmla="*/ 2494314 h 5566698"/>
              <a:gd name="connsiteX199" fmla="*/ 1501097 w 4069032"/>
              <a:gd name="connsiteY199" fmla="*/ 2411187 h 5566698"/>
              <a:gd name="connsiteX200" fmla="*/ 1514951 w 4069032"/>
              <a:gd name="connsiteY200" fmla="*/ 2369623 h 5566698"/>
              <a:gd name="connsiteX201" fmla="*/ 1501097 w 4069032"/>
              <a:gd name="connsiteY201" fmla="*/ 2092532 h 5566698"/>
              <a:gd name="connsiteX202" fmla="*/ 1459533 w 4069032"/>
              <a:gd name="connsiteY202" fmla="*/ 2064823 h 5566698"/>
              <a:gd name="connsiteX203" fmla="*/ 1265569 w 4069032"/>
              <a:gd name="connsiteY203" fmla="*/ 2078678 h 5566698"/>
              <a:gd name="connsiteX204" fmla="*/ 836078 w 4069032"/>
              <a:gd name="connsiteY204" fmla="*/ 2120241 h 5566698"/>
              <a:gd name="connsiteX205" fmla="*/ 794515 w 4069032"/>
              <a:gd name="connsiteY205" fmla="*/ 2147950 h 5566698"/>
              <a:gd name="connsiteX206" fmla="*/ 752951 w 4069032"/>
              <a:gd name="connsiteY206" fmla="*/ 2161805 h 5566698"/>
              <a:gd name="connsiteX207" fmla="*/ 739097 w 4069032"/>
              <a:gd name="connsiteY207" fmla="*/ 2203369 h 5566698"/>
              <a:gd name="connsiteX208" fmla="*/ 600551 w 4069032"/>
              <a:gd name="connsiteY208" fmla="*/ 2217223 h 5566698"/>
              <a:gd name="connsiteX209" fmla="*/ 531278 w 4069032"/>
              <a:gd name="connsiteY209" fmla="*/ 2258787 h 5566698"/>
              <a:gd name="connsiteX210" fmla="*/ 448151 w 4069032"/>
              <a:gd name="connsiteY210" fmla="*/ 2314205 h 5566698"/>
              <a:gd name="connsiteX211" fmla="*/ 351169 w 4069032"/>
              <a:gd name="connsiteY211" fmla="*/ 2411187 h 5566698"/>
              <a:gd name="connsiteX212" fmla="*/ 309606 w 4069032"/>
              <a:gd name="connsiteY212" fmla="*/ 2438896 h 5566698"/>
              <a:gd name="connsiteX213" fmla="*/ 281897 w 4069032"/>
              <a:gd name="connsiteY213" fmla="*/ 2480460 h 5566698"/>
              <a:gd name="connsiteX214" fmla="*/ 240333 w 4069032"/>
              <a:gd name="connsiteY214" fmla="*/ 2508169 h 5566698"/>
              <a:gd name="connsiteX215" fmla="*/ 212624 w 4069032"/>
              <a:gd name="connsiteY215" fmla="*/ 2591296 h 5566698"/>
              <a:gd name="connsiteX216" fmla="*/ 198769 w 4069032"/>
              <a:gd name="connsiteY216" fmla="*/ 2632860 h 5566698"/>
              <a:gd name="connsiteX217" fmla="*/ 157206 w 4069032"/>
              <a:gd name="connsiteY217" fmla="*/ 2660569 h 5566698"/>
              <a:gd name="connsiteX218" fmla="*/ 129497 w 4069032"/>
              <a:gd name="connsiteY218" fmla="*/ 2619005 h 5566698"/>
              <a:gd name="connsiteX219" fmla="*/ 46369 w 4069032"/>
              <a:gd name="connsiteY219" fmla="*/ 2577441 h 5566698"/>
              <a:gd name="connsiteX220" fmla="*/ 4806 w 4069032"/>
              <a:gd name="connsiteY220" fmla="*/ 2605150 h 5566698"/>
              <a:gd name="connsiteX221" fmla="*/ 18660 w 4069032"/>
              <a:gd name="connsiteY221" fmla="*/ 2563587 h 5566698"/>
              <a:gd name="connsiteX222" fmla="*/ 60224 w 4069032"/>
              <a:gd name="connsiteY222" fmla="*/ 2549732 h 5566698"/>
              <a:gd name="connsiteX223" fmla="*/ 74078 w 4069032"/>
              <a:gd name="connsiteY223" fmla="*/ 2452750 h 5566698"/>
              <a:gd name="connsiteX224" fmla="*/ 115642 w 4069032"/>
              <a:gd name="connsiteY224" fmla="*/ 2383478 h 5566698"/>
              <a:gd name="connsiteX225" fmla="*/ 171060 w 4069032"/>
              <a:gd name="connsiteY225" fmla="*/ 2300350 h 5566698"/>
              <a:gd name="connsiteX226" fmla="*/ 226478 w 4069032"/>
              <a:gd name="connsiteY226" fmla="*/ 2217223 h 5566698"/>
              <a:gd name="connsiteX227" fmla="*/ 309606 w 4069032"/>
              <a:gd name="connsiteY227" fmla="*/ 2189514 h 5566698"/>
              <a:gd name="connsiteX228" fmla="*/ 351169 w 4069032"/>
              <a:gd name="connsiteY228" fmla="*/ 2175660 h 5566698"/>
              <a:gd name="connsiteX229" fmla="*/ 448151 w 4069032"/>
              <a:gd name="connsiteY229" fmla="*/ 2050969 h 5566698"/>
              <a:gd name="connsiteX230" fmla="*/ 489715 w 4069032"/>
              <a:gd name="connsiteY230" fmla="*/ 2037114 h 5566698"/>
              <a:gd name="connsiteX231" fmla="*/ 531278 w 4069032"/>
              <a:gd name="connsiteY231" fmla="*/ 2009405 h 5566698"/>
              <a:gd name="connsiteX232" fmla="*/ 752951 w 4069032"/>
              <a:gd name="connsiteY232" fmla="*/ 1967841 h 5566698"/>
              <a:gd name="connsiteX233" fmla="*/ 836078 w 4069032"/>
              <a:gd name="connsiteY233" fmla="*/ 1926278 h 5566698"/>
              <a:gd name="connsiteX234" fmla="*/ 946915 w 4069032"/>
              <a:gd name="connsiteY234" fmla="*/ 1898569 h 5566698"/>
              <a:gd name="connsiteX235" fmla="*/ 1030042 w 4069032"/>
              <a:gd name="connsiteY235" fmla="*/ 1870860 h 5566698"/>
              <a:gd name="connsiteX236" fmla="*/ 1182442 w 4069032"/>
              <a:gd name="connsiteY236" fmla="*/ 1801587 h 5566698"/>
              <a:gd name="connsiteX237" fmla="*/ 1293278 w 4069032"/>
              <a:gd name="connsiteY237" fmla="*/ 1773878 h 5566698"/>
              <a:gd name="connsiteX238" fmla="*/ 1445678 w 4069032"/>
              <a:gd name="connsiteY238" fmla="*/ 1760023 h 5566698"/>
              <a:gd name="connsiteX239" fmla="*/ 1570369 w 4069032"/>
              <a:gd name="connsiteY239" fmla="*/ 1732314 h 5566698"/>
              <a:gd name="connsiteX240" fmla="*/ 1708915 w 4069032"/>
              <a:gd name="connsiteY240" fmla="*/ 1690750 h 5566698"/>
              <a:gd name="connsiteX241" fmla="*/ 1736624 w 4069032"/>
              <a:gd name="connsiteY241" fmla="*/ 1649187 h 5566698"/>
              <a:gd name="connsiteX242" fmla="*/ 1708915 w 4069032"/>
              <a:gd name="connsiteY242" fmla="*/ 1399805 h 55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4069032" h="5566698">
                <a:moveTo>
                  <a:pt x="1708915" y="1399805"/>
                </a:moveTo>
                <a:cubicBezTo>
                  <a:pt x="1683515" y="1353623"/>
                  <a:pt x="1602173" y="1386455"/>
                  <a:pt x="1584224" y="1372096"/>
                </a:cubicBezTo>
                <a:cubicBezTo>
                  <a:pt x="1494699" y="1300476"/>
                  <a:pt x="1619423" y="1351500"/>
                  <a:pt x="1514951" y="1316678"/>
                </a:cubicBezTo>
                <a:cubicBezTo>
                  <a:pt x="1422131" y="1223858"/>
                  <a:pt x="1463791" y="1274575"/>
                  <a:pt x="1390260" y="1164278"/>
                </a:cubicBezTo>
                <a:lnTo>
                  <a:pt x="1362551" y="1122714"/>
                </a:lnTo>
                <a:cubicBezTo>
                  <a:pt x="1327731" y="1018248"/>
                  <a:pt x="1374700" y="1147009"/>
                  <a:pt x="1320988" y="1039587"/>
                </a:cubicBezTo>
                <a:cubicBezTo>
                  <a:pt x="1314457" y="1026525"/>
                  <a:pt x="1313664" y="1011085"/>
                  <a:pt x="1307133" y="998023"/>
                </a:cubicBezTo>
                <a:cubicBezTo>
                  <a:pt x="1299686" y="983130"/>
                  <a:pt x="1286187" y="971676"/>
                  <a:pt x="1279424" y="956460"/>
                </a:cubicBezTo>
                <a:cubicBezTo>
                  <a:pt x="1267561" y="929769"/>
                  <a:pt x="1260952" y="901041"/>
                  <a:pt x="1251715" y="873332"/>
                </a:cubicBezTo>
                <a:lnTo>
                  <a:pt x="1237860" y="831769"/>
                </a:lnTo>
                <a:cubicBezTo>
                  <a:pt x="1222963" y="682794"/>
                  <a:pt x="1213149" y="664006"/>
                  <a:pt x="1237860" y="499260"/>
                </a:cubicBezTo>
                <a:cubicBezTo>
                  <a:pt x="1248962" y="425244"/>
                  <a:pt x="1280309" y="394024"/>
                  <a:pt x="1320988" y="333005"/>
                </a:cubicBezTo>
                <a:lnTo>
                  <a:pt x="1348697" y="291441"/>
                </a:lnTo>
                <a:cubicBezTo>
                  <a:pt x="1381024" y="194460"/>
                  <a:pt x="1348697" y="217550"/>
                  <a:pt x="1417969" y="194460"/>
                </a:cubicBezTo>
                <a:cubicBezTo>
                  <a:pt x="1427205" y="185223"/>
                  <a:pt x="1434477" y="173471"/>
                  <a:pt x="1445678" y="166750"/>
                </a:cubicBezTo>
                <a:cubicBezTo>
                  <a:pt x="1458201" y="159236"/>
                  <a:pt x="1474180" y="159427"/>
                  <a:pt x="1487242" y="152896"/>
                </a:cubicBezTo>
                <a:cubicBezTo>
                  <a:pt x="1502135" y="145450"/>
                  <a:pt x="1514951" y="134423"/>
                  <a:pt x="1528806" y="125187"/>
                </a:cubicBezTo>
                <a:cubicBezTo>
                  <a:pt x="1538042" y="111332"/>
                  <a:pt x="1544741" y="95397"/>
                  <a:pt x="1556515" y="83623"/>
                </a:cubicBezTo>
                <a:cubicBezTo>
                  <a:pt x="1583373" y="56765"/>
                  <a:pt x="1605836" y="53328"/>
                  <a:pt x="1639642" y="42060"/>
                </a:cubicBezTo>
                <a:cubicBezTo>
                  <a:pt x="1648878" y="32823"/>
                  <a:pt x="1654749" y="17787"/>
                  <a:pt x="1667351" y="14350"/>
                </a:cubicBezTo>
                <a:cubicBezTo>
                  <a:pt x="1781516" y="-16786"/>
                  <a:pt x="2070646" y="12104"/>
                  <a:pt x="2124551" y="14350"/>
                </a:cubicBezTo>
                <a:cubicBezTo>
                  <a:pt x="2154780" y="105035"/>
                  <a:pt x="2112796" y="16030"/>
                  <a:pt x="2179969" y="69769"/>
                </a:cubicBezTo>
                <a:cubicBezTo>
                  <a:pt x="2192971" y="80171"/>
                  <a:pt x="2197276" y="98330"/>
                  <a:pt x="2207678" y="111332"/>
                </a:cubicBezTo>
                <a:cubicBezTo>
                  <a:pt x="2215838" y="121532"/>
                  <a:pt x="2226151" y="129805"/>
                  <a:pt x="2235388" y="139041"/>
                </a:cubicBezTo>
                <a:cubicBezTo>
                  <a:pt x="2259773" y="212198"/>
                  <a:pt x="2241141" y="168454"/>
                  <a:pt x="2304660" y="263732"/>
                </a:cubicBezTo>
                <a:cubicBezTo>
                  <a:pt x="2320862" y="288035"/>
                  <a:pt x="2316167" y="322557"/>
                  <a:pt x="2332369" y="346860"/>
                </a:cubicBezTo>
                <a:cubicBezTo>
                  <a:pt x="2341605" y="360714"/>
                  <a:pt x="2349676" y="375421"/>
                  <a:pt x="2360078" y="388423"/>
                </a:cubicBezTo>
                <a:cubicBezTo>
                  <a:pt x="2382639" y="416623"/>
                  <a:pt x="2398492" y="423268"/>
                  <a:pt x="2429351" y="443841"/>
                </a:cubicBezTo>
                <a:cubicBezTo>
                  <a:pt x="2433969" y="457696"/>
                  <a:pt x="2434083" y="474001"/>
                  <a:pt x="2443206" y="485405"/>
                </a:cubicBezTo>
                <a:cubicBezTo>
                  <a:pt x="2462738" y="509821"/>
                  <a:pt x="2498953" y="517842"/>
                  <a:pt x="2526333" y="526969"/>
                </a:cubicBezTo>
                <a:cubicBezTo>
                  <a:pt x="2537601" y="560773"/>
                  <a:pt x="2541041" y="583239"/>
                  <a:pt x="2567897" y="610096"/>
                </a:cubicBezTo>
                <a:cubicBezTo>
                  <a:pt x="2579671" y="621870"/>
                  <a:pt x="2595606" y="628569"/>
                  <a:pt x="2609460" y="637805"/>
                </a:cubicBezTo>
                <a:cubicBezTo>
                  <a:pt x="2614078" y="651660"/>
                  <a:pt x="2623315" y="664765"/>
                  <a:pt x="2623315" y="679369"/>
                </a:cubicBezTo>
                <a:cubicBezTo>
                  <a:pt x="2623315" y="732352"/>
                  <a:pt x="2597712" y="726053"/>
                  <a:pt x="2554042" y="734787"/>
                </a:cubicBezTo>
                <a:cubicBezTo>
                  <a:pt x="2526496" y="740296"/>
                  <a:pt x="2498624" y="744023"/>
                  <a:pt x="2470915" y="748641"/>
                </a:cubicBezTo>
                <a:cubicBezTo>
                  <a:pt x="2475533" y="776350"/>
                  <a:pt x="2484769" y="803677"/>
                  <a:pt x="2484769" y="831769"/>
                </a:cubicBezTo>
                <a:cubicBezTo>
                  <a:pt x="2484769" y="932986"/>
                  <a:pt x="2349845" y="864019"/>
                  <a:pt x="2290806" y="859478"/>
                </a:cubicBezTo>
                <a:lnTo>
                  <a:pt x="2207678" y="804060"/>
                </a:lnTo>
                <a:cubicBezTo>
                  <a:pt x="2195527" y="795959"/>
                  <a:pt x="2202947" y="773900"/>
                  <a:pt x="2193824" y="762496"/>
                </a:cubicBezTo>
                <a:cubicBezTo>
                  <a:pt x="2183422" y="749494"/>
                  <a:pt x="2166115" y="744023"/>
                  <a:pt x="2152260" y="734787"/>
                </a:cubicBezTo>
                <a:cubicBezTo>
                  <a:pt x="2156878" y="767114"/>
                  <a:pt x="2159711" y="799748"/>
                  <a:pt x="2166115" y="831769"/>
                </a:cubicBezTo>
                <a:cubicBezTo>
                  <a:pt x="2168979" y="846089"/>
                  <a:pt x="2169643" y="863006"/>
                  <a:pt x="2179969" y="873332"/>
                </a:cubicBezTo>
                <a:cubicBezTo>
                  <a:pt x="2190296" y="883659"/>
                  <a:pt x="2208471" y="880656"/>
                  <a:pt x="2221533" y="887187"/>
                </a:cubicBezTo>
                <a:cubicBezTo>
                  <a:pt x="2328958" y="940899"/>
                  <a:pt x="2200195" y="893929"/>
                  <a:pt x="2304660" y="928750"/>
                </a:cubicBezTo>
                <a:cubicBezTo>
                  <a:pt x="2385707" y="1009797"/>
                  <a:pt x="2346762" y="979909"/>
                  <a:pt x="2415497" y="1025732"/>
                </a:cubicBezTo>
                <a:cubicBezTo>
                  <a:pt x="2410879" y="1067296"/>
                  <a:pt x="2420344" y="1113019"/>
                  <a:pt x="2401642" y="1150423"/>
                </a:cubicBezTo>
                <a:cubicBezTo>
                  <a:pt x="2393127" y="1167454"/>
                  <a:pt x="2354739" y="1147247"/>
                  <a:pt x="2346224" y="1164278"/>
                </a:cubicBezTo>
                <a:cubicBezTo>
                  <a:pt x="2327522" y="1201682"/>
                  <a:pt x="2354821" y="1253688"/>
                  <a:pt x="2332369" y="1288969"/>
                </a:cubicBezTo>
                <a:cubicBezTo>
                  <a:pt x="2316688" y="1313611"/>
                  <a:pt x="2276951" y="1307442"/>
                  <a:pt x="2249242" y="1316678"/>
                </a:cubicBezTo>
                <a:cubicBezTo>
                  <a:pt x="2176702" y="1340857"/>
                  <a:pt x="2222126" y="1328468"/>
                  <a:pt x="2110697" y="1344387"/>
                </a:cubicBezTo>
                <a:cubicBezTo>
                  <a:pt x="2115315" y="1395187"/>
                  <a:pt x="2108420" y="1448395"/>
                  <a:pt x="2124551" y="1496787"/>
                </a:cubicBezTo>
                <a:cubicBezTo>
                  <a:pt x="2129169" y="1510642"/>
                  <a:pt x="2151591" y="1509112"/>
                  <a:pt x="2166115" y="1510641"/>
                </a:cubicBezTo>
                <a:cubicBezTo>
                  <a:pt x="2239743" y="1518391"/>
                  <a:pt x="2313897" y="1519878"/>
                  <a:pt x="2387788" y="1524496"/>
                </a:cubicBezTo>
                <a:lnTo>
                  <a:pt x="2470915" y="1579914"/>
                </a:lnTo>
                <a:cubicBezTo>
                  <a:pt x="2495217" y="1596116"/>
                  <a:pt x="2554042" y="1607623"/>
                  <a:pt x="2554042" y="1607623"/>
                </a:cubicBezTo>
                <a:cubicBezTo>
                  <a:pt x="2558660" y="1621478"/>
                  <a:pt x="2557570" y="1638860"/>
                  <a:pt x="2567897" y="1649187"/>
                </a:cubicBezTo>
                <a:cubicBezTo>
                  <a:pt x="2591445" y="1672735"/>
                  <a:pt x="2651024" y="1704605"/>
                  <a:pt x="2651024" y="1704605"/>
                </a:cubicBezTo>
                <a:cubicBezTo>
                  <a:pt x="2660260" y="1718460"/>
                  <a:pt x="2668073" y="1733377"/>
                  <a:pt x="2678733" y="1746169"/>
                </a:cubicBezTo>
                <a:cubicBezTo>
                  <a:pt x="2712067" y="1786170"/>
                  <a:pt x="2720994" y="1788197"/>
                  <a:pt x="2761860" y="1815441"/>
                </a:cubicBezTo>
                <a:cubicBezTo>
                  <a:pt x="2771096" y="1829296"/>
                  <a:pt x="2776567" y="1846603"/>
                  <a:pt x="2789569" y="1857005"/>
                </a:cubicBezTo>
                <a:cubicBezTo>
                  <a:pt x="2800973" y="1866128"/>
                  <a:pt x="2818071" y="1864329"/>
                  <a:pt x="2831133" y="1870860"/>
                </a:cubicBezTo>
                <a:cubicBezTo>
                  <a:pt x="2938558" y="1924572"/>
                  <a:pt x="2809795" y="1877602"/>
                  <a:pt x="2914260" y="1912423"/>
                </a:cubicBezTo>
                <a:cubicBezTo>
                  <a:pt x="3033381" y="1991836"/>
                  <a:pt x="2882663" y="1896624"/>
                  <a:pt x="2997388" y="1953987"/>
                </a:cubicBezTo>
                <a:cubicBezTo>
                  <a:pt x="3012281" y="1961434"/>
                  <a:pt x="3023735" y="1974933"/>
                  <a:pt x="3038951" y="1981696"/>
                </a:cubicBezTo>
                <a:cubicBezTo>
                  <a:pt x="3098209" y="2008033"/>
                  <a:pt x="3121080" y="2007141"/>
                  <a:pt x="3177497" y="2023260"/>
                </a:cubicBezTo>
                <a:cubicBezTo>
                  <a:pt x="3276900" y="2051661"/>
                  <a:pt x="3147497" y="2022801"/>
                  <a:pt x="3288333" y="2050969"/>
                </a:cubicBezTo>
                <a:lnTo>
                  <a:pt x="3371460" y="2106387"/>
                </a:lnTo>
                <a:cubicBezTo>
                  <a:pt x="3385315" y="2115623"/>
                  <a:pt x="3401250" y="2122322"/>
                  <a:pt x="3413024" y="2134096"/>
                </a:cubicBezTo>
                <a:lnTo>
                  <a:pt x="3454588" y="2175660"/>
                </a:lnTo>
                <a:cubicBezTo>
                  <a:pt x="3459206" y="2189514"/>
                  <a:pt x="3457038" y="2208100"/>
                  <a:pt x="3468442" y="2217223"/>
                </a:cubicBezTo>
                <a:cubicBezTo>
                  <a:pt x="3483311" y="2229118"/>
                  <a:pt x="3506031" y="2224392"/>
                  <a:pt x="3523860" y="2231078"/>
                </a:cubicBezTo>
                <a:cubicBezTo>
                  <a:pt x="3543198" y="2238330"/>
                  <a:pt x="3562094" y="2247331"/>
                  <a:pt x="3579278" y="2258787"/>
                </a:cubicBezTo>
                <a:cubicBezTo>
                  <a:pt x="3590147" y="2266033"/>
                  <a:pt x="3596538" y="2278659"/>
                  <a:pt x="3606988" y="2286496"/>
                </a:cubicBezTo>
                <a:cubicBezTo>
                  <a:pt x="3633630" y="2306477"/>
                  <a:pt x="3690115" y="2341914"/>
                  <a:pt x="3690115" y="2341914"/>
                </a:cubicBezTo>
                <a:cubicBezTo>
                  <a:pt x="3766172" y="2456001"/>
                  <a:pt x="3666728" y="2325263"/>
                  <a:pt x="3759388" y="2397332"/>
                </a:cubicBezTo>
                <a:cubicBezTo>
                  <a:pt x="3790320" y="2421390"/>
                  <a:pt x="3842515" y="2480460"/>
                  <a:pt x="3842515" y="2480460"/>
                </a:cubicBezTo>
                <a:cubicBezTo>
                  <a:pt x="3869486" y="2561375"/>
                  <a:pt x="3835266" y="2487065"/>
                  <a:pt x="3897933" y="2549732"/>
                </a:cubicBezTo>
                <a:cubicBezTo>
                  <a:pt x="3909707" y="2561506"/>
                  <a:pt x="3913111" y="2580331"/>
                  <a:pt x="3925642" y="2591296"/>
                </a:cubicBezTo>
                <a:cubicBezTo>
                  <a:pt x="3950704" y="2613226"/>
                  <a:pt x="3981060" y="2628241"/>
                  <a:pt x="4008769" y="2646714"/>
                </a:cubicBezTo>
                <a:lnTo>
                  <a:pt x="4050333" y="2674423"/>
                </a:lnTo>
                <a:cubicBezTo>
                  <a:pt x="4063626" y="2714302"/>
                  <a:pt x="4084757" y="2756084"/>
                  <a:pt x="4050333" y="2799114"/>
                </a:cubicBezTo>
                <a:cubicBezTo>
                  <a:pt x="4041210" y="2810518"/>
                  <a:pt x="4022624" y="2789878"/>
                  <a:pt x="4008769" y="2785260"/>
                </a:cubicBezTo>
                <a:cubicBezTo>
                  <a:pt x="4004151" y="2771405"/>
                  <a:pt x="4005242" y="2733369"/>
                  <a:pt x="3994915" y="2743696"/>
                </a:cubicBezTo>
                <a:cubicBezTo>
                  <a:pt x="3974262" y="2764349"/>
                  <a:pt x="3967206" y="2826823"/>
                  <a:pt x="3967206" y="2826823"/>
                </a:cubicBezTo>
                <a:cubicBezTo>
                  <a:pt x="3944115" y="2822205"/>
                  <a:pt x="3913258" y="2830848"/>
                  <a:pt x="3897933" y="2812969"/>
                </a:cubicBezTo>
                <a:cubicBezTo>
                  <a:pt x="3879651" y="2791640"/>
                  <a:pt x="3903942" y="2749705"/>
                  <a:pt x="3884078" y="2729841"/>
                </a:cubicBezTo>
                <a:cubicBezTo>
                  <a:pt x="3870614" y="2716377"/>
                  <a:pt x="3875455" y="2766951"/>
                  <a:pt x="3870224" y="2785260"/>
                </a:cubicBezTo>
                <a:cubicBezTo>
                  <a:pt x="3866212" y="2799302"/>
                  <a:pt x="3860987" y="2812969"/>
                  <a:pt x="3856369" y="2826823"/>
                </a:cubicBezTo>
                <a:cubicBezTo>
                  <a:pt x="3710057" y="2797562"/>
                  <a:pt x="3853688" y="2849171"/>
                  <a:pt x="3773242" y="2688278"/>
                </a:cubicBezTo>
                <a:cubicBezTo>
                  <a:pt x="3764727" y="2671247"/>
                  <a:pt x="3736133" y="2679654"/>
                  <a:pt x="3717824" y="2674423"/>
                </a:cubicBezTo>
                <a:cubicBezTo>
                  <a:pt x="3703782" y="2670411"/>
                  <a:pt x="3690115" y="2665187"/>
                  <a:pt x="3676260" y="2660569"/>
                </a:cubicBezTo>
                <a:cubicBezTo>
                  <a:pt x="3667024" y="2646714"/>
                  <a:pt x="3660325" y="2630779"/>
                  <a:pt x="3648551" y="2619005"/>
                </a:cubicBezTo>
                <a:cubicBezTo>
                  <a:pt x="3608848" y="2579301"/>
                  <a:pt x="3610496" y="2599977"/>
                  <a:pt x="3565424" y="2577441"/>
                </a:cubicBezTo>
                <a:cubicBezTo>
                  <a:pt x="3457999" y="2523729"/>
                  <a:pt x="3586762" y="2570699"/>
                  <a:pt x="3482297" y="2535878"/>
                </a:cubicBezTo>
                <a:cubicBezTo>
                  <a:pt x="3473061" y="2522023"/>
                  <a:pt x="3467590" y="2504716"/>
                  <a:pt x="3454588" y="2494314"/>
                </a:cubicBezTo>
                <a:cubicBezTo>
                  <a:pt x="3443184" y="2485191"/>
                  <a:pt x="3426086" y="2486991"/>
                  <a:pt x="3413024" y="2480460"/>
                </a:cubicBezTo>
                <a:cubicBezTo>
                  <a:pt x="3398131" y="2473013"/>
                  <a:pt x="3386676" y="2459513"/>
                  <a:pt x="3371460" y="2452750"/>
                </a:cubicBezTo>
                <a:cubicBezTo>
                  <a:pt x="3344770" y="2440887"/>
                  <a:pt x="3316042" y="2434277"/>
                  <a:pt x="3288333" y="2425041"/>
                </a:cubicBezTo>
                <a:lnTo>
                  <a:pt x="3205206" y="2397332"/>
                </a:lnTo>
                <a:lnTo>
                  <a:pt x="3163642" y="2383478"/>
                </a:lnTo>
                <a:cubicBezTo>
                  <a:pt x="3044524" y="2304067"/>
                  <a:pt x="3195236" y="2399275"/>
                  <a:pt x="3080515" y="2341914"/>
                </a:cubicBezTo>
                <a:cubicBezTo>
                  <a:pt x="3065622" y="2334467"/>
                  <a:pt x="3054167" y="2320968"/>
                  <a:pt x="3038951" y="2314205"/>
                </a:cubicBezTo>
                <a:cubicBezTo>
                  <a:pt x="3012261" y="2302343"/>
                  <a:pt x="2983533" y="2295732"/>
                  <a:pt x="2955824" y="2286496"/>
                </a:cubicBezTo>
                <a:lnTo>
                  <a:pt x="2872697" y="2258787"/>
                </a:lnTo>
                <a:cubicBezTo>
                  <a:pt x="2858842" y="2254169"/>
                  <a:pt x="2843284" y="2253033"/>
                  <a:pt x="2831133" y="2244932"/>
                </a:cubicBezTo>
                <a:cubicBezTo>
                  <a:pt x="2817278" y="2235696"/>
                  <a:pt x="2804785" y="2223986"/>
                  <a:pt x="2789569" y="2217223"/>
                </a:cubicBezTo>
                <a:cubicBezTo>
                  <a:pt x="2617488" y="2140743"/>
                  <a:pt x="2796145" y="2249316"/>
                  <a:pt x="2623315" y="2134096"/>
                </a:cubicBezTo>
                <a:lnTo>
                  <a:pt x="2581751" y="2106387"/>
                </a:lnTo>
                <a:cubicBezTo>
                  <a:pt x="2572515" y="2092532"/>
                  <a:pt x="2567044" y="2075225"/>
                  <a:pt x="2554042" y="2064823"/>
                </a:cubicBezTo>
                <a:cubicBezTo>
                  <a:pt x="2542638" y="2055700"/>
                  <a:pt x="2518409" y="2037624"/>
                  <a:pt x="2512478" y="2050969"/>
                </a:cubicBezTo>
                <a:cubicBezTo>
                  <a:pt x="2493628" y="2093381"/>
                  <a:pt x="2503242" y="2143332"/>
                  <a:pt x="2498624" y="2189514"/>
                </a:cubicBezTo>
                <a:cubicBezTo>
                  <a:pt x="2503242" y="2258787"/>
                  <a:pt x="2500413" y="2328962"/>
                  <a:pt x="2512478" y="2397332"/>
                </a:cubicBezTo>
                <a:cubicBezTo>
                  <a:pt x="2514748" y="2410196"/>
                  <a:pt x="2532028" y="2414841"/>
                  <a:pt x="2540188" y="2425041"/>
                </a:cubicBezTo>
                <a:cubicBezTo>
                  <a:pt x="2592969" y="2491017"/>
                  <a:pt x="2538206" y="2446811"/>
                  <a:pt x="2609460" y="2494314"/>
                </a:cubicBezTo>
                <a:lnTo>
                  <a:pt x="2664878" y="2577441"/>
                </a:lnTo>
                <a:lnTo>
                  <a:pt x="2692588" y="2619005"/>
                </a:lnTo>
                <a:cubicBezTo>
                  <a:pt x="2697206" y="2637478"/>
                  <a:pt x="2703036" y="2655689"/>
                  <a:pt x="2706442" y="2674423"/>
                </a:cubicBezTo>
                <a:cubicBezTo>
                  <a:pt x="2712284" y="2706552"/>
                  <a:pt x="2712954" y="2739586"/>
                  <a:pt x="2720297" y="2771405"/>
                </a:cubicBezTo>
                <a:cubicBezTo>
                  <a:pt x="2726865" y="2799865"/>
                  <a:pt x="2738770" y="2826823"/>
                  <a:pt x="2748006" y="2854532"/>
                </a:cubicBezTo>
                <a:lnTo>
                  <a:pt x="2761860" y="2896096"/>
                </a:lnTo>
                <a:cubicBezTo>
                  <a:pt x="2757242" y="3108532"/>
                  <a:pt x="2756672" y="3321095"/>
                  <a:pt x="2748006" y="3533405"/>
                </a:cubicBezTo>
                <a:cubicBezTo>
                  <a:pt x="2747410" y="3547997"/>
                  <a:pt x="2737994" y="3560879"/>
                  <a:pt x="2734151" y="3574969"/>
                </a:cubicBezTo>
                <a:cubicBezTo>
                  <a:pt x="2729887" y="3590602"/>
                  <a:pt x="2695070" y="3744426"/>
                  <a:pt x="2678733" y="3768932"/>
                </a:cubicBezTo>
                <a:cubicBezTo>
                  <a:pt x="2669497" y="3782787"/>
                  <a:pt x="2658471" y="3795603"/>
                  <a:pt x="2651024" y="3810496"/>
                </a:cubicBezTo>
                <a:cubicBezTo>
                  <a:pt x="2593666" y="3925211"/>
                  <a:pt x="2688866" y="3774516"/>
                  <a:pt x="2609460" y="3893623"/>
                </a:cubicBezTo>
                <a:cubicBezTo>
                  <a:pt x="2543602" y="4091198"/>
                  <a:pt x="2609780" y="3885579"/>
                  <a:pt x="2567897" y="4032169"/>
                </a:cubicBezTo>
                <a:cubicBezTo>
                  <a:pt x="2563885" y="4046211"/>
                  <a:pt x="2558054" y="4059690"/>
                  <a:pt x="2554042" y="4073732"/>
                </a:cubicBezTo>
                <a:cubicBezTo>
                  <a:pt x="2548811" y="4092041"/>
                  <a:pt x="2547689" y="4111648"/>
                  <a:pt x="2540188" y="4129150"/>
                </a:cubicBezTo>
                <a:cubicBezTo>
                  <a:pt x="2533629" y="4144455"/>
                  <a:pt x="2521715" y="4156859"/>
                  <a:pt x="2512478" y="4170714"/>
                </a:cubicBezTo>
                <a:lnTo>
                  <a:pt x="2484769" y="4309260"/>
                </a:lnTo>
                <a:lnTo>
                  <a:pt x="2470915" y="4378532"/>
                </a:lnTo>
                <a:cubicBezTo>
                  <a:pt x="2471916" y="4422573"/>
                  <a:pt x="2458208" y="4883033"/>
                  <a:pt x="2498624" y="5085114"/>
                </a:cubicBezTo>
                <a:cubicBezTo>
                  <a:pt x="2501488" y="5099434"/>
                  <a:pt x="2508466" y="5112636"/>
                  <a:pt x="2512478" y="5126678"/>
                </a:cubicBezTo>
                <a:cubicBezTo>
                  <a:pt x="2517709" y="5144987"/>
                  <a:pt x="2522202" y="5163508"/>
                  <a:pt x="2526333" y="5182096"/>
                </a:cubicBezTo>
                <a:cubicBezTo>
                  <a:pt x="2531442" y="5205084"/>
                  <a:pt x="2528505" y="5230923"/>
                  <a:pt x="2540188" y="5251369"/>
                </a:cubicBezTo>
                <a:cubicBezTo>
                  <a:pt x="2560695" y="5287256"/>
                  <a:pt x="2640282" y="5288833"/>
                  <a:pt x="2664878" y="5292932"/>
                </a:cubicBezTo>
                <a:cubicBezTo>
                  <a:pt x="2678733" y="5297550"/>
                  <a:pt x="2691985" y="5304722"/>
                  <a:pt x="2706442" y="5306787"/>
                </a:cubicBezTo>
                <a:cubicBezTo>
                  <a:pt x="2756939" y="5314001"/>
                  <a:pt x="2810450" y="5304510"/>
                  <a:pt x="2858842" y="5320641"/>
                </a:cubicBezTo>
                <a:cubicBezTo>
                  <a:pt x="2872697" y="5325259"/>
                  <a:pt x="2868079" y="5348350"/>
                  <a:pt x="2872697" y="5362205"/>
                </a:cubicBezTo>
                <a:cubicBezTo>
                  <a:pt x="2858842" y="5371441"/>
                  <a:pt x="2839394" y="5375457"/>
                  <a:pt x="2831133" y="5389914"/>
                </a:cubicBezTo>
                <a:cubicBezTo>
                  <a:pt x="2802975" y="5439191"/>
                  <a:pt x="2816925" y="5458129"/>
                  <a:pt x="2831133" y="5500750"/>
                </a:cubicBezTo>
                <a:cubicBezTo>
                  <a:pt x="2792831" y="5615653"/>
                  <a:pt x="2829577" y="5550010"/>
                  <a:pt x="2581751" y="5528460"/>
                </a:cubicBezTo>
                <a:cubicBezTo>
                  <a:pt x="2506031" y="5521876"/>
                  <a:pt x="2487616" y="5510936"/>
                  <a:pt x="2415497" y="5486896"/>
                </a:cubicBezTo>
                <a:cubicBezTo>
                  <a:pt x="2388847" y="5478013"/>
                  <a:pt x="2360078" y="5477659"/>
                  <a:pt x="2332369" y="5473041"/>
                </a:cubicBezTo>
                <a:cubicBezTo>
                  <a:pt x="2318515" y="5463805"/>
                  <a:pt x="2299631" y="5459452"/>
                  <a:pt x="2290806" y="5445332"/>
                </a:cubicBezTo>
                <a:cubicBezTo>
                  <a:pt x="2275326" y="5420564"/>
                  <a:pt x="2263097" y="5362205"/>
                  <a:pt x="2263097" y="5362205"/>
                </a:cubicBezTo>
                <a:cubicBezTo>
                  <a:pt x="2225682" y="5100308"/>
                  <a:pt x="2273046" y="5456017"/>
                  <a:pt x="2235388" y="4891150"/>
                </a:cubicBezTo>
                <a:cubicBezTo>
                  <a:pt x="2234417" y="4876579"/>
                  <a:pt x="2225075" y="4863755"/>
                  <a:pt x="2221533" y="4849587"/>
                </a:cubicBezTo>
                <a:cubicBezTo>
                  <a:pt x="2215821" y="4826742"/>
                  <a:pt x="2211890" y="4803482"/>
                  <a:pt x="2207678" y="4780314"/>
                </a:cubicBezTo>
                <a:cubicBezTo>
                  <a:pt x="2186542" y="4664065"/>
                  <a:pt x="2197533" y="4713006"/>
                  <a:pt x="2179969" y="4572496"/>
                </a:cubicBezTo>
                <a:cubicBezTo>
                  <a:pt x="2175919" y="4540093"/>
                  <a:pt x="2169721" y="4507970"/>
                  <a:pt x="2166115" y="4475514"/>
                </a:cubicBezTo>
                <a:cubicBezTo>
                  <a:pt x="2151992" y="4348407"/>
                  <a:pt x="2162258" y="4325403"/>
                  <a:pt x="2124551" y="4212278"/>
                </a:cubicBezTo>
                <a:cubicBezTo>
                  <a:pt x="2119933" y="4198423"/>
                  <a:pt x="2113865" y="4184970"/>
                  <a:pt x="2110697" y="4170714"/>
                </a:cubicBezTo>
                <a:cubicBezTo>
                  <a:pt x="2083486" y="4048264"/>
                  <a:pt x="2110586" y="4128763"/>
                  <a:pt x="2082988" y="4032169"/>
                </a:cubicBezTo>
                <a:cubicBezTo>
                  <a:pt x="2073974" y="4000619"/>
                  <a:pt x="2065711" y="3973328"/>
                  <a:pt x="2041424" y="3949041"/>
                </a:cubicBezTo>
                <a:cubicBezTo>
                  <a:pt x="2029650" y="3937267"/>
                  <a:pt x="2013715" y="3930568"/>
                  <a:pt x="1999860" y="3921332"/>
                </a:cubicBezTo>
                <a:cubicBezTo>
                  <a:pt x="1990624" y="3935187"/>
                  <a:pt x="1978914" y="3947680"/>
                  <a:pt x="1972151" y="3962896"/>
                </a:cubicBezTo>
                <a:cubicBezTo>
                  <a:pt x="1960289" y="3989586"/>
                  <a:pt x="1944442" y="4046023"/>
                  <a:pt x="1944442" y="4046023"/>
                </a:cubicBezTo>
                <a:cubicBezTo>
                  <a:pt x="1939824" y="4073732"/>
                  <a:pt x="1934072" y="4101276"/>
                  <a:pt x="1930588" y="4129150"/>
                </a:cubicBezTo>
                <a:cubicBezTo>
                  <a:pt x="1906965" y="4318135"/>
                  <a:pt x="1931220" y="4209750"/>
                  <a:pt x="1902878" y="4323114"/>
                </a:cubicBezTo>
                <a:cubicBezTo>
                  <a:pt x="1898260" y="4378532"/>
                  <a:pt x="1890974" y="4433793"/>
                  <a:pt x="1889024" y="4489369"/>
                </a:cubicBezTo>
                <a:cubicBezTo>
                  <a:pt x="1881735" y="4697110"/>
                  <a:pt x="1886094" y="4905241"/>
                  <a:pt x="1875169" y="5112823"/>
                </a:cubicBezTo>
                <a:cubicBezTo>
                  <a:pt x="1866389" y="5279646"/>
                  <a:pt x="1859682" y="5229375"/>
                  <a:pt x="1833606" y="5320641"/>
                </a:cubicBezTo>
                <a:cubicBezTo>
                  <a:pt x="1828375" y="5338950"/>
                  <a:pt x="1830313" y="5360216"/>
                  <a:pt x="1819751" y="5376060"/>
                </a:cubicBezTo>
                <a:cubicBezTo>
                  <a:pt x="1804403" y="5399082"/>
                  <a:pt x="1760334" y="5409720"/>
                  <a:pt x="1736624" y="5417623"/>
                </a:cubicBezTo>
                <a:cubicBezTo>
                  <a:pt x="1722769" y="5426859"/>
                  <a:pt x="1709953" y="5437885"/>
                  <a:pt x="1695060" y="5445332"/>
                </a:cubicBezTo>
                <a:cubicBezTo>
                  <a:pt x="1613533" y="5486096"/>
                  <a:pt x="1481503" y="5449069"/>
                  <a:pt x="1417969" y="5445332"/>
                </a:cubicBezTo>
                <a:cubicBezTo>
                  <a:pt x="1390260" y="5440714"/>
                  <a:pt x="1362779" y="5434419"/>
                  <a:pt x="1334842" y="5431478"/>
                </a:cubicBezTo>
                <a:cubicBezTo>
                  <a:pt x="1274959" y="5425175"/>
                  <a:pt x="1208590" y="5444552"/>
                  <a:pt x="1154733" y="5417623"/>
                </a:cubicBezTo>
                <a:cubicBezTo>
                  <a:pt x="1133671" y="5407092"/>
                  <a:pt x="1163970" y="5371441"/>
                  <a:pt x="1168588" y="5348350"/>
                </a:cubicBezTo>
                <a:cubicBezTo>
                  <a:pt x="1182442" y="5352968"/>
                  <a:pt x="1199825" y="5372531"/>
                  <a:pt x="1210151" y="5362205"/>
                </a:cubicBezTo>
                <a:cubicBezTo>
                  <a:pt x="1221624" y="5350732"/>
                  <a:pt x="1169518" y="5280473"/>
                  <a:pt x="1168588" y="5279078"/>
                </a:cubicBezTo>
                <a:cubicBezTo>
                  <a:pt x="1182442" y="5274460"/>
                  <a:pt x="1195547" y="5265223"/>
                  <a:pt x="1210151" y="5265223"/>
                </a:cubicBezTo>
                <a:cubicBezTo>
                  <a:pt x="1227548" y="5265223"/>
                  <a:pt x="1323660" y="5298442"/>
                  <a:pt x="1224006" y="5265223"/>
                </a:cubicBezTo>
                <a:cubicBezTo>
                  <a:pt x="1228624" y="5242132"/>
                  <a:pt x="1214834" y="5200884"/>
                  <a:pt x="1237860" y="5195950"/>
                </a:cubicBezTo>
                <a:cubicBezTo>
                  <a:pt x="1781662" y="5079421"/>
                  <a:pt x="1487683" y="5264928"/>
                  <a:pt x="1653497" y="5154387"/>
                </a:cubicBezTo>
                <a:cubicBezTo>
                  <a:pt x="1712691" y="4976797"/>
                  <a:pt x="1681206" y="5084484"/>
                  <a:pt x="1681206" y="4669478"/>
                </a:cubicBezTo>
                <a:cubicBezTo>
                  <a:pt x="1681206" y="4553931"/>
                  <a:pt x="1675583" y="4438367"/>
                  <a:pt x="1667351" y="4323114"/>
                </a:cubicBezTo>
                <a:cubicBezTo>
                  <a:pt x="1666311" y="4308547"/>
                  <a:pt x="1660028" y="4294612"/>
                  <a:pt x="1653497" y="4281550"/>
                </a:cubicBezTo>
                <a:cubicBezTo>
                  <a:pt x="1636020" y="4246596"/>
                  <a:pt x="1623851" y="4238050"/>
                  <a:pt x="1598078" y="4212278"/>
                </a:cubicBezTo>
                <a:cubicBezTo>
                  <a:pt x="1551506" y="4072556"/>
                  <a:pt x="1622574" y="4289311"/>
                  <a:pt x="1570369" y="4115296"/>
                </a:cubicBezTo>
                <a:cubicBezTo>
                  <a:pt x="1561976" y="4087320"/>
                  <a:pt x="1551896" y="4059878"/>
                  <a:pt x="1542660" y="4032169"/>
                </a:cubicBezTo>
                <a:cubicBezTo>
                  <a:pt x="1542658" y="4032164"/>
                  <a:pt x="1514954" y="3949045"/>
                  <a:pt x="1514951" y="3949041"/>
                </a:cubicBezTo>
                <a:lnTo>
                  <a:pt x="1487242" y="3907478"/>
                </a:lnTo>
                <a:lnTo>
                  <a:pt x="1445678" y="3782787"/>
                </a:lnTo>
                <a:lnTo>
                  <a:pt x="1431824" y="3741223"/>
                </a:lnTo>
                <a:cubicBezTo>
                  <a:pt x="1413838" y="3615323"/>
                  <a:pt x="1428296" y="3675224"/>
                  <a:pt x="1390260" y="3561114"/>
                </a:cubicBezTo>
                <a:lnTo>
                  <a:pt x="1376406" y="3519550"/>
                </a:lnTo>
                <a:lnTo>
                  <a:pt x="1362551" y="3477987"/>
                </a:lnTo>
                <a:cubicBezTo>
                  <a:pt x="1357933" y="3441041"/>
                  <a:pt x="1355357" y="3403783"/>
                  <a:pt x="1348697" y="3367150"/>
                </a:cubicBezTo>
                <a:cubicBezTo>
                  <a:pt x="1346085" y="3352782"/>
                  <a:pt x="1338010" y="3339843"/>
                  <a:pt x="1334842" y="3325587"/>
                </a:cubicBezTo>
                <a:cubicBezTo>
                  <a:pt x="1328748" y="3298165"/>
                  <a:pt x="1325606" y="3270169"/>
                  <a:pt x="1320988" y="3242460"/>
                </a:cubicBezTo>
                <a:cubicBezTo>
                  <a:pt x="1325606" y="3066969"/>
                  <a:pt x="1322031" y="2891071"/>
                  <a:pt x="1334842" y="2715987"/>
                </a:cubicBezTo>
                <a:cubicBezTo>
                  <a:pt x="1336057" y="2699380"/>
                  <a:pt x="1355104" y="2689316"/>
                  <a:pt x="1362551" y="2674423"/>
                </a:cubicBezTo>
                <a:cubicBezTo>
                  <a:pt x="1369082" y="2661361"/>
                  <a:pt x="1368892" y="2645383"/>
                  <a:pt x="1376406" y="2632860"/>
                </a:cubicBezTo>
                <a:cubicBezTo>
                  <a:pt x="1383127" y="2621659"/>
                  <a:pt x="1395955" y="2615350"/>
                  <a:pt x="1404115" y="2605150"/>
                </a:cubicBezTo>
                <a:cubicBezTo>
                  <a:pt x="1414517" y="2592148"/>
                  <a:pt x="1422588" y="2577441"/>
                  <a:pt x="1431824" y="2563587"/>
                </a:cubicBezTo>
                <a:cubicBezTo>
                  <a:pt x="1436442" y="2549732"/>
                  <a:pt x="1438164" y="2534546"/>
                  <a:pt x="1445678" y="2522023"/>
                </a:cubicBezTo>
                <a:cubicBezTo>
                  <a:pt x="1452399" y="2510822"/>
                  <a:pt x="1467546" y="2505997"/>
                  <a:pt x="1473388" y="2494314"/>
                </a:cubicBezTo>
                <a:cubicBezTo>
                  <a:pt x="1486450" y="2468190"/>
                  <a:pt x="1491861" y="2438896"/>
                  <a:pt x="1501097" y="2411187"/>
                </a:cubicBezTo>
                <a:lnTo>
                  <a:pt x="1514951" y="2369623"/>
                </a:lnTo>
                <a:cubicBezTo>
                  <a:pt x="1510333" y="2277259"/>
                  <a:pt x="1517640" y="2183519"/>
                  <a:pt x="1501097" y="2092532"/>
                </a:cubicBezTo>
                <a:cubicBezTo>
                  <a:pt x="1498118" y="2076149"/>
                  <a:pt x="1476155" y="2065801"/>
                  <a:pt x="1459533" y="2064823"/>
                </a:cubicBezTo>
                <a:cubicBezTo>
                  <a:pt x="1394825" y="2061017"/>
                  <a:pt x="1330224" y="2074060"/>
                  <a:pt x="1265569" y="2078678"/>
                </a:cubicBezTo>
                <a:cubicBezTo>
                  <a:pt x="1072825" y="2142926"/>
                  <a:pt x="1211627" y="2105220"/>
                  <a:pt x="836078" y="2120241"/>
                </a:cubicBezTo>
                <a:cubicBezTo>
                  <a:pt x="822224" y="2129477"/>
                  <a:pt x="809408" y="2140503"/>
                  <a:pt x="794515" y="2147950"/>
                </a:cubicBezTo>
                <a:cubicBezTo>
                  <a:pt x="781453" y="2154481"/>
                  <a:pt x="763278" y="2151478"/>
                  <a:pt x="752951" y="2161805"/>
                </a:cubicBezTo>
                <a:cubicBezTo>
                  <a:pt x="742624" y="2172132"/>
                  <a:pt x="752822" y="2198378"/>
                  <a:pt x="739097" y="2203369"/>
                </a:cubicBezTo>
                <a:cubicBezTo>
                  <a:pt x="695479" y="2219230"/>
                  <a:pt x="646733" y="2212605"/>
                  <a:pt x="600551" y="2217223"/>
                </a:cubicBezTo>
                <a:cubicBezTo>
                  <a:pt x="521082" y="2243714"/>
                  <a:pt x="592135" y="2213145"/>
                  <a:pt x="531278" y="2258787"/>
                </a:cubicBezTo>
                <a:cubicBezTo>
                  <a:pt x="504636" y="2278768"/>
                  <a:pt x="448151" y="2314205"/>
                  <a:pt x="448151" y="2314205"/>
                </a:cubicBezTo>
                <a:cubicBezTo>
                  <a:pt x="423766" y="2387363"/>
                  <a:pt x="446449" y="2347668"/>
                  <a:pt x="351169" y="2411187"/>
                </a:cubicBezTo>
                <a:lnTo>
                  <a:pt x="309606" y="2438896"/>
                </a:lnTo>
                <a:cubicBezTo>
                  <a:pt x="300370" y="2452751"/>
                  <a:pt x="293671" y="2468686"/>
                  <a:pt x="281897" y="2480460"/>
                </a:cubicBezTo>
                <a:cubicBezTo>
                  <a:pt x="270123" y="2492234"/>
                  <a:pt x="249158" y="2494049"/>
                  <a:pt x="240333" y="2508169"/>
                </a:cubicBezTo>
                <a:cubicBezTo>
                  <a:pt x="224853" y="2532937"/>
                  <a:pt x="221860" y="2563587"/>
                  <a:pt x="212624" y="2591296"/>
                </a:cubicBezTo>
                <a:cubicBezTo>
                  <a:pt x="208006" y="2605151"/>
                  <a:pt x="210920" y="2624759"/>
                  <a:pt x="198769" y="2632860"/>
                </a:cubicBezTo>
                <a:lnTo>
                  <a:pt x="157206" y="2660569"/>
                </a:lnTo>
                <a:cubicBezTo>
                  <a:pt x="147970" y="2646714"/>
                  <a:pt x="131852" y="2635489"/>
                  <a:pt x="129497" y="2619005"/>
                </a:cubicBezTo>
                <a:cubicBezTo>
                  <a:pt x="117738" y="2536697"/>
                  <a:pt x="219709" y="2552679"/>
                  <a:pt x="46369" y="2577441"/>
                </a:cubicBezTo>
                <a:cubicBezTo>
                  <a:pt x="32515" y="2586677"/>
                  <a:pt x="19699" y="2612596"/>
                  <a:pt x="4806" y="2605150"/>
                </a:cubicBezTo>
                <a:cubicBezTo>
                  <a:pt x="-8256" y="2598619"/>
                  <a:pt x="8334" y="2573913"/>
                  <a:pt x="18660" y="2563587"/>
                </a:cubicBezTo>
                <a:cubicBezTo>
                  <a:pt x="28987" y="2553260"/>
                  <a:pt x="46369" y="2554350"/>
                  <a:pt x="60224" y="2549732"/>
                </a:cubicBezTo>
                <a:cubicBezTo>
                  <a:pt x="-8256" y="2447012"/>
                  <a:pt x="-27849" y="2473136"/>
                  <a:pt x="74078" y="2452750"/>
                </a:cubicBezTo>
                <a:cubicBezTo>
                  <a:pt x="136244" y="2390587"/>
                  <a:pt x="70681" y="2464408"/>
                  <a:pt x="115642" y="2383478"/>
                </a:cubicBezTo>
                <a:cubicBezTo>
                  <a:pt x="131815" y="2354366"/>
                  <a:pt x="152587" y="2328059"/>
                  <a:pt x="171060" y="2300350"/>
                </a:cubicBezTo>
                <a:cubicBezTo>
                  <a:pt x="204752" y="2249811"/>
                  <a:pt x="156287" y="2256218"/>
                  <a:pt x="226478" y="2217223"/>
                </a:cubicBezTo>
                <a:cubicBezTo>
                  <a:pt x="252011" y="2203038"/>
                  <a:pt x="281897" y="2198750"/>
                  <a:pt x="309606" y="2189514"/>
                </a:cubicBezTo>
                <a:lnTo>
                  <a:pt x="351169" y="2175660"/>
                </a:lnTo>
                <a:cubicBezTo>
                  <a:pt x="373187" y="2142633"/>
                  <a:pt x="409084" y="2077013"/>
                  <a:pt x="448151" y="2050969"/>
                </a:cubicBezTo>
                <a:cubicBezTo>
                  <a:pt x="460302" y="2042868"/>
                  <a:pt x="476653" y="2043645"/>
                  <a:pt x="489715" y="2037114"/>
                </a:cubicBezTo>
                <a:cubicBezTo>
                  <a:pt x="504608" y="2029667"/>
                  <a:pt x="516062" y="2016168"/>
                  <a:pt x="531278" y="2009405"/>
                </a:cubicBezTo>
                <a:cubicBezTo>
                  <a:pt x="617416" y="1971122"/>
                  <a:pt x="650524" y="1978084"/>
                  <a:pt x="752951" y="1967841"/>
                </a:cubicBezTo>
                <a:cubicBezTo>
                  <a:pt x="857417" y="1933021"/>
                  <a:pt x="728656" y="1979990"/>
                  <a:pt x="836078" y="1926278"/>
                </a:cubicBezTo>
                <a:cubicBezTo>
                  <a:pt x="869712" y="1909461"/>
                  <a:pt x="912130" y="1908056"/>
                  <a:pt x="946915" y="1898569"/>
                </a:cubicBezTo>
                <a:cubicBezTo>
                  <a:pt x="975094" y="1890884"/>
                  <a:pt x="1030042" y="1870860"/>
                  <a:pt x="1030042" y="1870860"/>
                </a:cubicBezTo>
                <a:cubicBezTo>
                  <a:pt x="1088730" y="1812170"/>
                  <a:pt x="1045358" y="1847281"/>
                  <a:pt x="1182442" y="1801587"/>
                </a:cubicBezTo>
                <a:cubicBezTo>
                  <a:pt x="1227686" y="1786506"/>
                  <a:pt x="1239772" y="1780566"/>
                  <a:pt x="1293278" y="1773878"/>
                </a:cubicBezTo>
                <a:cubicBezTo>
                  <a:pt x="1343894" y="1767551"/>
                  <a:pt x="1394878" y="1764641"/>
                  <a:pt x="1445678" y="1760023"/>
                </a:cubicBezTo>
                <a:cubicBezTo>
                  <a:pt x="1485241" y="1752111"/>
                  <a:pt x="1531228" y="1744056"/>
                  <a:pt x="1570369" y="1732314"/>
                </a:cubicBezTo>
                <a:cubicBezTo>
                  <a:pt x="1739022" y="1681718"/>
                  <a:pt x="1581182" y="1722684"/>
                  <a:pt x="1708915" y="1690750"/>
                </a:cubicBezTo>
                <a:cubicBezTo>
                  <a:pt x="1718151" y="1676896"/>
                  <a:pt x="1735749" y="1665815"/>
                  <a:pt x="1736624" y="1649187"/>
                </a:cubicBezTo>
                <a:cubicBezTo>
                  <a:pt x="1740515" y="1575254"/>
                  <a:pt x="1734315" y="1445987"/>
                  <a:pt x="1708915" y="1399805"/>
                </a:cubicBez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660477" y="4026932"/>
            <a:ext cx="1677261" cy="2102630"/>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497729" y="3674533"/>
            <a:ext cx="1731871" cy="2455030"/>
          </a:xfrm>
          <a:custGeom>
            <a:avLst/>
            <a:gdLst>
              <a:gd name="connsiteX0" fmla="*/ 1708915 w 4069032"/>
              <a:gd name="connsiteY0" fmla="*/ 1399805 h 5566698"/>
              <a:gd name="connsiteX1" fmla="*/ 1584224 w 4069032"/>
              <a:gd name="connsiteY1" fmla="*/ 1372096 h 5566698"/>
              <a:gd name="connsiteX2" fmla="*/ 1514951 w 4069032"/>
              <a:gd name="connsiteY2" fmla="*/ 1316678 h 5566698"/>
              <a:gd name="connsiteX3" fmla="*/ 1390260 w 4069032"/>
              <a:gd name="connsiteY3" fmla="*/ 1164278 h 5566698"/>
              <a:gd name="connsiteX4" fmla="*/ 1362551 w 4069032"/>
              <a:gd name="connsiteY4" fmla="*/ 1122714 h 5566698"/>
              <a:gd name="connsiteX5" fmla="*/ 1320988 w 4069032"/>
              <a:gd name="connsiteY5" fmla="*/ 1039587 h 5566698"/>
              <a:gd name="connsiteX6" fmla="*/ 1307133 w 4069032"/>
              <a:gd name="connsiteY6" fmla="*/ 998023 h 5566698"/>
              <a:gd name="connsiteX7" fmla="*/ 1279424 w 4069032"/>
              <a:gd name="connsiteY7" fmla="*/ 956460 h 5566698"/>
              <a:gd name="connsiteX8" fmla="*/ 1251715 w 4069032"/>
              <a:gd name="connsiteY8" fmla="*/ 873332 h 5566698"/>
              <a:gd name="connsiteX9" fmla="*/ 1237860 w 4069032"/>
              <a:gd name="connsiteY9" fmla="*/ 831769 h 5566698"/>
              <a:gd name="connsiteX10" fmla="*/ 1237860 w 4069032"/>
              <a:gd name="connsiteY10" fmla="*/ 499260 h 5566698"/>
              <a:gd name="connsiteX11" fmla="*/ 1320988 w 4069032"/>
              <a:gd name="connsiteY11" fmla="*/ 333005 h 5566698"/>
              <a:gd name="connsiteX12" fmla="*/ 1348697 w 4069032"/>
              <a:gd name="connsiteY12" fmla="*/ 291441 h 5566698"/>
              <a:gd name="connsiteX13" fmla="*/ 1417969 w 4069032"/>
              <a:gd name="connsiteY13" fmla="*/ 194460 h 5566698"/>
              <a:gd name="connsiteX14" fmla="*/ 1445678 w 4069032"/>
              <a:gd name="connsiteY14" fmla="*/ 166750 h 5566698"/>
              <a:gd name="connsiteX15" fmla="*/ 1487242 w 4069032"/>
              <a:gd name="connsiteY15" fmla="*/ 152896 h 5566698"/>
              <a:gd name="connsiteX16" fmla="*/ 1528806 w 4069032"/>
              <a:gd name="connsiteY16" fmla="*/ 125187 h 5566698"/>
              <a:gd name="connsiteX17" fmla="*/ 1556515 w 4069032"/>
              <a:gd name="connsiteY17" fmla="*/ 83623 h 5566698"/>
              <a:gd name="connsiteX18" fmla="*/ 1639642 w 4069032"/>
              <a:gd name="connsiteY18" fmla="*/ 42060 h 5566698"/>
              <a:gd name="connsiteX19" fmla="*/ 1667351 w 4069032"/>
              <a:gd name="connsiteY19" fmla="*/ 14350 h 5566698"/>
              <a:gd name="connsiteX20" fmla="*/ 2124551 w 4069032"/>
              <a:gd name="connsiteY20" fmla="*/ 14350 h 5566698"/>
              <a:gd name="connsiteX21" fmla="*/ 2179969 w 4069032"/>
              <a:gd name="connsiteY21" fmla="*/ 69769 h 5566698"/>
              <a:gd name="connsiteX22" fmla="*/ 2207678 w 4069032"/>
              <a:gd name="connsiteY22" fmla="*/ 111332 h 5566698"/>
              <a:gd name="connsiteX23" fmla="*/ 2235388 w 4069032"/>
              <a:gd name="connsiteY23" fmla="*/ 139041 h 5566698"/>
              <a:gd name="connsiteX24" fmla="*/ 2304660 w 4069032"/>
              <a:gd name="connsiteY24" fmla="*/ 263732 h 5566698"/>
              <a:gd name="connsiteX25" fmla="*/ 2332369 w 4069032"/>
              <a:gd name="connsiteY25" fmla="*/ 346860 h 5566698"/>
              <a:gd name="connsiteX26" fmla="*/ 2360078 w 4069032"/>
              <a:gd name="connsiteY26" fmla="*/ 388423 h 5566698"/>
              <a:gd name="connsiteX27" fmla="*/ 2429351 w 4069032"/>
              <a:gd name="connsiteY27" fmla="*/ 443841 h 5566698"/>
              <a:gd name="connsiteX28" fmla="*/ 2443206 w 4069032"/>
              <a:gd name="connsiteY28" fmla="*/ 485405 h 5566698"/>
              <a:gd name="connsiteX29" fmla="*/ 2526333 w 4069032"/>
              <a:gd name="connsiteY29" fmla="*/ 526969 h 5566698"/>
              <a:gd name="connsiteX30" fmla="*/ 2567897 w 4069032"/>
              <a:gd name="connsiteY30" fmla="*/ 610096 h 5566698"/>
              <a:gd name="connsiteX31" fmla="*/ 2609460 w 4069032"/>
              <a:gd name="connsiteY31" fmla="*/ 637805 h 5566698"/>
              <a:gd name="connsiteX32" fmla="*/ 2623315 w 4069032"/>
              <a:gd name="connsiteY32" fmla="*/ 679369 h 5566698"/>
              <a:gd name="connsiteX33" fmla="*/ 2554042 w 4069032"/>
              <a:gd name="connsiteY33" fmla="*/ 734787 h 5566698"/>
              <a:gd name="connsiteX34" fmla="*/ 2470915 w 4069032"/>
              <a:gd name="connsiteY34" fmla="*/ 748641 h 5566698"/>
              <a:gd name="connsiteX35" fmla="*/ 2484769 w 4069032"/>
              <a:gd name="connsiteY35" fmla="*/ 831769 h 5566698"/>
              <a:gd name="connsiteX36" fmla="*/ 2290806 w 4069032"/>
              <a:gd name="connsiteY36" fmla="*/ 859478 h 5566698"/>
              <a:gd name="connsiteX37" fmla="*/ 2207678 w 4069032"/>
              <a:gd name="connsiteY37" fmla="*/ 804060 h 5566698"/>
              <a:gd name="connsiteX38" fmla="*/ 2193824 w 4069032"/>
              <a:gd name="connsiteY38" fmla="*/ 762496 h 5566698"/>
              <a:gd name="connsiteX39" fmla="*/ 2152260 w 4069032"/>
              <a:gd name="connsiteY39" fmla="*/ 734787 h 5566698"/>
              <a:gd name="connsiteX40" fmla="*/ 2166115 w 4069032"/>
              <a:gd name="connsiteY40" fmla="*/ 831769 h 5566698"/>
              <a:gd name="connsiteX41" fmla="*/ 2179969 w 4069032"/>
              <a:gd name="connsiteY41" fmla="*/ 873332 h 5566698"/>
              <a:gd name="connsiteX42" fmla="*/ 2221533 w 4069032"/>
              <a:gd name="connsiteY42" fmla="*/ 887187 h 5566698"/>
              <a:gd name="connsiteX43" fmla="*/ 2304660 w 4069032"/>
              <a:gd name="connsiteY43" fmla="*/ 928750 h 5566698"/>
              <a:gd name="connsiteX44" fmla="*/ 2415497 w 4069032"/>
              <a:gd name="connsiteY44" fmla="*/ 1025732 h 5566698"/>
              <a:gd name="connsiteX45" fmla="*/ 2401642 w 4069032"/>
              <a:gd name="connsiteY45" fmla="*/ 1150423 h 5566698"/>
              <a:gd name="connsiteX46" fmla="*/ 2346224 w 4069032"/>
              <a:gd name="connsiteY46" fmla="*/ 1164278 h 5566698"/>
              <a:gd name="connsiteX47" fmla="*/ 2332369 w 4069032"/>
              <a:gd name="connsiteY47" fmla="*/ 1288969 h 5566698"/>
              <a:gd name="connsiteX48" fmla="*/ 2249242 w 4069032"/>
              <a:gd name="connsiteY48" fmla="*/ 1316678 h 5566698"/>
              <a:gd name="connsiteX49" fmla="*/ 2110697 w 4069032"/>
              <a:gd name="connsiteY49" fmla="*/ 1344387 h 5566698"/>
              <a:gd name="connsiteX50" fmla="*/ 2124551 w 4069032"/>
              <a:gd name="connsiteY50" fmla="*/ 1496787 h 5566698"/>
              <a:gd name="connsiteX51" fmla="*/ 2166115 w 4069032"/>
              <a:gd name="connsiteY51" fmla="*/ 1510641 h 5566698"/>
              <a:gd name="connsiteX52" fmla="*/ 2387788 w 4069032"/>
              <a:gd name="connsiteY52" fmla="*/ 1524496 h 5566698"/>
              <a:gd name="connsiteX53" fmla="*/ 2470915 w 4069032"/>
              <a:gd name="connsiteY53" fmla="*/ 1579914 h 5566698"/>
              <a:gd name="connsiteX54" fmla="*/ 2554042 w 4069032"/>
              <a:gd name="connsiteY54" fmla="*/ 1607623 h 5566698"/>
              <a:gd name="connsiteX55" fmla="*/ 2567897 w 4069032"/>
              <a:gd name="connsiteY55" fmla="*/ 1649187 h 5566698"/>
              <a:gd name="connsiteX56" fmla="*/ 2651024 w 4069032"/>
              <a:gd name="connsiteY56" fmla="*/ 1704605 h 5566698"/>
              <a:gd name="connsiteX57" fmla="*/ 2678733 w 4069032"/>
              <a:gd name="connsiteY57" fmla="*/ 1746169 h 5566698"/>
              <a:gd name="connsiteX58" fmla="*/ 2761860 w 4069032"/>
              <a:gd name="connsiteY58" fmla="*/ 1815441 h 5566698"/>
              <a:gd name="connsiteX59" fmla="*/ 2789569 w 4069032"/>
              <a:gd name="connsiteY59" fmla="*/ 1857005 h 5566698"/>
              <a:gd name="connsiteX60" fmla="*/ 2831133 w 4069032"/>
              <a:gd name="connsiteY60" fmla="*/ 1870860 h 5566698"/>
              <a:gd name="connsiteX61" fmla="*/ 2914260 w 4069032"/>
              <a:gd name="connsiteY61" fmla="*/ 1912423 h 5566698"/>
              <a:gd name="connsiteX62" fmla="*/ 2997388 w 4069032"/>
              <a:gd name="connsiteY62" fmla="*/ 1953987 h 5566698"/>
              <a:gd name="connsiteX63" fmla="*/ 3038951 w 4069032"/>
              <a:gd name="connsiteY63" fmla="*/ 1981696 h 5566698"/>
              <a:gd name="connsiteX64" fmla="*/ 3177497 w 4069032"/>
              <a:gd name="connsiteY64" fmla="*/ 2023260 h 5566698"/>
              <a:gd name="connsiteX65" fmla="*/ 3288333 w 4069032"/>
              <a:gd name="connsiteY65" fmla="*/ 2050969 h 5566698"/>
              <a:gd name="connsiteX66" fmla="*/ 3371460 w 4069032"/>
              <a:gd name="connsiteY66" fmla="*/ 2106387 h 5566698"/>
              <a:gd name="connsiteX67" fmla="*/ 3413024 w 4069032"/>
              <a:gd name="connsiteY67" fmla="*/ 2134096 h 5566698"/>
              <a:gd name="connsiteX68" fmla="*/ 3454588 w 4069032"/>
              <a:gd name="connsiteY68" fmla="*/ 2175660 h 5566698"/>
              <a:gd name="connsiteX69" fmla="*/ 3468442 w 4069032"/>
              <a:gd name="connsiteY69" fmla="*/ 2217223 h 5566698"/>
              <a:gd name="connsiteX70" fmla="*/ 3523860 w 4069032"/>
              <a:gd name="connsiteY70" fmla="*/ 2231078 h 5566698"/>
              <a:gd name="connsiteX71" fmla="*/ 3579278 w 4069032"/>
              <a:gd name="connsiteY71" fmla="*/ 2258787 h 5566698"/>
              <a:gd name="connsiteX72" fmla="*/ 3606988 w 4069032"/>
              <a:gd name="connsiteY72" fmla="*/ 2286496 h 5566698"/>
              <a:gd name="connsiteX73" fmla="*/ 3690115 w 4069032"/>
              <a:gd name="connsiteY73" fmla="*/ 2341914 h 5566698"/>
              <a:gd name="connsiteX74" fmla="*/ 3759388 w 4069032"/>
              <a:gd name="connsiteY74" fmla="*/ 2397332 h 5566698"/>
              <a:gd name="connsiteX75" fmla="*/ 3842515 w 4069032"/>
              <a:gd name="connsiteY75" fmla="*/ 2480460 h 5566698"/>
              <a:gd name="connsiteX76" fmla="*/ 3897933 w 4069032"/>
              <a:gd name="connsiteY76" fmla="*/ 2549732 h 5566698"/>
              <a:gd name="connsiteX77" fmla="*/ 3925642 w 4069032"/>
              <a:gd name="connsiteY77" fmla="*/ 2591296 h 5566698"/>
              <a:gd name="connsiteX78" fmla="*/ 4008769 w 4069032"/>
              <a:gd name="connsiteY78" fmla="*/ 2646714 h 5566698"/>
              <a:gd name="connsiteX79" fmla="*/ 4050333 w 4069032"/>
              <a:gd name="connsiteY79" fmla="*/ 2674423 h 5566698"/>
              <a:gd name="connsiteX80" fmla="*/ 4050333 w 4069032"/>
              <a:gd name="connsiteY80" fmla="*/ 2799114 h 5566698"/>
              <a:gd name="connsiteX81" fmla="*/ 4008769 w 4069032"/>
              <a:gd name="connsiteY81" fmla="*/ 2785260 h 5566698"/>
              <a:gd name="connsiteX82" fmla="*/ 3994915 w 4069032"/>
              <a:gd name="connsiteY82" fmla="*/ 2743696 h 5566698"/>
              <a:gd name="connsiteX83" fmla="*/ 3967206 w 4069032"/>
              <a:gd name="connsiteY83" fmla="*/ 2826823 h 5566698"/>
              <a:gd name="connsiteX84" fmla="*/ 3897933 w 4069032"/>
              <a:gd name="connsiteY84" fmla="*/ 2812969 h 5566698"/>
              <a:gd name="connsiteX85" fmla="*/ 3884078 w 4069032"/>
              <a:gd name="connsiteY85" fmla="*/ 2729841 h 5566698"/>
              <a:gd name="connsiteX86" fmla="*/ 3870224 w 4069032"/>
              <a:gd name="connsiteY86" fmla="*/ 2785260 h 5566698"/>
              <a:gd name="connsiteX87" fmla="*/ 3856369 w 4069032"/>
              <a:gd name="connsiteY87" fmla="*/ 2826823 h 5566698"/>
              <a:gd name="connsiteX88" fmla="*/ 3773242 w 4069032"/>
              <a:gd name="connsiteY88" fmla="*/ 2688278 h 5566698"/>
              <a:gd name="connsiteX89" fmla="*/ 3717824 w 4069032"/>
              <a:gd name="connsiteY89" fmla="*/ 2674423 h 5566698"/>
              <a:gd name="connsiteX90" fmla="*/ 3676260 w 4069032"/>
              <a:gd name="connsiteY90" fmla="*/ 2660569 h 5566698"/>
              <a:gd name="connsiteX91" fmla="*/ 3648551 w 4069032"/>
              <a:gd name="connsiteY91" fmla="*/ 2619005 h 5566698"/>
              <a:gd name="connsiteX92" fmla="*/ 3565424 w 4069032"/>
              <a:gd name="connsiteY92" fmla="*/ 2577441 h 5566698"/>
              <a:gd name="connsiteX93" fmla="*/ 3482297 w 4069032"/>
              <a:gd name="connsiteY93" fmla="*/ 2535878 h 5566698"/>
              <a:gd name="connsiteX94" fmla="*/ 3454588 w 4069032"/>
              <a:gd name="connsiteY94" fmla="*/ 2494314 h 5566698"/>
              <a:gd name="connsiteX95" fmla="*/ 3413024 w 4069032"/>
              <a:gd name="connsiteY95" fmla="*/ 2480460 h 5566698"/>
              <a:gd name="connsiteX96" fmla="*/ 3371460 w 4069032"/>
              <a:gd name="connsiteY96" fmla="*/ 2452750 h 5566698"/>
              <a:gd name="connsiteX97" fmla="*/ 3288333 w 4069032"/>
              <a:gd name="connsiteY97" fmla="*/ 2425041 h 5566698"/>
              <a:gd name="connsiteX98" fmla="*/ 3205206 w 4069032"/>
              <a:gd name="connsiteY98" fmla="*/ 2397332 h 5566698"/>
              <a:gd name="connsiteX99" fmla="*/ 3163642 w 4069032"/>
              <a:gd name="connsiteY99" fmla="*/ 2383478 h 5566698"/>
              <a:gd name="connsiteX100" fmla="*/ 3080515 w 4069032"/>
              <a:gd name="connsiteY100" fmla="*/ 2341914 h 5566698"/>
              <a:gd name="connsiteX101" fmla="*/ 3038951 w 4069032"/>
              <a:gd name="connsiteY101" fmla="*/ 2314205 h 5566698"/>
              <a:gd name="connsiteX102" fmla="*/ 2955824 w 4069032"/>
              <a:gd name="connsiteY102" fmla="*/ 2286496 h 5566698"/>
              <a:gd name="connsiteX103" fmla="*/ 2872697 w 4069032"/>
              <a:gd name="connsiteY103" fmla="*/ 2258787 h 5566698"/>
              <a:gd name="connsiteX104" fmla="*/ 2831133 w 4069032"/>
              <a:gd name="connsiteY104" fmla="*/ 2244932 h 5566698"/>
              <a:gd name="connsiteX105" fmla="*/ 2789569 w 4069032"/>
              <a:gd name="connsiteY105" fmla="*/ 2217223 h 5566698"/>
              <a:gd name="connsiteX106" fmla="*/ 2623315 w 4069032"/>
              <a:gd name="connsiteY106" fmla="*/ 2134096 h 5566698"/>
              <a:gd name="connsiteX107" fmla="*/ 2581751 w 4069032"/>
              <a:gd name="connsiteY107" fmla="*/ 2106387 h 5566698"/>
              <a:gd name="connsiteX108" fmla="*/ 2554042 w 4069032"/>
              <a:gd name="connsiteY108" fmla="*/ 2064823 h 5566698"/>
              <a:gd name="connsiteX109" fmla="*/ 2512478 w 4069032"/>
              <a:gd name="connsiteY109" fmla="*/ 2050969 h 5566698"/>
              <a:gd name="connsiteX110" fmla="*/ 2498624 w 4069032"/>
              <a:gd name="connsiteY110" fmla="*/ 2189514 h 5566698"/>
              <a:gd name="connsiteX111" fmla="*/ 2512478 w 4069032"/>
              <a:gd name="connsiteY111" fmla="*/ 2397332 h 5566698"/>
              <a:gd name="connsiteX112" fmla="*/ 2540188 w 4069032"/>
              <a:gd name="connsiteY112" fmla="*/ 2425041 h 5566698"/>
              <a:gd name="connsiteX113" fmla="*/ 2609460 w 4069032"/>
              <a:gd name="connsiteY113" fmla="*/ 2494314 h 5566698"/>
              <a:gd name="connsiteX114" fmla="*/ 2664878 w 4069032"/>
              <a:gd name="connsiteY114" fmla="*/ 2577441 h 5566698"/>
              <a:gd name="connsiteX115" fmla="*/ 2692588 w 4069032"/>
              <a:gd name="connsiteY115" fmla="*/ 2619005 h 5566698"/>
              <a:gd name="connsiteX116" fmla="*/ 2706442 w 4069032"/>
              <a:gd name="connsiteY116" fmla="*/ 2674423 h 5566698"/>
              <a:gd name="connsiteX117" fmla="*/ 2720297 w 4069032"/>
              <a:gd name="connsiteY117" fmla="*/ 2771405 h 5566698"/>
              <a:gd name="connsiteX118" fmla="*/ 2748006 w 4069032"/>
              <a:gd name="connsiteY118" fmla="*/ 2854532 h 5566698"/>
              <a:gd name="connsiteX119" fmla="*/ 2761860 w 4069032"/>
              <a:gd name="connsiteY119" fmla="*/ 2896096 h 5566698"/>
              <a:gd name="connsiteX120" fmla="*/ 2748006 w 4069032"/>
              <a:gd name="connsiteY120" fmla="*/ 3533405 h 5566698"/>
              <a:gd name="connsiteX121" fmla="*/ 2734151 w 4069032"/>
              <a:gd name="connsiteY121" fmla="*/ 3574969 h 5566698"/>
              <a:gd name="connsiteX122" fmla="*/ 2678733 w 4069032"/>
              <a:gd name="connsiteY122" fmla="*/ 3768932 h 5566698"/>
              <a:gd name="connsiteX123" fmla="*/ 2651024 w 4069032"/>
              <a:gd name="connsiteY123" fmla="*/ 3810496 h 5566698"/>
              <a:gd name="connsiteX124" fmla="*/ 2609460 w 4069032"/>
              <a:gd name="connsiteY124" fmla="*/ 3893623 h 5566698"/>
              <a:gd name="connsiteX125" fmla="*/ 2567897 w 4069032"/>
              <a:gd name="connsiteY125" fmla="*/ 4032169 h 5566698"/>
              <a:gd name="connsiteX126" fmla="*/ 2554042 w 4069032"/>
              <a:gd name="connsiteY126" fmla="*/ 4073732 h 5566698"/>
              <a:gd name="connsiteX127" fmla="*/ 2540188 w 4069032"/>
              <a:gd name="connsiteY127" fmla="*/ 4129150 h 5566698"/>
              <a:gd name="connsiteX128" fmla="*/ 2512478 w 4069032"/>
              <a:gd name="connsiteY128" fmla="*/ 4170714 h 5566698"/>
              <a:gd name="connsiteX129" fmla="*/ 2484769 w 4069032"/>
              <a:gd name="connsiteY129" fmla="*/ 4309260 h 5566698"/>
              <a:gd name="connsiteX130" fmla="*/ 2470915 w 4069032"/>
              <a:gd name="connsiteY130" fmla="*/ 4378532 h 5566698"/>
              <a:gd name="connsiteX131" fmla="*/ 2498624 w 4069032"/>
              <a:gd name="connsiteY131" fmla="*/ 5085114 h 5566698"/>
              <a:gd name="connsiteX132" fmla="*/ 2512478 w 4069032"/>
              <a:gd name="connsiteY132" fmla="*/ 5126678 h 5566698"/>
              <a:gd name="connsiteX133" fmla="*/ 2526333 w 4069032"/>
              <a:gd name="connsiteY133" fmla="*/ 5182096 h 5566698"/>
              <a:gd name="connsiteX134" fmla="*/ 2540188 w 4069032"/>
              <a:gd name="connsiteY134" fmla="*/ 5251369 h 5566698"/>
              <a:gd name="connsiteX135" fmla="*/ 2664878 w 4069032"/>
              <a:gd name="connsiteY135" fmla="*/ 5292932 h 5566698"/>
              <a:gd name="connsiteX136" fmla="*/ 2706442 w 4069032"/>
              <a:gd name="connsiteY136" fmla="*/ 5306787 h 5566698"/>
              <a:gd name="connsiteX137" fmla="*/ 2858842 w 4069032"/>
              <a:gd name="connsiteY137" fmla="*/ 5320641 h 5566698"/>
              <a:gd name="connsiteX138" fmla="*/ 2872697 w 4069032"/>
              <a:gd name="connsiteY138" fmla="*/ 5362205 h 5566698"/>
              <a:gd name="connsiteX139" fmla="*/ 2831133 w 4069032"/>
              <a:gd name="connsiteY139" fmla="*/ 5389914 h 5566698"/>
              <a:gd name="connsiteX140" fmla="*/ 2831133 w 4069032"/>
              <a:gd name="connsiteY140" fmla="*/ 5500750 h 5566698"/>
              <a:gd name="connsiteX141" fmla="*/ 2581751 w 4069032"/>
              <a:gd name="connsiteY141" fmla="*/ 5528460 h 5566698"/>
              <a:gd name="connsiteX142" fmla="*/ 2415497 w 4069032"/>
              <a:gd name="connsiteY142" fmla="*/ 5486896 h 5566698"/>
              <a:gd name="connsiteX143" fmla="*/ 2332369 w 4069032"/>
              <a:gd name="connsiteY143" fmla="*/ 5473041 h 5566698"/>
              <a:gd name="connsiteX144" fmla="*/ 2290806 w 4069032"/>
              <a:gd name="connsiteY144" fmla="*/ 5445332 h 5566698"/>
              <a:gd name="connsiteX145" fmla="*/ 2263097 w 4069032"/>
              <a:gd name="connsiteY145" fmla="*/ 5362205 h 5566698"/>
              <a:gd name="connsiteX146" fmla="*/ 2235388 w 4069032"/>
              <a:gd name="connsiteY146" fmla="*/ 4891150 h 5566698"/>
              <a:gd name="connsiteX147" fmla="*/ 2221533 w 4069032"/>
              <a:gd name="connsiteY147" fmla="*/ 4849587 h 5566698"/>
              <a:gd name="connsiteX148" fmla="*/ 2207678 w 4069032"/>
              <a:gd name="connsiteY148" fmla="*/ 4780314 h 5566698"/>
              <a:gd name="connsiteX149" fmla="*/ 2179969 w 4069032"/>
              <a:gd name="connsiteY149" fmla="*/ 4572496 h 5566698"/>
              <a:gd name="connsiteX150" fmla="*/ 2166115 w 4069032"/>
              <a:gd name="connsiteY150" fmla="*/ 4475514 h 5566698"/>
              <a:gd name="connsiteX151" fmla="*/ 2124551 w 4069032"/>
              <a:gd name="connsiteY151" fmla="*/ 4212278 h 5566698"/>
              <a:gd name="connsiteX152" fmla="*/ 2110697 w 4069032"/>
              <a:gd name="connsiteY152" fmla="*/ 4170714 h 5566698"/>
              <a:gd name="connsiteX153" fmla="*/ 2082988 w 4069032"/>
              <a:gd name="connsiteY153" fmla="*/ 4032169 h 5566698"/>
              <a:gd name="connsiteX154" fmla="*/ 2041424 w 4069032"/>
              <a:gd name="connsiteY154" fmla="*/ 3949041 h 5566698"/>
              <a:gd name="connsiteX155" fmla="*/ 1999860 w 4069032"/>
              <a:gd name="connsiteY155" fmla="*/ 3921332 h 5566698"/>
              <a:gd name="connsiteX156" fmla="*/ 1972151 w 4069032"/>
              <a:gd name="connsiteY156" fmla="*/ 3962896 h 5566698"/>
              <a:gd name="connsiteX157" fmla="*/ 1944442 w 4069032"/>
              <a:gd name="connsiteY157" fmla="*/ 4046023 h 5566698"/>
              <a:gd name="connsiteX158" fmla="*/ 1930588 w 4069032"/>
              <a:gd name="connsiteY158" fmla="*/ 4129150 h 5566698"/>
              <a:gd name="connsiteX159" fmla="*/ 1902878 w 4069032"/>
              <a:gd name="connsiteY159" fmla="*/ 4323114 h 5566698"/>
              <a:gd name="connsiteX160" fmla="*/ 1889024 w 4069032"/>
              <a:gd name="connsiteY160" fmla="*/ 4489369 h 5566698"/>
              <a:gd name="connsiteX161" fmla="*/ 1875169 w 4069032"/>
              <a:gd name="connsiteY161" fmla="*/ 5112823 h 5566698"/>
              <a:gd name="connsiteX162" fmla="*/ 1833606 w 4069032"/>
              <a:gd name="connsiteY162" fmla="*/ 5320641 h 5566698"/>
              <a:gd name="connsiteX163" fmla="*/ 1819751 w 4069032"/>
              <a:gd name="connsiteY163" fmla="*/ 5376060 h 5566698"/>
              <a:gd name="connsiteX164" fmla="*/ 1736624 w 4069032"/>
              <a:gd name="connsiteY164" fmla="*/ 5417623 h 5566698"/>
              <a:gd name="connsiteX165" fmla="*/ 1695060 w 4069032"/>
              <a:gd name="connsiteY165" fmla="*/ 5445332 h 5566698"/>
              <a:gd name="connsiteX166" fmla="*/ 1417969 w 4069032"/>
              <a:gd name="connsiteY166" fmla="*/ 5445332 h 5566698"/>
              <a:gd name="connsiteX167" fmla="*/ 1334842 w 4069032"/>
              <a:gd name="connsiteY167" fmla="*/ 5431478 h 5566698"/>
              <a:gd name="connsiteX168" fmla="*/ 1154733 w 4069032"/>
              <a:gd name="connsiteY168" fmla="*/ 5417623 h 5566698"/>
              <a:gd name="connsiteX169" fmla="*/ 1168588 w 4069032"/>
              <a:gd name="connsiteY169" fmla="*/ 5348350 h 5566698"/>
              <a:gd name="connsiteX170" fmla="*/ 1210151 w 4069032"/>
              <a:gd name="connsiteY170" fmla="*/ 5362205 h 5566698"/>
              <a:gd name="connsiteX171" fmla="*/ 1168588 w 4069032"/>
              <a:gd name="connsiteY171" fmla="*/ 5279078 h 5566698"/>
              <a:gd name="connsiteX172" fmla="*/ 1210151 w 4069032"/>
              <a:gd name="connsiteY172" fmla="*/ 5265223 h 5566698"/>
              <a:gd name="connsiteX173" fmla="*/ 1224006 w 4069032"/>
              <a:gd name="connsiteY173" fmla="*/ 5265223 h 5566698"/>
              <a:gd name="connsiteX174" fmla="*/ 1237860 w 4069032"/>
              <a:gd name="connsiteY174" fmla="*/ 5195950 h 5566698"/>
              <a:gd name="connsiteX175" fmla="*/ 1653497 w 4069032"/>
              <a:gd name="connsiteY175" fmla="*/ 5154387 h 5566698"/>
              <a:gd name="connsiteX176" fmla="*/ 1681206 w 4069032"/>
              <a:gd name="connsiteY176" fmla="*/ 4669478 h 5566698"/>
              <a:gd name="connsiteX177" fmla="*/ 1667351 w 4069032"/>
              <a:gd name="connsiteY177" fmla="*/ 4323114 h 5566698"/>
              <a:gd name="connsiteX178" fmla="*/ 1653497 w 4069032"/>
              <a:gd name="connsiteY178" fmla="*/ 4281550 h 5566698"/>
              <a:gd name="connsiteX179" fmla="*/ 1598078 w 4069032"/>
              <a:gd name="connsiteY179" fmla="*/ 4212278 h 5566698"/>
              <a:gd name="connsiteX180" fmla="*/ 1570369 w 4069032"/>
              <a:gd name="connsiteY180" fmla="*/ 4115296 h 5566698"/>
              <a:gd name="connsiteX181" fmla="*/ 1542660 w 4069032"/>
              <a:gd name="connsiteY181" fmla="*/ 4032169 h 5566698"/>
              <a:gd name="connsiteX182" fmla="*/ 1514951 w 4069032"/>
              <a:gd name="connsiteY182" fmla="*/ 3949041 h 5566698"/>
              <a:gd name="connsiteX183" fmla="*/ 1487242 w 4069032"/>
              <a:gd name="connsiteY183" fmla="*/ 3907478 h 5566698"/>
              <a:gd name="connsiteX184" fmla="*/ 1445678 w 4069032"/>
              <a:gd name="connsiteY184" fmla="*/ 3782787 h 5566698"/>
              <a:gd name="connsiteX185" fmla="*/ 1431824 w 4069032"/>
              <a:gd name="connsiteY185" fmla="*/ 3741223 h 5566698"/>
              <a:gd name="connsiteX186" fmla="*/ 1390260 w 4069032"/>
              <a:gd name="connsiteY186" fmla="*/ 3561114 h 5566698"/>
              <a:gd name="connsiteX187" fmla="*/ 1376406 w 4069032"/>
              <a:gd name="connsiteY187" fmla="*/ 3519550 h 5566698"/>
              <a:gd name="connsiteX188" fmla="*/ 1362551 w 4069032"/>
              <a:gd name="connsiteY188" fmla="*/ 3477987 h 5566698"/>
              <a:gd name="connsiteX189" fmla="*/ 1348697 w 4069032"/>
              <a:gd name="connsiteY189" fmla="*/ 3367150 h 5566698"/>
              <a:gd name="connsiteX190" fmla="*/ 1334842 w 4069032"/>
              <a:gd name="connsiteY190" fmla="*/ 3325587 h 5566698"/>
              <a:gd name="connsiteX191" fmla="*/ 1320988 w 4069032"/>
              <a:gd name="connsiteY191" fmla="*/ 3242460 h 5566698"/>
              <a:gd name="connsiteX192" fmla="*/ 1334842 w 4069032"/>
              <a:gd name="connsiteY192" fmla="*/ 2715987 h 5566698"/>
              <a:gd name="connsiteX193" fmla="*/ 1362551 w 4069032"/>
              <a:gd name="connsiteY193" fmla="*/ 2674423 h 5566698"/>
              <a:gd name="connsiteX194" fmla="*/ 1376406 w 4069032"/>
              <a:gd name="connsiteY194" fmla="*/ 2632860 h 5566698"/>
              <a:gd name="connsiteX195" fmla="*/ 1404115 w 4069032"/>
              <a:gd name="connsiteY195" fmla="*/ 2605150 h 5566698"/>
              <a:gd name="connsiteX196" fmla="*/ 1431824 w 4069032"/>
              <a:gd name="connsiteY196" fmla="*/ 2563587 h 5566698"/>
              <a:gd name="connsiteX197" fmla="*/ 1445678 w 4069032"/>
              <a:gd name="connsiteY197" fmla="*/ 2522023 h 5566698"/>
              <a:gd name="connsiteX198" fmla="*/ 1473388 w 4069032"/>
              <a:gd name="connsiteY198" fmla="*/ 2494314 h 5566698"/>
              <a:gd name="connsiteX199" fmla="*/ 1501097 w 4069032"/>
              <a:gd name="connsiteY199" fmla="*/ 2411187 h 5566698"/>
              <a:gd name="connsiteX200" fmla="*/ 1514951 w 4069032"/>
              <a:gd name="connsiteY200" fmla="*/ 2369623 h 5566698"/>
              <a:gd name="connsiteX201" fmla="*/ 1501097 w 4069032"/>
              <a:gd name="connsiteY201" fmla="*/ 2092532 h 5566698"/>
              <a:gd name="connsiteX202" fmla="*/ 1459533 w 4069032"/>
              <a:gd name="connsiteY202" fmla="*/ 2064823 h 5566698"/>
              <a:gd name="connsiteX203" fmla="*/ 1265569 w 4069032"/>
              <a:gd name="connsiteY203" fmla="*/ 2078678 h 5566698"/>
              <a:gd name="connsiteX204" fmla="*/ 836078 w 4069032"/>
              <a:gd name="connsiteY204" fmla="*/ 2120241 h 5566698"/>
              <a:gd name="connsiteX205" fmla="*/ 794515 w 4069032"/>
              <a:gd name="connsiteY205" fmla="*/ 2147950 h 5566698"/>
              <a:gd name="connsiteX206" fmla="*/ 752951 w 4069032"/>
              <a:gd name="connsiteY206" fmla="*/ 2161805 h 5566698"/>
              <a:gd name="connsiteX207" fmla="*/ 739097 w 4069032"/>
              <a:gd name="connsiteY207" fmla="*/ 2203369 h 5566698"/>
              <a:gd name="connsiteX208" fmla="*/ 600551 w 4069032"/>
              <a:gd name="connsiteY208" fmla="*/ 2217223 h 5566698"/>
              <a:gd name="connsiteX209" fmla="*/ 531278 w 4069032"/>
              <a:gd name="connsiteY209" fmla="*/ 2258787 h 5566698"/>
              <a:gd name="connsiteX210" fmla="*/ 448151 w 4069032"/>
              <a:gd name="connsiteY210" fmla="*/ 2314205 h 5566698"/>
              <a:gd name="connsiteX211" fmla="*/ 351169 w 4069032"/>
              <a:gd name="connsiteY211" fmla="*/ 2411187 h 5566698"/>
              <a:gd name="connsiteX212" fmla="*/ 309606 w 4069032"/>
              <a:gd name="connsiteY212" fmla="*/ 2438896 h 5566698"/>
              <a:gd name="connsiteX213" fmla="*/ 281897 w 4069032"/>
              <a:gd name="connsiteY213" fmla="*/ 2480460 h 5566698"/>
              <a:gd name="connsiteX214" fmla="*/ 240333 w 4069032"/>
              <a:gd name="connsiteY214" fmla="*/ 2508169 h 5566698"/>
              <a:gd name="connsiteX215" fmla="*/ 212624 w 4069032"/>
              <a:gd name="connsiteY215" fmla="*/ 2591296 h 5566698"/>
              <a:gd name="connsiteX216" fmla="*/ 198769 w 4069032"/>
              <a:gd name="connsiteY216" fmla="*/ 2632860 h 5566698"/>
              <a:gd name="connsiteX217" fmla="*/ 157206 w 4069032"/>
              <a:gd name="connsiteY217" fmla="*/ 2660569 h 5566698"/>
              <a:gd name="connsiteX218" fmla="*/ 129497 w 4069032"/>
              <a:gd name="connsiteY218" fmla="*/ 2619005 h 5566698"/>
              <a:gd name="connsiteX219" fmla="*/ 46369 w 4069032"/>
              <a:gd name="connsiteY219" fmla="*/ 2577441 h 5566698"/>
              <a:gd name="connsiteX220" fmla="*/ 4806 w 4069032"/>
              <a:gd name="connsiteY220" fmla="*/ 2605150 h 5566698"/>
              <a:gd name="connsiteX221" fmla="*/ 18660 w 4069032"/>
              <a:gd name="connsiteY221" fmla="*/ 2563587 h 5566698"/>
              <a:gd name="connsiteX222" fmla="*/ 60224 w 4069032"/>
              <a:gd name="connsiteY222" fmla="*/ 2549732 h 5566698"/>
              <a:gd name="connsiteX223" fmla="*/ 74078 w 4069032"/>
              <a:gd name="connsiteY223" fmla="*/ 2452750 h 5566698"/>
              <a:gd name="connsiteX224" fmla="*/ 115642 w 4069032"/>
              <a:gd name="connsiteY224" fmla="*/ 2383478 h 5566698"/>
              <a:gd name="connsiteX225" fmla="*/ 171060 w 4069032"/>
              <a:gd name="connsiteY225" fmla="*/ 2300350 h 5566698"/>
              <a:gd name="connsiteX226" fmla="*/ 226478 w 4069032"/>
              <a:gd name="connsiteY226" fmla="*/ 2217223 h 5566698"/>
              <a:gd name="connsiteX227" fmla="*/ 309606 w 4069032"/>
              <a:gd name="connsiteY227" fmla="*/ 2189514 h 5566698"/>
              <a:gd name="connsiteX228" fmla="*/ 351169 w 4069032"/>
              <a:gd name="connsiteY228" fmla="*/ 2175660 h 5566698"/>
              <a:gd name="connsiteX229" fmla="*/ 448151 w 4069032"/>
              <a:gd name="connsiteY229" fmla="*/ 2050969 h 5566698"/>
              <a:gd name="connsiteX230" fmla="*/ 489715 w 4069032"/>
              <a:gd name="connsiteY230" fmla="*/ 2037114 h 5566698"/>
              <a:gd name="connsiteX231" fmla="*/ 531278 w 4069032"/>
              <a:gd name="connsiteY231" fmla="*/ 2009405 h 5566698"/>
              <a:gd name="connsiteX232" fmla="*/ 752951 w 4069032"/>
              <a:gd name="connsiteY232" fmla="*/ 1967841 h 5566698"/>
              <a:gd name="connsiteX233" fmla="*/ 836078 w 4069032"/>
              <a:gd name="connsiteY233" fmla="*/ 1926278 h 5566698"/>
              <a:gd name="connsiteX234" fmla="*/ 946915 w 4069032"/>
              <a:gd name="connsiteY234" fmla="*/ 1898569 h 5566698"/>
              <a:gd name="connsiteX235" fmla="*/ 1030042 w 4069032"/>
              <a:gd name="connsiteY235" fmla="*/ 1870860 h 5566698"/>
              <a:gd name="connsiteX236" fmla="*/ 1182442 w 4069032"/>
              <a:gd name="connsiteY236" fmla="*/ 1801587 h 5566698"/>
              <a:gd name="connsiteX237" fmla="*/ 1293278 w 4069032"/>
              <a:gd name="connsiteY237" fmla="*/ 1773878 h 5566698"/>
              <a:gd name="connsiteX238" fmla="*/ 1445678 w 4069032"/>
              <a:gd name="connsiteY238" fmla="*/ 1760023 h 5566698"/>
              <a:gd name="connsiteX239" fmla="*/ 1570369 w 4069032"/>
              <a:gd name="connsiteY239" fmla="*/ 1732314 h 5566698"/>
              <a:gd name="connsiteX240" fmla="*/ 1708915 w 4069032"/>
              <a:gd name="connsiteY240" fmla="*/ 1690750 h 5566698"/>
              <a:gd name="connsiteX241" fmla="*/ 1736624 w 4069032"/>
              <a:gd name="connsiteY241" fmla="*/ 1649187 h 5566698"/>
              <a:gd name="connsiteX242" fmla="*/ 1708915 w 4069032"/>
              <a:gd name="connsiteY242" fmla="*/ 1399805 h 55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4069032" h="5566698">
                <a:moveTo>
                  <a:pt x="1708915" y="1399805"/>
                </a:moveTo>
                <a:cubicBezTo>
                  <a:pt x="1683515" y="1353623"/>
                  <a:pt x="1602173" y="1386455"/>
                  <a:pt x="1584224" y="1372096"/>
                </a:cubicBezTo>
                <a:cubicBezTo>
                  <a:pt x="1494699" y="1300476"/>
                  <a:pt x="1619423" y="1351500"/>
                  <a:pt x="1514951" y="1316678"/>
                </a:cubicBezTo>
                <a:cubicBezTo>
                  <a:pt x="1422131" y="1223858"/>
                  <a:pt x="1463791" y="1274575"/>
                  <a:pt x="1390260" y="1164278"/>
                </a:cubicBezTo>
                <a:lnTo>
                  <a:pt x="1362551" y="1122714"/>
                </a:lnTo>
                <a:cubicBezTo>
                  <a:pt x="1327731" y="1018248"/>
                  <a:pt x="1374700" y="1147009"/>
                  <a:pt x="1320988" y="1039587"/>
                </a:cubicBezTo>
                <a:cubicBezTo>
                  <a:pt x="1314457" y="1026525"/>
                  <a:pt x="1313664" y="1011085"/>
                  <a:pt x="1307133" y="998023"/>
                </a:cubicBezTo>
                <a:cubicBezTo>
                  <a:pt x="1299686" y="983130"/>
                  <a:pt x="1286187" y="971676"/>
                  <a:pt x="1279424" y="956460"/>
                </a:cubicBezTo>
                <a:cubicBezTo>
                  <a:pt x="1267561" y="929769"/>
                  <a:pt x="1260952" y="901041"/>
                  <a:pt x="1251715" y="873332"/>
                </a:cubicBezTo>
                <a:lnTo>
                  <a:pt x="1237860" y="831769"/>
                </a:lnTo>
                <a:cubicBezTo>
                  <a:pt x="1222963" y="682794"/>
                  <a:pt x="1213149" y="664006"/>
                  <a:pt x="1237860" y="499260"/>
                </a:cubicBezTo>
                <a:cubicBezTo>
                  <a:pt x="1248962" y="425244"/>
                  <a:pt x="1280309" y="394024"/>
                  <a:pt x="1320988" y="333005"/>
                </a:cubicBezTo>
                <a:lnTo>
                  <a:pt x="1348697" y="291441"/>
                </a:lnTo>
                <a:cubicBezTo>
                  <a:pt x="1381024" y="194460"/>
                  <a:pt x="1348697" y="217550"/>
                  <a:pt x="1417969" y="194460"/>
                </a:cubicBezTo>
                <a:cubicBezTo>
                  <a:pt x="1427205" y="185223"/>
                  <a:pt x="1434477" y="173471"/>
                  <a:pt x="1445678" y="166750"/>
                </a:cubicBezTo>
                <a:cubicBezTo>
                  <a:pt x="1458201" y="159236"/>
                  <a:pt x="1474180" y="159427"/>
                  <a:pt x="1487242" y="152896"/>
                </a:cubicBezTo>
                <a:cubicBezTo>
                  <a:pt x="1502135" y="145450"/>
                  <a:pt x="1514951" y="134423"/>
                  <a:pt x="1528806" y="125187"/>
                </a:cubicBezTo>
                <a:cubicBezTo>
                  <a:pt x="1538042" y="111332"/>
                  <a:pt x="1544741" y="95397"/>
                  <a:pt x="1556515" y="83623"/>
                </a:cubicBezTo>
                <a:cubicBezTo>
                  <a:pt x="1583373" y="56765"/>
                  <a:pt x="1605836" y="53328"/>
                  <a:pt x="1639642" y="42060"/>
                </a:cubicBezTo>
                <a:cubicBezTo>
                  <a:pt x="1648878" y="32823"/>
                  <a:pt x="1654749" y="17787"/>
                  <a:pt x="1667351" y="14350"/>
                </a:cubicBezTo>
                <a:cubicBezTo>
                  <a:pt x="1781516" y="-16786"/>
                  <a:pt x="2070646" y="12104"/>
                  <a:pt x="2124551" y="14350"/>
                </a:cubicBezTo>
                <a:cubicBezTo>
                  <a:pt x="2154780" y="105035"/>
                  <a:pt x="2112796" y="16030"/>
                  <a:pt x="2179969" y="69769"/>
                </a:cubicBezTo>
                <a:cubicBezTo>
                  <a:pt x="2192971" y="80171"/>
                  <a:pt x="2197276" y="98330"/>
                  <a:pt x="2207678" y="111332"/>
                </a:cubicBezTo>
                <a:cubicBezTo>
                  <a:pt x="2215838" y="121532"/>
                  <a:pt x="2226151" y="129805"/>
                  <a:pt x="2235388" y="139041"/>
                </a:cubicBezTo>
                <a:cubicBezTo>
                  <a:pt x="2259773" y="212198"/>
                  <a:pt x="2241141" y="168454"/>
                  <a:pt x="2304660" y="263732"/>
                </a:cubicBezTo>
                <a:cubicBezTo>
                  <a:pt x="2320862" y="288035"/>
                  <a:pt x="2316167" y="322557"/>
                  <a:pt x="2332369" y="346860"/>
                </a:cubicBezTo>
                <a:cubicBezTo>
                  <a:pt x="2341605" y="360714"/>
                  <a:pt x="2349676" y="375421"/>
                  <a:pt x="2360078" y="388423"/>
                </a:cubicBezTo>
                <a:cubicBezTo>
                  <a:pt x="2382639" y="416623"/>
                  <a:pt x="2398492" y="423268"/>
                  <a:pt x="2429351" y="443841"/>
                </a:cubicBezTo>
                <a:cubicBezTo>
                  <a:pt x="2433969" y="457696"/>
                  <a:pt x="2434083" y="474001"/>
                  <a:pt x="2443206" y="485405"/>
                </a:cubicBezTo>
                <a:cubicBezTo>
                  <a:pt x="2462738" y="509821"/>
                  <a:pt x="2498953" y="517842"/>
                  <a:pt x="2526333" y="526969"/>
                </a:cubicBezTo>
                <a:cubicBezTo>
                  <a:pt x="2537601" y="560773"/>
                  <a:pt x="2541041" y="583239"/>
                  <a:pt x="2567897" y="610096"/>
                </a:cubicBezTo>
                <a:cubicBezTo>
                  <a:pt x="2579671" y="621870"/>
                  <a:pt x="2595606" y="628569"/>
                  <a:pt x="2609460" y="637805"/>
                </a:cubicBezTo>
                <a:cubicBezTo>
                  <a:pt x="2614078" y="651660"/>
                  <a:pt x="2623315" y="664765"/>
                  <a:pt x="2623315" y="679369"/>
                </a:cubicBezTo>
                <a:cubicBezTo>
                  <a:pt x="2623315" y="732352"/>
                  <a:pt x="2597712" y="726053"/>
                  <a:pt x="2554042" y="734787"/>
                </a:cubicBezTo>
                <a:cubicBezTo>
                  <a:pt x="2526496" y="740296"/>
                  <a:pt x="2498624" y="744023"/>
                  <a:pt x="2470915" y="748641"/>
                </a:cubicBezTo>
                <a:cubicBezTo>
                  <a:pt x="2475533" y="776350"/>
                  <a:pt x="2484769" y="803677"/>
                  <a:pt x="2484769" y="831769"/>
                </a:cubicBezTo>
                <a:cubicBezTo>
                  <a:pt x="2484769" y="932986"/>
                  <a:pt x="2349845" y="864019"/>
                  <a:pt x="2290806" y="859478"/>
                </a:cubicBezTo>
                <a:lnTo>
                  <a:pt x="2207678" y="804060"/>
                </a:lnTo>
                <a:cubicBezTo>
                  <a:pt x="2195527" y="795959"/>
                  <a:pt x="2202947" y="773900"/>
                  <a:pt x="2193824" y="762496"/>
                </a:cubicBezTo>
                <a:cubicBezTo>
                  <a:pt x="2183422" y="749494"/>
                  <a:pt x="2166115" y="744023"/>
                  <a:pt x="2152260" y="734787"/>
                </a:cubicBezTo>
                <a:cubicBezTo>
                  <a:pt x="2156878" y="767114"/>
                  <a:pt x="2159711" y="799748"/>
                  <a:pt x="2166115" y="831769"/>
                </a:cubicBezTo>
                <a:cubicBezTo>
                  <a:pt x="2168979" y="846089"/>
                  <a:pt x="2169643" y="863006"/>
                  <a:pt x="2179969" y="873332"/>
                </a:cubicBezTo>
                <a:cubicBezTo>
                  <a:pt x="2190296" y="883659"/>
                  <a:pt x="2208471" y="880656"/>
                  <a:pt x="2221533" y="887187"/>
                </a:cubicBezTo>
                <a:cubicBezTo>
                  <a:pt x="2328958" y="940899"/>
                  <a:pt x="2200195" y="893929"/>
                  <a:pt x="2304660" y="928750"/>
                </a:cubicBezTo>
                <a:cubicBezTo>
                  <a:pt x="2385707" y="1009797"/>
                  <a:pt x="2346762" y="979909"/>
                  <a:pt x="2415497" y="1025732"/>
                </a:cubicBezTo>
                <a:cubicBezTo>
                  <a:pt x="2410879" y="1067296"/>
                  <a:pt x="2420344" y="1113019"/>
                  <a:pt x="2401642" y="1150423"/>
                </a:cubicBezTo>
                <a:cubicBezTo>
                  <a:pt x="2393127" y="1167454"/>
                  <a:pt x="2354739" y="1147247"/>
                  <a:pt x="2346224" y="1164278"/>
                </a:cubicBezTo>
                <a:cubicBezTo>
                  <a:pt x="2327522" y="1201682"/>
                  <a:pt x="2354821" y="1253688"/>
                  <a:pt x="2332369" y="1288969"/>
                </a:cubicBezTo>
                <a:cubicBezTo>
                  <a:pt x="2316688" y="1313611"/>
                  <a:pt x="2276951" y="1307442"/>
                  <a:pt x="2249242" y="1316678"/>
                </a:cubicBezTo>
                <a:cubicBezTo>
                  <a:pt x="2176702" y="1340857"/>
                  <a:pt x="2222126" y="1328468"/>
                  <a:pt x="2110697" y="1344387"/>
                </a:cubicBezTo>
                <a:cubicBezTo>
                  <a:pt x="2115315" y="1395187"/>
                  <a:pt x="2108420" y="1448395"/>
                  <a:pt x="2124551" y="1496787"/>
                </a:cubicBezTo>
                <a:cubicBezTo>
                  <a:pt x="2129169" y="1510642"/>
                  <a:pt x="2151591" y="1509112"/>
                  <a:pt x="2166115" y="1510641"/>
                </a:cubicBezTo>
                <a:cubicBezTo>
                  <a:pt x="2239743" y="1518391"/>
                  <a:pt x="2313897" y="1519878"/>
                  <a:pt x="2387788" y="1524496"/>
                </a:cubicBezTo>
                <a:lnTo>
                  <a:pt x="2470915" y="1579914"/>
                </a:lnTo>
                <a:cubicBezTo>
                  <a:pt x="2495217" y="1596116"/>
                  <a:pt x="2554042" y="1607623"/>
                  <a:pt x="2554042" y="1607623"/>
                </a:cubicBezTo>
                <a:cubicBezTo>
                  <a:pt x="2558660" y="1621478"/>
                  <a:pt x="2557570" y="1638860"/>
                  <a:pt x="2567897" y="1649187"/>
                </a:cubicBezTo>
                <a:cubicBezTo>
                  <a:pt x="2591445" y="1672735"/>
                  <a:pt x="2651024" y="1704605"/>
                  <a:pt x="2651024" y="1704605"/>
                </a:cubicBezTo>
                <a:cubicBezTo>
                  <a:pt x="2660260" y="1718460"/>
                  <a:pt x="2668073" y="1733377"/>
                  <a:pt x="2678733" y="1746169"/>
                </a:cubicBezTo>
                <a:cubicBezTo>
                  <a:pt x="2712067" y="1786170"/>
                  <a:pt x="2720994" y="1788197"/>
                  <a:pt x="2761860" y="1815441"/>
                </a:cubicBezTo>
                <a:cubicBezTo>
                  <a:pt x="2771096" y="1829296"/>
                  <a:pt x="2776567" y="1846603"/>
                  <a:pt x="2789569" y="1857005"/>
                </a:cubicBezTo>
                <a:cubicBezTo>
                  <a:pt x="2800973" y="1866128"/>
                  <a:pt x="2818071" y="1864329"/>
                  <a:pt x="2831133" y="1870860"/>
                </a:cubicBezTo>
                <a:cubicBezTo>
                  <a:pt x="2938558" y="1924572"/>
                  <a:pt x="2809795" y="1877602"/>
                  <a:pt x="2914260" y="1912423"/>
                </a:cubicBezTo>
                <a:cubicBezTo>
                  <a:pt x="3033381" y="1991836"/>
                  <a:pt x="2882663" y="1896624"/>
                  <a:pt x="2997388" y="1953987"/>
                </a:cubicBezTo>
                <a:cubicBezTo>
                  <a:pt x="3012281" y="1961434"/>
                  <a:pt x="3023735" y="1974933"/>
                  <a:pt x="3038951" y="1981696"/>
                </a:cubicBezTo>
                <a:cubicBezTo>
                  <a:pt x="3098209" y="2008033"/>
                  <a:pt x="3121080" y="2007141"/>
                  <a:pt x="3177497" y="2023260"/>
                </a:cubicBezTo>
                <a:cubicBezTo>
                  <a:pt x="3276900" y="2051661"/>
                  <a:pt x="3147497" y="2022801"/>
                  <a:pt x="3288333" y="2050969"/>
                </a:cubicBezTo>
                <a:lnTo>
                  <a:pt x="3371460" y="2106387"/>
                </a:lnTo>
                <a:cubicBezTo>
                  <a:pt x="3385315" y="2115623"/>
                  <a:pt x="3401250" y="2122322"/>
                  <a:pt x="3413024" y="2134096"/>
                </a:cubicBezTo>
                <a:lnTo>
                  <a:pt x="3454588" y="2175660"/>
                </a:lnTo>
                <a:cubicBezTo>
                  <a:pt x="3459206" y="2189514"/>
                  <a:pt x="3457038" y="2208100"/>
                  <a:pt x="3468442" y="2217223"/>
                </a:cubicBezTo>
                <a:cubicBezTo>
                  <a:pt x="3483311" y="2229118"/>
                  <a:pt x="3506031" y="2224392"/>
                  <a:pt x="3523860" y="2231078"/>
                </a:cubicBezTo>
                <a:cubicBezTo>
                  <a:pt x="3543198" y="2238330"/>
                  <a:pt x="3562094" y="2247331"/>
                  <a:pt x="3579278" y="2258787"/>
                </a:cubicBezTo>
                <a:cubicBezTo>
                  <a:pt x="3590147" y="2266033"/>
                  <a:pt x="3596538" y="2278659"/>
                  <a:pt x="3606988" y="2286496"/>
                </a:cubicBezTo>
                <a:cubicBezTo>
                  <a:pt x="3633630" y="2306477"/>
                  <a:pt x="3690115" y="2341914"/>
                  <a:pt x="3690115" y="2341914"/>
                </a:cubicBezTo>
                <a:cubicBezTo>
                  <a:pt x="3766172" y="2456001"/>
                  <a:pt x="3666728" y="2325263"/>
                  <a:pt x="3759388" y="2397332"/>
                </a:cubicBezTo>
                <a:cubicBezTo>
                  <a:pt x="3790320" y="2421390"/>
                  <a:pt x="3842515" y="2480460"/>
                  <a:pt x="3842515" y="2480460"/>
                </a:cubicBezTo>
                <a:cubicBezTo>
                  <a:pt x="3869486" y="2561375"/>
                  <a:pt x="3835266" y="2487065"/>
                  <a:pt x="3897933" y="2549732"/>
                </a:cubicBezTo>
                <a:cubicBezTo>
                  <a:pt x="3909707" y="2561506"/>
                  <a:pt x="3913111" y="2580331"/>
                  <a:pt x="3925642" y="2591296"/>
                </a:cubicBezTo>
                <a:cubicBezTo>
                  <a:pt x="3950704" y="2613226"/>
                  <a:pt x="3981060" y="2628241"/>
                  <a:pt x="4008769" y="2646714"/>
                </a:cubicBezTo>
                <a:lnTo>
                  <a:pt x="4050333" y="2674423"/>
                </a:lnTo>
                <a:cubicBezTo>
                  <a:pt x="4063626" y="2714302"/>
                  <a:pt x="4084757" y="2756084"/>
                  <a:pt x="4050333" y="2799114"/>
                </a:cubicBezTo>
                <a:cubicBezTo>
                  <a:pt x="4041210" y="2810518"/>
                  <a:pt x="4022624" y="2789878"/>
                  <a:pt x="4008769" y="2785260"/>
                </a:cubicBezTo>
                <a:cubicBezTo>
                  <a:pt x="4004151" y="2771405"/>
                  <a:pt x="4005242" y="2733369"/>
                  <a:pt x="3994915" y="2743696"/>
                </a:cubicBezTo>
                <a:cubicBezTo>
                  <a:pt x="3974262" y="2764349"/>
                  <a:pt x="3967206" y="2826823"/>
                  <a:pt x="3967206" y="2826823"/>
                </a:cubicBezTo>
                <a:cubicBezTo>
                  <a:pt x="3944115" y="2822205"/>
                  <a:pt x="3913258" y="2830848"/>
                  <a:pt x="3897933" y="2812969"/>
                </a:cubicBezTo>
                <a:cubicBezTo>
                  <a:pt x="3879651" y="2791640"/>
                  <a:pt x="3903942" y="2749705"/>
                  <a:pt x="3884078" y="2729841"/>
                </a:cubicBezTo>
                <a:cubicBezTo>
                  <a:pt x="3870614" y="2716377"/>
                  <a:pt x="3875455" y="2766951"/>
                  <a:pt x="3870224" y="2785260"/>
                </a:cubicBezTo>
                <a:cubicBezTo>
                  <a:pt x="3866212" y="2799302"/>
                  <a:pt x="3860987" y="2812969"/>
                  <a:pt x="3856369" y="2826823"/>
                </a:cubicBezTo>
                <a:cubicBezTo>
                  <a:pt x="3710057" y="2797562"/>
                  <a:pt x="3853688" y="2849171"/>
                  <a:pt x="3773242" y="2688278"/>
                </a:cubicBezTo>
                <a:cubicBezTo>
                  <a:pt x="3764727" y="2671247"/>
                  <a:pt x="3736133" y="2679654"/>
                  <a:pt x="3717824" y="2674423"/>
                </a:cubicBezTo>
                <a:cubicBezTo>
                  <a:pt x="3703782" y="2670411"/>
                  <a:pt x="3690115" y="2665187"/>
                  <a:pt x="3676260" y="2660569"/>
                </a:cubicBezTo>
                <a:cubicBezTo>
                  <a:pt x="3667024" y="2646714"/>
                  <a:pt x="3660325" y="2630779"/>
                  <a:pt x="3648551" y="2619005"/>
                </a:cubicBezTo>
                <a:cubicBezTo>
                  <a:pt x="3608848" y="2579301"/>
                  <a:pt x="3610496" y="2599977"/>
                  <a:pt x="3565424" y="2577441"/>
                </a:cubicBezTo>
                <a:cubicBezTo>
                  <a:pt x="3457999" y="2523729"/>
                  <a:pt x="3586762" y="2570699"/>
                  <a:pt x="3482297" y="2535878"/>
                </a:cubicBezTo>
                <a:cubicBezTo>
                  <a:pt x="3473061" y="2522023"/>
                  <a:pt x="3467590" y="2504716"/>
                  <a:pt x="3454588" y="2494314"/>
                </a:cubicBezTo>
                <a:cubicBezTo>
                  <a:pt x="3443184" y="2485191"/>
                  <a:pt x="3426086" y="2486991"/>
                  <a:pt x="3413024" y="2480460"/>
                </a:cubicBezTo>
                <a:cubicBezTo>
                  <a:pt x="3398131" y="2473013"/>
                  <a:pt x="3386676" y="2459513"/>
                  <a:pt x="3371460" y="2452750"/>
                </a:cubicBezTo>
                <a:cubicBezTo>
                  <a:pt x="3344770" y="2440887"/>
                  <a:pt x="3316042" y="2434277"/>
                  <a:pt x="3288333" y="2425041"/>
                </a:cubicBezTo>
                <a:lnTo>
                  <a:pt x="3205206" y="2397332"/>
                </a:lnTo>
                <a:lnTo>
                  <a:pt x="3163642" y="2383478"/>
                </a:lnTo>
                <a:cubicBezTo>
                  <a:pt x="3044524" y="2304067"/>
                  <a:pt x="3195236" y="2399275"/>
                  <a:pt x="3080515" y="2341914"/>
                </a:cubicBezTo>
                <a:cubicBezTo>
                  <a:pt x="3065622" y="2334467"/>
                  <a:pt x="3054167" y="2320968"/>
                  <a:pt x="3038951" y="2314205"/>
                </a:cubicBezTo>
                <a:cubicBezTo>
                  <a:pt x="3012261" y="2302343"/>
                  <a:pt x="2983533" y="2295732"/>
                  <a:pt x="2955824" y="2286496"/>
                </a:cubicBezTo>
                <a:lnTo>
                  <a:pt x="2872697" y="2258787"/>
                </a:lnTo>
                <a:cubicBezTo>
                  <a:pt x="2858842" y="2254169"/>
                  <a:pt x="2843284" y="2253033"/>
                  <a:pt x="2831133" y="2244932"/>
                </a:cubicBezTo>
                <a:cubicBezTo>
                  <a:pt x="2817278" y="2235696"/>
                  <a:pt x="2804785" y="2223986"/>
                  <a:pt x="2789569" y="2217223"/>
                </a:cubicBezTo>
                <a:cubicBezTo>
                  <a:pt x="2617488" y="2140743"/>
                  <a:pt x="2796145" y="2249316"/>
                  <a:pt x="2623315" y="2134096"/>
                </a:cubicBezTo>
                <a:lnTo>
                  <a:pt x="2581751" y="2106387"/>
                </a:lnTo>
                <a:cubicBezTo>
                  <a:pt x="2572515" y="2092532"/>
                  <a:pt x="2567044" y="2075225"/>
                  <a:pt x="2554042" y="2064823"/>
                </a:cubicBezTo>
                <a:cubicBezTo>
                  <a:pt x="2542638" y="2055700"/>
                  <a:pt x="2518409" y="2037624"/>
                  <a:pt x="2512478" y="2050969"/>
                </a:cubicBezTo>
                <a:cubicBezTo>
                  <a:pt x="2493628" y="2093381"/>
                  <a:pt x="2503242" y="2143332"/>
                  <a:pt x="2498624" y="2189514"/>
                </a:cubicBezTo>
                <a:cubicBezTo>
                  <a:pt x="2503242" y="2258787"/>
                  <a:pt x="2500413" y="2328962"/>
                  <a:pt x="2512478" y="2397332"/>
                </a:cubicBezTo>
                <a:cubicBezTo>
                  <a:pt x="2514748" y="2410196"/>
                  <a:pt x="2532028" y="2414841"/>
                  <a:pt x="2540188" y="2425041"/>
                </a:cubicBezTo>
                <a:cubicBezTo>
                  <a:pt x="2592969" y="2491017"/>
                  <a:pt x="2538206" y="2446811"/>
                  <a:pt x="2609460" y="2494314"/>
                </a:cubicBezTo>
                <a:lnTo>
                  <a:pt x="2664878" y="2577441"/>
                </a:lnTo>
                <a:lnTo>
                  <a:pt x="2692588" y="2619005"/>
                </a:lnTo>
                <a:cubicBezTo>
                  <a:pt x="2697206" y="2637478"/>
                  <a:pt x="2703036" y="2655689"/>
                  <a:pt x="2706442" y="2674423"/>
                </a:cubicBezTo>
                <a:cubicBezTo>
                  <a:pt x="2712284" y="2706552"/>
                  <a:pt x="2712954" y="2739586"/>
                  <a:pt x="2720297" y="2771405"/>
                </a:cubicBezTo>
                <a:cubicBezTo>
                  <a:pt x="2726865" y="2799865"/>
                  <a:pt x="2738770" y="2826823"/>
                  <a:pt x="2748006" y="2854532"/>
                </a:cubicBezTo>
                <a:lnTo>
                  <a:pt x="2761860" y="2896096"/>
                </a:lnTo>
                <a:cubicBezTo>
                  <a:pt x="2757242" y="3108532"/>
                  <a:pt x="2756672" y="3321095"/>
                  <a:pt x="2748006" y="3533405"/>
                </a:cubicBezTo>
                <a:cubicBezTo>
                  <a:pt x="2747410" y="3547997"/>
                  <a:pt x="2737994" y="3560879"/>
                  <a:pt x="2734151" y="3574969"/>
                </a:cubicBezTo>
                <a:cubicBezTo>
                  <a:pt x="2729887" y="3590602"/>
                  <a:pt x="2695070" y="3744426"/>
                  <a:pt x="2678733" y="3768932"/>
                </a:cubicBezTo>
                <a:cubicBezTo>
                  <a:pt x="2669497" y="3782787"/>
                  <a:pt x="2658471" y="3795603"/>
                  <a:pt x="2651024" y="3810496"/>
                </a:cubicBezTo>
                <a:cubicBezTo>
                  <a:pt x="2593666" y="3925211"/>
                  <a:pt x="2688866" y="3774516"/>
                  <a:pt x="2609460" y="3893623"/>
                </a:cubicBezTo>
                <a:cubicBezTo>
                  <a:pt x="2543602" y="4091198"/>
                  <a:pt x="2609780" y="3885579"/>
                  <a:pt x="2567897" y="4032169"/>
                </a:cubicBezTo>
                <a:cubicBezTo>
                  <a:pt x="2563885" y="4046211"/>
                  <a:pt x="2558054" y="4059690"/>
                  <a:pt x="2554042" y="4073732"/>
                </a:cubicBezTo>
                <a:cubicBezTo>
                  <a:pt x="2548811" y="4092041"/>
                  <a:pt x="2547689" y="4111648"/>
                  <a:pt x="2540188" y="4129150"/>
                </a:cubicBezTo>
                <a:cubicBezTo>
                  <a:pt x="2533629" y="4144455"/>
                  <a:pt x="2521715" y="4156859"/>
                  <a:pt x="2512478" y="4170714"/>
                </a:cubicBezTo>
                <a:lnTo>
                  <a:pt x="2484769" y="4309260"/>
                </a:lnTo>
                <a:lnTo>
                  <a:pt x="2470915" y="4378532"/>
                </a:lnTo>
                <a:cubicBezTo>
                  <a:pt x="2471916" y="4422573"/>
                  <a:pt x="2458208" y="4883033"/>
                  <a:pt x="2498624" y="5085114"/>
                </a:cubicBezTo>
                <a:cubicBezTo>
                  <a:pt x="2501488" y="5099434"/>
                  <a:pt x="2508466" y="5112636"/>
                  <a:pt x="2512478" y="5126678"/>
                </a:cubicBezTo>
                <a:cubicBezTo>
                  <a:pt x="2517709" y="5144987"/>
                  <a:pt x="2522202" y="5163508"/>
                  <a:pt x="2526333" y="5182096"/>
                </a:cubicBezTo>
                <a:cubicBezTo>
                  <a:pt x="2531442" y="5205084"/>
                  <a:pt x="2528505" y="5230923"/>
                  <a:pt x="2540188" y="5251369"/>
                </a:cubicBezTo>
                <a:cubicBezTo>
                  <a:pt x="2560695" y="5287256"/>
                  <a:pt x="2640282" y="5288833"/>
                  <a:pt x="2664878" y="5292932"/>
                </a:cubicBezTo>
                <a:cubicBezTo>
                  <a:pt x="2678733" y="5297550"/>
                  <a:pt x="2691985" y="5304722"/>
                  <a:pt x="2706442" y="5306787"/>
                </a:cubicBezTo>
                <a:cubicBezTo>
                  <a:pt x="2756939" y="5314001"/>
                  <a:pt x="2810450" y="5304510"/>
                  <a:pt x="2858842" y="5320641"/>
                </a:cubicBezTo>
                <a:cubicBezTo>
                  <a:pt x="2872697" y="5325259"/>
                  <a:pt x="2868079" y="5348350"/>
                  <a:pt x="2872697" y="5362205"/>
                </a:cubicBezTo>
                <a:cubicBezTo>
                  <a:pt x="2858842" y="5371441"/>
                  <a:pt x="2839394" y="5375457"/>
                  <a:pt x="2831133" y="5389914"/>
                </a:cubicBezTo>
                <a:cubicBezTo>
                  <a:pt x="2802975" y="5439191"/>
                  <a:pt x="2816925" y="5458129"/>
                  <a:pt x="2831133" y="5500750"/>
                </a:cubicBezTo>
                <a:cubicBezTo>
                  <a:pt x="2792831" y="5615653"/>
                  <a:pt x="2829577" y="5550010"/>
                  <a:pt x="2581751" y="5528460"/>
                </a:cubicBezTo>
                <a:cubicBezTo>
                  <a:pt x="2506031" y="5521876"/>
                  <a:pt x="2487616" y="5510936"/>
                  <a:pt x="2415497" y="5486896"/>
                </a:cubicBezTo>
                <a:cubicBezTo>
                  <a:pt x="2388847" y="5478013"/>
                  <a:pt x="2360078" y="5477659"/>
                  <a:pt x="2332369" y="5473041"/>
                </a:cubicBezTo>
                <a:cubicBezTo>
                  <a:pt x="2318515" y="5463805"/>
                  <a:pt x="2299631" y="5459452"/>
                  <a:pt x="2290806" y="5445332"/>
                </a:cubicBezTo>
                <a:cubicBezTo>
                  <a:pt x="2275326" y="5420564"/>
                  <a:pt x="2263097" y="5362205"/>
                  <a:pt x="2263097" y="5362205"/>
                </a:cubicBezTo>
                <a:cubicBezTo>
                  <a:pt x="2225682" y="5100308"/>
                  <a:pt x="2273046" y="5456017"/>
                  <a:pt x="2235388" y="4891150"/>
                </a:cubicBezTo>
                <a:cubicBezTo>
                  <a:pt x="2234417" y="4876579"/>
                  <a:pt x="2225075" y="4863755"/>
                  <a:pt x="2221533" y="4849587"/>
                </a:cubicBezTo>
                <a:cubicBezTo>
                  <a:pt x="2215821" y="4826742"/>
                  <a:pt x="2211890" y="4803482"/>
                  <a:pt x="2207678" y="4780314"/>
                </a:cubicBezTo>
                <a:cubicBezTo>
                  <a:pt x="2186542" y="4664065"/>
                  <a:pt x="2197533" y="4713006"/>
                  <a:pt x="2179969" y="4572496"/>
                </a:cubicBezTo>
                <a:cubicBezTo>
                  <a:pt x="2175919" y="4540093"/>
                  <a:pt x="2169721" y="4507970"/>
                  <a:pt x="2166115" y="4475514"/>
                </a:cubicBezTo>
                <a:cubicBezTo>
                  <a:pt x="2151992" y="4348407"/>
                  <a:pt x="2162258" y="4325403"/>
                  <a:pt x="2124551" y="4212278"/>
                </a:cubicBezTo>
                <a:cubicBezTo>
                  <a:pt x="2119933" y="4198423"/>
                  <a:pt x="2113865" y="4184970"/>
                  <a:pt x="2110697" y="4170714"/>
                </a:cubicBezTo>
                <a:cubicBezTo>
                  <a:pt x="2083486" y="4048264"/>
                  <a:pt x="2110586" y="4128763"/>
                  <a:pt x="2082988" y="4032169"/>
                </a:cubicBezTo>
                <a:cubicBezTo>
                  <a:pt x="2073974" y="4000619"/>
                  <a:pt x="2065711" y="3973328"/>
                  <a:pt x="2041424" y="3949041"/>
                </a:cubicBezTo>
                <a:cubicBezTo>
                  <a:pt x="2029650" y="3937267"/>
                  <a:pt x="2013715" y="3930568"/>
                  <a:pt x="1999860" y="3921332"/>
                </a:cubicBezTo>
                <a:cubicBezTo>
                  <a:pt x="1990624" y="3935187"/>
                  <a:pt x="1978914" y="3947680"/>
                  <a:pt x="1972151" y="3962896"/>
                </a:cubicBezTo>
                <a:cubicBezTo>
                  <a:pt x="1960289" y="3989586"/>
                  <a:pt x="1944442" y="4046023"/>
                  <a:pt x="1944442" y="4046023"/>
                </a:cubicBezTo>
                <a:cubicBezTo>
                  <a:pt x="1939824" y="4073732"/>
                  <a:pt x="1934072" y="4101276"/>
                  <a:pt x="1930588" y="4129150"/>
                </a:cubicBezTo>
                <a:cubicBezTo>
                  <a:pt x="1906965" y="4318135"/>
                  <a:pt x="1931220" y="4209750"/>
                  <a:pt x="1902878" y="4323114"/>
                </a:cubicBezTo>
                <a:cubicBezTo>
                  <a:pt x="1898260" y="4378532"/>
                  <a:pt x="1890974" y="4433793"/>
                  <a:pt x="1889024" y="4489369"/>
                </a:cubicBezTo>
                <a:cubicBezTo>
                  <a:pt x="1881735" y="4697110"/>
                  <a:pt x="1886094" y="4905241"/>
                  <a:pt x="1875169" y="5112823"/>
                </a:cubicBezTo>
                <a:cubicBezTo>
                  <a:pt x="1866389" y="5279646"/>
                  <a:pt x="1859682" y="5229375"/>
                  <a:pt x="1833606" y="5320641"/>
                </a:cubicBezTo>
                <a:cubicBezTo>
                  <a:pt x="1828375" y="5338950"/>
                  <a:pt x="1830313" y="5360216"/>
                  <a:pt x="1819751" y="5376060"/>
                </a:cubicBezTo>
                <a:cubicBezTo>
                  <a:pt x="1804403" y="5399082"/>
                  <a:pt x="1760334" y="5409720"/>
                  <a:pt x="1736624" y="5417623"/>
                </a:cubicBezTo>
                <a:cubicBezTo>
                  <a:pt x="1722769" y="5426859"/>
                  <a:pt x="1709953" y="5437885"/>
                  <a:pt x="1695060" y="5445332"/>
                </a:cubicBezTo>
                <a:cubicBezTo>
                  <a:pt x="1613533" y="5486096"/>
                  <a:pt x="1481503" y="5449069"/>
                  <a:pt x="1417969" y="5445332"/>
                </a:cubicBezTo>
                <a:cubicBezTo>
                  <a:pt x="1390260" y="5440714"/>
                  <a:pt x="1362779" y="5434419"/>
                  <a:pt x="1334842" y="5431478"/>
                </a:cubicBezTo>
                <a:cubicBezTo>
                  <a:pt x="1274959" y="5425175"/>
                  <a:pt x="1208590" y="5444552"/>
                  <a:pt x="1154733" y="5417623"/>
                </a:cubicBezTo>
                <a:cubicBezTo>
                  <a:pt x="1133671" y="5407092"/>
                  <a:pt x="1163970" y="5371441"/>
                  <a:pt x="1168588" y="5348350"/>
                </a:cubicBezTo>
                <a:cubicBezTo>
                  <a:pt x="1182442" y="5352968"/>
                  <a:pt x="1199825" y="5372531"/>
                  <a:pt x="1210151" y="5362205"/>
                </a:cubicBezTo>
                <a:cubicBezTo>
                  <a:pt x="1221624" y="5350732"/>
                  <a:pt x="1169518" y="5280473"/>
                  <a:pt x="1168588" y="5279078"/>
                </a:cubicBezTo>
                <a:cubicBezTo>
                  <a:pt x="1182442" y="5274460"/>
                  <a:pt x="1195547" y="5265223"/>
                  <a:pt x="1210151" y="5265223"/>
                </a:cubicBezTo>
                <a:cubicBezTo>
                  <a:pt x="1227548" y="5265223"/>
                  <a:pt x="1323660" y="5298442"/>
                  <a:pt x="1224006" y="5265223"/>
                </a:cubicBezTo>
                <a:cubicBezTo>
                  <a:pt x="1228624" y="5242132"/>
                  <a:pt x="1214834" y="5200884"/>
                  <a:pt x="1237860" y="5195950"/>
                </a:cubicBezTo>
                <a:cubicBezTo>
                  <a:pt x="1781662" y="5079421"/>
                  <a:pt x="1487683" y="5264928"/>
                  <a:pt x="1653497" y="5154387"/>
                </a:cubicBezTo>
                <a:cubicBezTo>
                  <a:pt x="1712691" y="4976797"/>
                  <a:pt x="1681206" y="5084484"/>
                  <a:pt x="1681206" y="4669478"/>
                </a:cubicBezTo>
                <a:cubicBezTo>
                  <a:pt x="1681206" y="4553931"/>
                  <a:pt x="1675583" y="4438367"/>
                  <a:pt x="1667351" y="4323114"/>
                </a:cubicBezTo>
                <a:cubicBezTo>
                  <a:pt x="1666311" y="4308547"/>
                  <a:pt x="1660028" y="4294612"/>
                  <a:pt x="1653497" y="4281550"/>
                </a:cubicBezTo>
                <a:cubicBezTo>
                  <a:pt x="1636020" y="4246596"/>
                  <a:pt x="1623851" y="4238050"/>
                  <a:pt x="1598078" y="4212278"/>
                </a:cubicBezTo>
                <a:cubicBezTo>
                  <a:pt x="1551506" y="4072556"/>
                  <a:pt x="1622574" y="4289311"/>
                  <a:pt x="1570369" y="4115296"/>
                </a:cubicBezTo>
                <a:cubicBezTo>
                  <a:pt x="1561976" y="4087320"/>
                  <a:pt x="1551896" y="4059878"/>
                  <a:pt x="1542660" y="4032169"/>
                </a:cubicBezTo>
                <a:cubicBezTo>
                  <a:pt x="1542658" y="4032164"/>
                  <a:pt x="1514954" y="3949045"/>
                  <a:pt x="1514951" y="3949041"/>
                </a:cubicBezTo>
                <a:lnTo>
                  <a:pt x="1487242" y="3907478"/>
                </a:lnTo>
                <a:lnTo>
                  <a:pt x="1445678" y="3782787"/>
                </a:lnTo>
                <a:lnTo>
                  <a:pt x="1431824" y="3741223"/>
                </a:lnTo>
                <a:cubicBezTo>
                  <a:pt x="1413838" y="3615323"/>
                  <a:pt x="1428296" y="3675224"/>
                  <a:pt x="1390260" y="3561114"/>
                </a:cubicBezTo>
                <a:lnTo>
                  <a:pt x="1376406" y="3519550"/>
                </a:lnTo>
                <a:lnTo>
                  <a:pt x="1362551" y="3477987"/>
                </a:lnTo>
                <a:cubicBezTo>
                  <a:pt x="1357933" y="3441041"/>
                  <a:pt x="1355357" y="3403783"/>
                  <a:pt x="1348697" y="3367150"/>
                </a:cubicBezTo>
                <a:cubicBezTo>
                  <a:pt x="1346085" y="3352782"/>
                  <a:pt x="1338010" y="3339843"/>
                  <a:pt x="1334842" y="3325587"/>
                </a:cubicBezTo>
                <a:cubicBezTo>
                  <a:pt x="1328748" y="3298165"/>
                  <a:pt x="1325606" y="3270169"/>
                  <a:pt x="1320988" y="3242460"/>
                </a:cubicBezTo>
                <a:cubicBezTo>
                  <a:pt x="1325606" y="3066969"/>
                  <a:pt x="1322031" y="2891071"/>
                  <a:pt x="1334842" y="2715987"/>
                </a:cubicBezTo>
                <a:cubicBezTo>
                  <a:pt x="1336057" y="2699380"/>
                  <a:pt x="1355104" y="2689316"/>
                  <a:pt x="1362551" y="2674423"/>
                </a:cubicBezTo>
                <a:cubicBezTo>
                  <a:pt x="1369082" y="2661361"/>
                  <a:pt x="1368892" y="2645383"/>
                  <a:pt x="1376406" y="2632860"/>
                </a:cubicBezTo>
                <a:cubicBezTo>
                  <a:pt x="1383127" y="2621659"/>
                  <a:pt x="1395955" y="2615350"/>
                  <a:pt x="1404115" y="2605150"/>
                </a:cubicBezTo>
                <a:cubicBezTo>
                  <a:pt x="1414517" y="2592148"/>
                  <a:pt x="1422588" y="2577441"/>
                  <a:pt x="1431824" y="2563587"/>
                </a:cubicBezTo>
                <a:cubicBezTo>
                  <a:pt x="1436442" y="2549732"/>
                  <a:pt x="1438164" y="2534546"/>
                  <a:pt x="1445678" y="2522023"/>
                </a:cubicBezTo>
                <a:cubicBezTo>
                  <a:pt x="1452399" y="2510822"/>
                  <a:pt x="1467546" y="2505997"/>
                  <a:pt x="1473388" y="2494314"/>
                </a:cubicBezTo>
                <a:cubicBezTo>
                  <a:pt x="1486450" y="2468190"/>
                  <a:pt x="1491861" y="2438896"/>
                  <a:pt x="1501097" y="2411187"/>
                </a:cubicBezTo>
                <a:lnTo>
                  <a:pt x="1514951" y="2369623"/>
                </a:lnTo>
                <a:cubicBezTo>
                  <a:pt x="1510333" y="2277259"/>
                  <a:pt x="1517640" y="2183519"/>
                  <a:pt x="1501097" y="2092532"/>
                </a:cubicBezTo>
                <a:cubicBezTo>
                  <a:pt x="1498118" y="2076149"/>
                  <a:pt x="1476155" y="2065801"/>
                  <a:pt x="1459533" y="2064823"/>
                </a:cubicBezTo>
                <a:cubicBezTo>
                  <a:pt x="1394825" y="2061017"/>
                  <a:pt x="1330224" y="2074060"/>
                  <a:pt x="1265569" y="2078678"/>
                </a:cubicBezTo>
                <a:cubicBezTo>
                  <a:pt x="1072825" y="2142926"/>
                  <a:pt x="1211627" y="2105220"/>
                  <a:pt x="836078" y="2120241"/>
                </a:cubicBezTo>
                <a:cubicBezTo>
                  <a:pt x="822224" y="2129477"/>
                  <a:pt x="809408" y="2140503"/>
                  <a:pt x="794515" y="2147950"/>
                </a:cubicBezTo>
                <a:cubicBezTo>
                  <a:pt x="781453" y="2154481"/>
                  <a:pt x="763278" y="2151478"/>
                  <a:pt x="752951" y="2161805"/>
                </a:cubicBezTo>
                <a:cubicBezTo>
                  <a:pt x="742624" y="2172132"/>
                  <a:pt x="752822" y="2198378"/>
                  <a:pt x="739097" y="2203369"/>
                </a:cubicBezTo>
                <a:cubicBezTo>
                  <a:pt x="695479" y="2219230"/>
                  <a:pt x="646733" y="2212605"/>
                  <a:pt x="600551" y="2217223"/>
                </a:cubicBezTo>
                <a:cubicBezTo>
                  <a:pt x="521082" y="2243714"/>
                  <a:pt x="592135" y="2213145"/>
                  <a:pt x="531278" y="2258787"/>
                </a:cubicBezTo>
                <a:cubicBezTo>
                  <a:pt x="504636" y="2278768"/>
                  <a:pt x="448151" y="2314205"/>
                  <a:pt x="448151" y="2314205"/>
                </a:cubicBezTo>
                <a:cubicBezTo>
                  <a:pt x="423766" y="2387363"/>
                  <a:pt x="446449" y="2347668"/>
                  <a:pt x="351169" y="2411187"/>
                </a:cubicBezTo>
                <a:lnTo>
                  <a:pt x="309606" y="2438896"/>
                </a:lnTo>
                <a:cubicBezTo>
                  <a:pt x="300370" y="2452751"/>
                  <a:pt x="293671" y="2468686"/>
                  <a:pt x="281897" y="2480460"/>
                </a:cubicBezTo>
                <a:cubicBezTo>
                  <a:pt x="270123" y="2492234"/>
                  <a:pt x="249158" y="2494049"/>
                  <a:pt x="240333" y="2508169"/>
                </a:cubicBezTo>
                <a:cubicBezTo>
                  <a:pt x="224853" y="2532937"/>
                  <a:pt x="221860" y="2563587"/>
                  <a:pt x="212624" y="2591296"/>
                </a:cubicBezTo>
                <a:cubicBezTo>
                  <a:pt x="208006" y="2605151"/>
                  <a:pt x="210920" y="2624759"/>
                  <a:pt x="198769" y="2632860"/>
                </a:cubicBezTo>
                <a:lnTo>
                  <a:pt x="157206" y="2660569"/>
                </a:lnTo>
                <a:cubicBezTo>
                  <a:pt x="147970" y="2646714"/>
                  <a:pt x="131852" y="2635489"/>
                  <a:pt x="129497" y="2619005"/>
                </a:cubicBezTo>
                <a:cubicBezTo>
                  <a:pt x="117738" y="2536697"/>
                  <a:pt x="219709" y="2552679"/>
                  <a:pt x="46369" y="2577441"/>
                </a:cubicBezTo>
                <a:cubicBezTo>
                  <a:pt x="32515" y="2586677"/>
                  <a:pt x="19699" y="2612596"/>
                  <a:pt x="4806" y="2605150"/>
                </a:cubicBezTo>
                <a:cubicBezTo>
                  <a:pt x="-8256" y="2598619"/>
                  <a:pt x="8334" y="2573913"/>
                  <a:pt x="18660" y="2563587"/>
                </a:cubicBezTo>
                <a:cubicBezTo>
                  <a:pt x="28987" y="2553260"/>
                  <a:pt x="46369" y="2554350"/>
                  <a:pt x="60224" y="2549732"/>
                </a:cubicBezTo>
                <a:cubicBezTo>
                  <a:pt x="-8256" y="2447012"/>
                  <a:pt x="-27849" y="2473136"/>
                  <a:pt x="74078" y="2452750"/>
                </a:cubicBezTo>
                <a:cubicBezTo>
                  <a:pt x="136244" y="2390587"/>
                  <a:pt x="70681" y="2464408"/>
                  <a:pt x="115642" y="2383478"/>
                </a:cubicBezTo>
                <a:cubicBezTo>
                  <a:pt x="131815" y="2354366"/>
                  <a:pt x="152587" y="2328059"/>
                  <a:pt x="171060" y="2300350"/>
                </a:cubicBezTo>
                <a:cubicBezTo>
                  <a:pt x="204752" y="2249811"/>
                  <a:pt x="156287" y="2256218"/>
                  <a:pt x="226478" y="2217223"/>
                </a:cubicBezTo>
                <a:cubicBezTo>
                  <a:pt x="252011" y="2203038"/>
                  <a:pt x="281897" y="2198750"/>
                  <a:pt x="309606" y="2189514"/>
                </a:cubicBezTo>
                <a:lnTo>
                  <a:pt x="351169" y="2175660"/>
                </a:lnTo>
                <a:cubicBezTo>
                  <a:pt x="373187" y="2142633"/>
                  <a:pt x="409084" y="2077013"/>
                  <a:pt x="448151" y="2050969"/>
                </a:cubicBezTo>
                <a:cubicBezTo>
                  <a:pt x="460302" y="2042868"/>
                  <a:pt x="476653" y="2043645"/>
                  <a:pt x="489715" y="2037114"/>
                </a:cubicBezTo>
                <a:cubicBezTo>
                  <a:pt x="504608" y="2029667"/>
                  <a:pt x="516062" y="2016168"/>
                  <a:pt x="531278" y="2009405"/>
                </a:cubicBezTo>
                <a:cubicBezTo>
                  <a:pt x="617416" y="1971122"/>
                  <a:pt x="650524" y="1978084"/>
                  <a:pt x="752951" y="1967841"/>
                </a:cubicBezTo>
                <a:cubicBezTo>
                  <a:pt x="857417" y="1933021"/>
                  <a:pt x="728656" y="1979990"/>
                  <a:pt x="836078" y="1926278"/>
                </a:cubicBezTo>
                <a:cubicBezTo>
                  <a:pt x="869712" y="1909461"/>
                  <a:pt x="912130" y="1908056"/>
                  <a:pt x="946915" y="1898569"/>
                </a:cubicBezTo>
                <a:cubicBezTo>
                  <a:pt x="975094" y="1890884"/>
                  <a:pt x="1030042" y="1870860"/>
                  <a:pt x="1030042" y="1870860"/>
                </a:cubicBezTo>
                <a:cubicBezTo>
                  <a:pt x="1088730" y="1812170"/>
                  <a:pt x="1045358" y="1847281"/>
                  <a:pt x="1182442" y="1801587"/>
                </a:cubicBezTo>
                <a:cubicBezTo>
                  <a:pt x="1227686" y="1786506"/>
                  <a:pt x="1239772" y="1780566"/>
                  <a:pt x="1293278" y="1773878"/>
                </a:cubicBezTo>
                <a:cubicBezTo>
                  <a:pt x="1343894" y="1767551"/>
                  <a:pt x="1394878" y="1764641"/>
                  <a:pt x="1445678" y="1760023"/>
                </a:cubicBezTo>
                <a:cubicBezTo>
                  <a:pt x="1485241" y="1752111"/>
                  <a:pt x="1531228" y="1744056"/>
                  <a:pt x="1570369" y="1732314"/>
                </a:cubicBezTo>
                <a:cubicBezTo>
                  <a:pt x="1739022" y="1681718"/>
                  <a:pt x="1581182" y="1722684"/>
                  <a:pt x="1708915" y="1690750"/>
                </a:cubicBezTo>
                <a:cubicBezTo>
                  <a:pt x="1718151" y="1676896"/>
                  <a:pt x="1735749" y="1665815"/>
                  <a:pt x="1736624" y="1649187"/>
                </a:cubicBezTo>
                <a:cubicBezTo>
                  <a:pt x="1740515" y="1575254"/>
                  <a:pt x="1734315" y="1445987"/>
                  <a:pt x="1708915" y="1399805"/>
                </a:cubicBez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7446" y="4825898"/>
            <a:ext cx="432436" cy="432436"/>
          </a:xfrm>
          <a:prstGeom prst="rect">
            <a:avLst/>
          </a:prstGeom>
        </p:spPr>
      </p:pic>
      <p:sp>
        <p:nvSpPr>
          <p:cNvPr id="10" name="Freeform 9"/>
          <p:cNvSpPr/>
          <p:nvPr/>
        </p:nvSpPr>
        <p:spPr>
          <a:xfrm>
            <a:off x="6002933" y="4940467"/>
            <a:ext cx="1043018" cy="1189095"/>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537838" y="4483891"/>
            <a:ext cx="1040894" cy="1714066"/>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067" y="5258334"/>
            <a:ext cx="869874" cy="869874"/>
          </a:xfrm>
          <a:prstGeom prst="rect">
            <a:avLst/>
          </a:prstGeom>
        </p:spPr>
      </p:pic>
      <p:sp>
        <p:nvSpPr>
          <p:cNvPr id="5" name="TextBox 4"/>
          <p:cNvSpPr txBox="1"/>
          <p:nvPr/>
        </p:nvSpPr>
        <p:spPr>
          <a:xfrm>
            <a:off x="457199" y="6334780"/>
            <a:ext cx="8161867" cy="461665"/>
          </a:xfrm>
          <a:prstGeom prst="rect">
            <a:avLst/>
          </a:prstGeom>
          <a:noFill/>
        </p:spPr>
        <p:txBody>
          <a:bodyPr wrap="square" rtlCol="0">
            <a:spAutoFit/>
          </a:bodyPr>
          <a:lstStyle/>
          <a:p>
            <a:r>
              <a:rPr lang="en-US" sz="1200" dirty="0" err="1" smtClean="0">
                <a:latin typeface="Helvetica" pitchFamily="34" charset="0"/>
                <a:cs typeface="Helvetica" pitchFamily="34" charset="0"/>
              </a:rPr>
              <a:t>Grevstad</a:t>
            </a:r>
            <a:r>
              <a:rPr lang="en-US" sz="1200" dirty="0" smtClean="0">
                <a:latin typeface="Helvetica" pitchFamily="34" charset="0"/>
                <a:cs typeface="Helvetica" pitchFamily="34" charset="0"/>
              </a:rPr>
              <a:t>, J. &amp; Anda, R.; Adverse Childhood Experience in Adjudicated Youth in Washington; 2010; Report to Washington Family Policy Council</a:t>
            </a:r>
            <a:endParaRPr lang="en-US" sz="1200" dirty="0">
              <a:latin typeface="Helvetica" pitchFamily="34" charset="0"/>
              <a:cs typeface="Helvetica" pitchFamily="34" charset="0"/>
            </a:endParaRPr>
          </a:p>
        </p:txBody>
      </p:sp>
    </p:spTree>
    <p:extLst>
      <p:ext uri="{BB962C8B-B14F-4D97-AF65-F5344CB8AC3E}">
        <p14:creationId xmlns:p14="http://schemas.microsoft.com/office/powerpoint/2010/main" val="129928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254926" y="193164"/>
            <a:ext cx="8309034" cy="4692823"/>
          </a:xfrm>
          <a:prstGeom prst="rect">
            <a:avLst/>
          </a:prstGeom>
          <a:noFill/>
        </p:spPr>
        <p:txBody>
          <a:bodyPr wrap="square" numCol="2" rtlCol="0">
            <a:spAutoFit/>
          </a:bodyPr>
          <a:lstStyle/>
          <a:p>
            <a:pPr>
              <a:spcAft>
                <a:spcPts val="1200"/>
              </a:spcAft>
            </a:pPr>
            <a:r>
              <a:rPr lang="en-US" sz="3200" dirty="0" smtClean="0">
                <a:latin typeface="Helvetica" pitchFamily="34" charset="0"/>
                <a:cs typeface="Helvetica" pitchFamily="34" charset="0"/>
              </a:rPr>
              <a:t>Adult Adversity: </a:t>
            </a:r>
          </a:p>
          <a:p>
            <a:pPr marL="457200" indent="-457200">
              <a:spcAft>
                <a:spcPts val="600"/>
              </a:spcAft>
              <a:buFont typeface="Arial" pitchFamily="34" charset="0"/>
              <a:buChar char="•"/>
            </a:pPr>
            <a:r>
              <a:rPr lang="en-US" sz="2800" dirty="0" smtClean="0">
                <a:latin typeface="Helvetica" pitchFamily="34" charset="0"/>
                <a:cs typeface="Helvetica" pitchFamily="34" charset="0"/>
              </a:rPr>
              <a:t>Incarceration</a:t>
            </a:r>
          </a:p>
          <a:p>
            <a:pPr marL="457200" indent="-457200">
              <a:spcAft>
                <a:spcPts val="600"/>
              </a:spcAft>
              <a:buFont typeface="Arial" pitchFamily="34" charset="0"/>
              <a:buChar char="•"/>
            </a:pPr>
            <a:r>
              <a:rPr lang="en-US" sz="2800" dirty="0" smtClean="0">
                <a:latin typeface="Helvetica" pitchFamily="34" charset="0"/>
                <a:cs typeface="Helvetica" pitchFamily="34" charset="0"/>
              </a:rPr>
              <a:t>Victim of interpersonal </a:t>
            </a:r>
            <a:r>
              <a:rPr lang="en-US" sz="2800" dirty="0">
                <a:latin typeface="Helvetica" pitchFamily="34" charset="0"/>
                <a:cs typeface="Helvetica" pitchFamily="34" charset="0"/>
              </a:rPr>
              <a:t>v</a:t>
            </a:r>
            <a:r>
              <a:rPr lang="en-US" sz="2800" dirty="0" smtClean="0">
                <a:latin typeface="Helvetica" pitchFamily="34" charset="0"/>
                <a:cs typeface="Helvetica" pitchFamily="34" charset="0"/>
              </a:rPr>
              <a:t>iolence</a:t>
            </a:r>
          </a:p>
          <a:p>
            <a:pPr marL="457200" indent="-457200">
              <a:spcAft>
                <a:spcPts val="600"/>
              </a:spcAft>
              <a:buFont typeface="Arial" pitchFamily="34" charset="0"/>
              <a:buChar char="•"/>
            </a:pPr>
            <a:r>
              <a:rPr lang="en-US" sz="2800" dirty="0" smtClean="0">
                <a:latin typeface="Helvetica" pitchFamily="34" charset="0"/>
                <a:cs typeface="Helvetica" pitchFamily="34" charset="0"/>
              </a:rPr>
              <a:t>Drug/alcohol Problems</a:t>
            </a:r>
          </a:p>
          <a:p>
            <a:pPr marL="457200" indent="-457200">
              <a:spcAft>
                <a:spcPts val="600"/>
              </a:spcAft>
              <a:buFont typeface="Arial" pitchFamily="34" charset="0"/>
              <a:buChar char="•"/>
            </a:pPr>
            <a:r>
              <a:rPr lang="en-US" sz="2800" dirty="0" smtClean="0">
                <a:latin typeface="Helvetica" pitchFamily="34" charset="0"/>
                <a:cs typeface="Helvetica" pitchFamily="34" charset="0"/>
              </a:rPr>
              <a:t>Mental illness</a:t>
            </a:r>
            <a:endParaRPr lang="en-US" sz="2800" dirty="0">
              <a:latin typeface="Helvetica" pitchFamily="34" charset="0"/>
              <a:cs typeface="Helvetica" pitchFamily="34" charset="0"/>
            </a:endParaRPr>
          </a:p>
          <a:p>
            <a:pPr marL="457200" indent="-457200">
              <a:spcAft>
                <a:spcPts val="600"/>
              </a:spcAft>
              <a:buFont typeface="Arial" pitchFamily="34" charset="0"/>
              <a:buChar char="•"/>
            </a:pPr>
            <a:r>
              <a:rPr lang="en-US" sz="2800" dirty="0" smtClean="0">
                <a:latin typeface="Helvetica" pitchFamily="34" charset="0"/>
                <a:cs typeface="Helvetica" pitchFamily="34" charset="0"/>
              </a:rPr>
              <a:t>Divorce</a:t>
            </a:r>
          </a:p>
          <a:p>
            <a:pPr marL="457200" indent="-457200">
              <a:spcAft>
                <a:spcPts val="600"/>
              </a:spcAft>
              <a:buFont typeface="Arial" pitchFamily="34" charset="0"/>
              <a:buChar char="•"/>
            </a:pPr>
            <a:endParaRPr lang="en-US" sz="2800" dirty="0" smtClean="0">
              <a:latin typeface="Helvetica" pitchFamily="34" charset="0"/>
              <a:cs typeface="Helvetica" pitchFamily="34" charset="0"/>
            </a:endParaRPr>
          </a:p>
          <a:p>
            <a:pPr marL="457200" indent="-457200">
              <a:spcAft>
                <a:spcPts val="600"/>
              </a:spcAft>
              <a:buFont typeface="Arial" pitchFamily="34" charset="0"/>
              <a:buChar char="•"/>
            </a:pPr>
            <a:endParaRPr lang="en-US" sz="2800" dirty="0" smtClean="0">
              <a:latin typeface="Helvetica" pitchFamily="34" charset="0"/>
              <a:cs typeface="Helvetica" pitchFamily="34" charset="0"/>
            </a:endParaRPr>
          </a:p>
          <a:p>
            <a:pPr marL="457200" indent="-457200">
              <a:spcAft>
                <a:spcPts val="600"/>
              </a:spcAft>
              <a:buFont typeface="Arial" pitchFamily="34" charset="0"/>
              <a:buChar char="•"/>
            </a:pPr>
            <a:endParaRPr lang="en-US" sz="2800" dirty="0" smtClean="0">
              <a:latin typeface="Helvetica" pitchFamily="34" charset="0"/>
              <a:cs typeface="Helvetica" pitchFamily="34" charset="0"/>
            </a:endParaRPr>
          </a:p>
          <a:p>
            <a:pPr marL="457200" indent="-457200">
              <a:spcAft>
                <a:spcPts val="600"/>
              </a:spcAft>
              <a:buFont typeface="Arial" pitchFamily="34" charset="0"/>
              <a:buChar char="•"/>
            </a:pPr>
            <a:r>
              <a:rPr lang="en-US" sz="2800" dirty="0" smtClean="0">
                <a:latin typeface="Helvetica" pitchFamily="34" charset="0"/>
                <a:cs typeface="Helvetica" pitchFamily="34" charset="0"/>
              </a:rPr>
              <a:t>Work </a:t>
            </a:r>
            <a:r>
              <a:rPr lang="en-US" sz="2800" dirty="0">
                <a:latin typeface="Helvetica" pitchFamily="34" charset="0"/>
                <a:cs typeface="Helvetica" pitchFamily="34" charset="0"/>
              </a:rPr>
              <a:t>injury- illness</a:t>
            </a:r>
          </a:p>
          <a:p>
            <a:pPr marL="457200" indent="-457200">
              <a:spcAft>
                <a:spcPts val="600"/>
              </a:spcAft>
              <a:buFont typeface="Arial" pitchFamily="34" charset="0"/>
              <a:buChar char="•"/>
            </a:pPr>
            <a:r>
              <a:rPr lang="en-US" sz="2800" dirty="0">
                <a:latin typeface="Helvetica" pitchFamily="34" charset="0"/>
                <a:cs typeface="Helvetica" pitchFamily="34" charset="0"/>
              </a:rPr>
              <a:t>Homelessness</a:t>
            </a:r>
          </a:p>
          <a:p>
            <a:pPr marL="457200" indent="-457200">
              <a:spcAft>
                <a:spcPts val="600"/>
              </a:spcAft>
              <a:buFont typeface="Arial" pitchFamily="34" charset="0"/>
              <a:buChar char="•"/>
            </a:pPr>
            <a:r>
              <a:rPr lang="en-US" sz="2800" dirty="0">
                <a:latin typeface="Helvetica" pitchFamily="34" charset="0"/>
                <a:cs typeface="Helvetica" pitchFamily="34" charset="0"/>
              </a:rPr>
              <a:t>Disability</a:t>
            </a:r>
          </a:p>
          <a:p>
            <a:pPr marL="457200" indent="-457200">
              <a:spcAft>
                <a:spcPts val="600"/>
              </a:spcAft>
              <a:buFont typeface="Arial" pitchFamily="34" charset="0"/>
              <a:buChar char="•"/>
            </a:pPr>
            <a:r>
              <a:rPr lang="en-US" sz="2800" dirty="0" smtClean="0">
                <a:latin typeface="Helvetica" pitchFamily="34" charset="0"/>
                <a:cs typeface="Helvetica" pitchFamily="34" charset="0"/>
              </a:rPr>
              <a:t>Poverty</a:t>
            </a:r>
            <a:endParaRPr lang="en-US" sz="2800" dirty="0">
              <a:latin typeface="Helvetica" pitchFamily="34" charset="0"/>
              <a:cs typeface="Helvetica" pitchFamily="34" charset="0"/>
            </a:endParaRPr>
          </a:p>
          <a:p>
            <a:pPr marL="457200" indent="-457200">
              <a:spcAft>
                <a:spcPts val="600"/>
              </a:spcAft>
              <a:buFont typeface="Arial" pitchFamily="34" charset="0"/>
              <a:buChar char="•"/>
            </a:pPr>
            <a:r>
              <a:rPr lang="en-US" sz="2800" dirty="0">
                <a:latin typeface="Helvetica" pitchFamily="34" charset="0"/>
                <a:cs typeface="Helvetica" pitchFamily="34" charset="0"/>
              </a:rPr>
              <a:t>Health </a:t>
            </a:r>
            <a:r>
              <a:rPr lang="en-US" sz="2800" dirty="0" smtClean="0">
                <a:latin typeface="Helvetica" pitchFamily="34" charset="0"/>
                <a:cs typeface="Helvetica" pitchFamily="34" charset="0"/>
              </a:rPr>
              <a:t>limits </a:t>
            </a:r>
            <a:r>
              <a:rPr lang="en-US" sz="2800" dirty="0">
                <a:latin typeface="Helvetica" pitchFamily="34" charset="0"/>
                <a:cs typeface="Helvetica" pitchFamily="34" charset="0"/>
              </a:rPr>
              <a:t>a</a:t>
            </a:r>
            <a:r>
              <a:rPr lang="en-US" sz="2800" dirty="0" smtClean="0">
                <a:latin typeface="Helvetica" pitchFamily="34" charset="0"/>
                <a:cs typeface="Helvetica" pitchFamily="34" charset="0"/>
              </a:rPr>
              <a:t>ctivity</a:t>
            </a:r>
            <a:endParaRPr lang="en-US" sz="2800" dirty="0">
              <a:latin typeface="Helvetica" pitchFamily="34" charset="0"/>
              <a:cs typeface="Helvetica" pitchFamily="34" charset="0"/>
            </a:endParaRPr>
          </a:p>
          <a:p>
            <a:pPr marL="457200" indent="-457200">
              <a:spcAft>
                <a:spcPts val="600"/>
              </a:spcAft>
              <a:buFont typeface="Arial" pitchFamily="34" charset="0"/>
              <a:buChar char="•"/>
            </a:pPr>
            <a:r>
              <a:rPr lang="en-US" sz="2800" dirty="0" smtClean="0">
                <a:latin typeface="Helvetica" pitchFamily="34" charset="0"/>
                <a:cs typeface="Helvetica" pitchFamily="34" charset="0"/>
              </a:rPr>
              <a:t>Unemployment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582" y="5527187"/>
            <a:ext cx="869874" cy="869874"/>
          </a:xfrm>
          <a:prstGeom prst="rect">
            <a:avLst/>
          </a:prstGeom>
        </p:spPr>
      </p:pic>
      <p:sp>
        <p:nvSpPr>
          <p:cNvPr id="3" name="Freeform 2"/>
          <p:cNvSpPr/>
          <p:nvPr/>
        </p:nvSpPr>
        <p:spPr>
          <a:xfrm>
            <a:off x="1494820" y="5300499"/>
            <a:ext cx="1043018" cy="1075717"/>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429000" y="4556234"/>
            <a:ext cx="1231477" cy="1819982"/>
          </a:xfrm>
          <a:custGeom>
            <a:avLst/>
            <a:gdLst>
              <a:gd name="connsiteX0" fmla="*/ 1708915 w 4069032"/>
              <a:gd name="connsiteY0" fmla="*/ 1399805 h 5566698"/>
              <a:gd name="connsiteX1" fmla="*/ 1584224 w 4069032"/>
              <a:gd name="connsiteY1" fmla="*/ 1372096 h 5566698"/>
              <a:gd name="connsiteX2" fmla="*/ 1514951 w 4069032"/>
              <a:gd name="connsiteY2" fmla="*/ 1316678 h 5566698"/>
              <a:gd name="connsiteX3" fmla="*/ 1390260 w 4069032"/>
              <a:gd name="connsiteY3" fmla="*/ 1164278 h 5566698"/>
              <a:gd name="connsiteX4" fmla="*/ 1362551 w 4069032"/>
              <a:gd name="connsiteY4" fmla="*/ 1122714 h 5566698"/>
              <a:gd name="connsiteX5" fmla="*/ 1320988 w 4069032"/>
              <a:gd name="connsiteY5" fmla="*/ 1039587 h 5566698"/>
              <a:gd name="connsiteX6" fmla="*/ 1307133 w 4069032"/>
              <a:gd name="connsiteY6" fmla="*/ 998023 h 5566698"/>
              <a:gd name="connsiteX7" fmla="*/ 1279424 w 4069032"/>
              <a:gd name="connsiteY7" fmla="*/ 956460 h 5566698"/>
              <a:gd name="connsiteX8" fmla="*/ 1251715 w 4069032"/>
              <a:gd name="connsiteY8" fmla="*/ 873332 h 5566698"/>
              <a:gd name="connsiteX9" fmla="*/ 1237860 w 4069032"/>
              <a:gd name="connsiteY9" fmla="*/ 831769 h 5566698"/>
              <a:gd name="connsiteX10" fmla="*/ 1237860 w 4069032"/>
              <a:gd name="connsiteY10" fmla="*/ 499260 h 5566698"/>
              <a:gd name="connsiteX11" fmla="*/ 1320988 w 4069032"/>
              <a:gd name="connsiteY11" fmla="*/ 333005 h 5566698"/>
              <a:gd name="connsiteX12" fmla="*/ 1348697 w 4069032"/>
              <a:gd name="connsiteY12" fmla="*/ 291441 h 5566698"/>
              <a:gd name="connsiteX13" fmla="*/ 1417969 w 4069032"/>
              <a:gd name="connsiteY13" fmla="*/ 194460 h 5566698"/>
              <a:gd name="connsiteX14" fmla="*/ 1445678 w 4069032"/>
              <a:gd name="connsiteY14" fmla="*/ 166750 h 5566698"/>
              <a:gd name="connsiteX15" fmla="*/ 1487242 w 4069032"/>
              <a:gd name="connsiteY15" fmla="*/ 152896 h 5566698"/>
              <a:gd name="connsiteX16" fmla="*/ 1528806 w 4069032"/>
              <a:gd name="connsiteY16" fmla="*/ 125187 h 5566698"/>
              <a:gd name="connsiteX17" fmla="*/ 1556515 w 4069032"/>
              <a:gd name="connsiteY17" fmla="*/ 83623 h 5566698"/>
              <a:gd name="connsiteX18" fmla="*/ 1639642 w 4069032"/>
              <a:gd name="connsiteY18" fmla="*/ 42060 h 5566698"/>
              <a:gd name="connsiteX19" fmla="*/ 1667351 w 4069032"/>
              <a:gd name="connsiteY19" fmla="*/ 14350 h 5566698"/>
              <a:gd name="connsiteX20" fmla="*/ 2124551 w 4069032"/>
              <a:gd name="connsiteY20" fmla="*/ 14350 h 5566698"/>
              <a:gd name="connsiteX21" fmla="*/ 2179969 w 4069032"/>
              <a:gd name="connsiteY21" fmla="*/ 69769 h 5566698"/>
              <a:gd name="connsiteX22" fmla="*/ 2207678 w 4069032"/>
              <a:gd name="connsiteY22" fmla="*/ 111332 h 5566698"/>
              <a:gd name="connsiteX23" fmla="*/ 2235388 w 4069032"/>
              <a:gd name="connsiteY23" fmla="*/ 139041 h 5566698"/>
              <a:gd name="connsiteX24" fmla="*/ 2304660 w 4069032"/>
              <a:gd name="connsiteY24" fmla="*/ 263732 h 5566698"/>
              <a:gd name="connsiteX25" fmla="*/ 2332369 w 4069032"/>
              <a:gd name="connsiteY25" fmla="*/ 346860 h 5566698"/>
              <a:gd name="connsiteX26" fmla="*/ 2360078 w 4069032"/>
              <a:gd name="connsiteY26" fmla="*/ 388423 h 5566698"/>
              <a:gd name="connsiteX27" fmla="*/ 2429351 w 4069032"/>
              <a:gd name="connsiteY27" fmla="*/ 443841 h 5566698"/>
              <a:gd name="connsiteX28" fmla="*/ 2443206 w 4069032"/>
              <a:gd name="connsiteY28" fmla="*/ 485405 h 5566698"/>
              <a:gd name="connsiteX29" fmla="*/ 2526333 w 4069032"/>
              <a:gd name="connsiteY29" fmla="*/ 526969 h 5566698"/>
              <a:gd name="connsiteX30" fmla="*/ 2567897 w 4069032"/>
              <a:gd name="connsiteY30" fmla="*/ 610096 h 5566698"/>
              <a:gd name="connsiteX31" fmla="*/ 2609460 w 4069032"/>
              <a:gd name="connsiteY31" fmla="*/ 637805 h 5566698"/>
              <a:gd name="connsiteX32" fmla="*/ 2623315 w 4069032"/>
              <a:gd name="connsiteY32" fmla="*/ 679369 h 5566698"/>
              <a:gd name="connsiteX33" fmla="*/ 2554042 w 4069032"/>
              <a:gd name="connsiteY33" fmla="*/ 734787 h 5566698"/>
              <a:gd name="connsiteX34" fmla="*/ 2470915 w 4069032"/>
              <a:gd name="connsiteY34" fmla="*/ 748641 h 5566698"/>
              <a:gd name="connsiteX35" fmla="*/ 2484769 w 4069032"/>
              <a:gd name="connsiteY35" fmla="*/ 831769 h 5566698"/>
              <a:gd name="connsiteX36" fmla="*/ 2290806 w 4069032"/>
              <a:gd name="connsiteY36" fmla="*/ 859478 h 5566698"/>
              <a:gd name="connsiteX37" fmla="*/ 2207678 w 4069032"/>
              <a:gd name="connsiteY37" fmla="*/ 804060 h 5566698"/>
              <a:gd name="connsiteX38" fmla="*/ 2193824 w 4069032"/>
              <a:gd name="connsiteY38" fmla="*/ 762496 h 5566698"/>
              <a:gd name="connsiteX39" fmla="*/ 2152260 w 4069032"/>
              <a:gd name="connsiteY39" fmla="*/ 734787 h 5566698"/>
              <a:gd name="connsiteX40" fmla="*/ 2166115 w 4069032"/>
              <a:gd name="connsiteY40" fmla="*/ 831769 h 5566698"/>
              <a:gd name="connsiteX41" fmla="*/ 2179969 w 4069032"/>
              <a:gd name="connsiteY41" fmla="*/ 873332 h 5566698"/>
              <a:gd name="connsiteX42" fmla="*/ 2221533 w 4069032"/>
              <a:gd name="connsiteY42" fmla="*/ 887187 h 5566698"/>
              <a:gd name="connsiteX43" fmla="*/ 2304660 w 4069032"/>
              <a:gd name="connsiteY43" fmla="*/ 928750 h 5566698"/>
              <a:gd name="connsiteX44" fmla="*/ 2415497 w 4069032"/>
              <a:gd name="connsiteY44" fmla="*/ 1025732 h 5566698"/>
              <a:gd name="connsiteX45" fmla="*/ 2401642 w 4069032"/>
              <a:gd name="connsiteY45" fmla="*/ 1150423 h 5566698"/>
              <a:gd name="connsiteX46" fmla="*/ 2346224 w 4069032"/>
              <a:gd name="connsiteY46" fmla="*/ 1164278 h 5566698"/>
              <a:gd name="connsiteX47" fmla="*/ 2332369 w 4069032"/>
              <a:gd name="connsiteY47" fmla="*/ 1288969 h 5566698"/>
              <a:gd name="connsiteX48" fmla="*/ 2249242 w 4069032"/>
              <a:gd name="connsiteY48" fmla="*/ 1316678 h 5566698"/>
              <a:gd name="connsiteX49" fmla="*/ 2110697 w 4069032"/>
              <a:gd name="connsiteY49" fmla="*/ 1344387 h 5566698"/>
              <a:gd name="connsiteX50" fmla="*/ 2124551 w 4069032"/>
              <a:gd name="connsiteY50" fmla="*/ 1496787 h 5566698"/>
              <a:gd name="connsiteX51" fmla="*/ 2166115 w 4069032"/>
              <a:gd name="connsiteY51" fmla="*/ 1510641 h 5566698"/>
              <a:gd name="connsiteX52" fmla="*/ 2387788 w 4069032"/>
              <a:gd name="connsiteY52" fmla="*/ 1524496 h 5566698"/>
              <a:gd name="connsiteX53" fmla="*/ 2470915 w 4069032"/>
              <a:gd name="connsiteY53" fmla="*/ 1579914 h 5566698"/>
              <a:gd name="connsiteX54" fmla="*/ 2554042 w 4069032"/>
              <a:gd name="connsiteY54" fmla="*/ 1607623 h 5566698"/>
              <a:gd name="connsiteX55" fmla="*/ 2567897 w 4069032"/>
              <a:gd name="connsiteY55" fmla="*/ 1649187 h 5566698"/>
              <a:gd name="connsiteX56" fmla="*/ 2651024 w 4069032"/>
              <a:gd name="connsiteY56" fmla="*/ 1704605 h 5566698"/>
              <a:gd name="connsiteX57" fmla="*/ 2678733 w 4069032"/>
              <a:gd name="connsiteY57" fmla="*/ 1746169 h 5566698"/>
              <a:gd name="connsiteX58" fmla="*/ 2761860 w 4069032"/>
              <a:gd name="connsiteY58" fmla="*/ 1815441 h 5566698"/>
              <a:gd name="connsiteX59" fmla="*/ 2789569 w 4069032"/>
              <a:gd name="connsiteY59" fmla="*/ 1857005 h 5566698"/>
              <a:gd name="connsiteX60" fmla="*/ 2831133 w 4069032"/>
              <a:gd name="connsiteY60" fmla="*/ 1870860 h 5566698"/>
              <a:gd name="connsiteX61" fmla="*/ 2914260 w 4069032"/>
              <a:gd name="connsiteY61" fmla="*/ 1912423 h 5566698"/>
              <a:gd name="connsiteX62" fmla="*/ 2997388 w 4069032"/>
              <a:gd name="connsiteY62" fmla="*/ 1953987 h 5566698"/>
              <a:gd name="connsiteX63" fmla="*/ 3038951 w 4069032"/>
              <a:gd name="connsiteY63" fmla="*/ 1981696 h 5566698"/>
              <a:gd name="connsiteX64" fmla="*/ 3177497 w 4069032"/>
              <a:gd name="connsiteY64" fmla="*/ 2023260 h 5566698"/>
              <a:gd name="connsiteX65" fmla="*/ 3288333 w 4069032"/>
              <a:gd name="connsiteY65" fmla="*/ 2050969 h 5566698"/>
              <a:gd name="connsiteX66" fmla="*/ 3371460 w 4069032"/>
              <a:gd name="connsiteY66" fmla="*/ 2106387 h 5566698"/>
              <a:gd name="connsiteX67" fmla="*/ 3413024 w 4069032"/>
              <a:gd name="connsiteY67" fmla="*/ 2134096 h 5566698"/>
              <a:gd name="connsiteX68" fmla="*/ 3454588 w 4069032"/>
              <a:gd name="connsiteY68" fmla="*/ 2175660 h 5566698"/>
              <a:gd name="connsiteX69" fmla="*/ 3468442 w 4069032"/>
              <a:gd name="connsiteY69" fmla="*/ 2217223 h 5566698"/>
              <a:gd name="connsiteX70" fmla="*/ 3523860 w 4069032"/>
              <a:gd name="connsiteY70" fmla="*/ 2231078 h 5566698"/>
              <a:gd name="connsiteX71" fmla="*/ 3579278 w 4069032"/>
              <a:gd name="connsiteY71" fmla="*/ 2258787 h 5566698"/>
              <a:gd name="connsiteX72" fmla="*/ 3606988 w 4069032"/>
              <a:gd name="connsiteY72" fmla="*/ 2286496 h 5566698"/>
              <a:gd name="connsiteX73" fmla="*/ 3690115 w 4069032"/>
              <a:gd name="connsiteY73" fmla="*/ 2341914 h 5566698"/>
              <a:gd name="connsiteX74" fmla="*/ 3759388 w 4069032"/>
              <a:gd name="connsiteY74" fmla="*/ 2397332 h 5566698"/>
              <a:gd name="connsiteX75" fmla="*/ 3842515 w 4069032"/>
              <a:gd name="connsiteY75" fmla="*/ 2480460 h 5566698"/>
              <a:gd name="connsiteX76" fmla="*/ 3897933 w 4069032"/>
              <a:gd name="connsiteY76" fmla="*/ 2549732 h 5566698"/>
              <a:gd name="connsiteX77" fmla="*/ 3925642 w 4069032"/>
              <a:gd name="connsiteY77" fmla="*/ 2591296 h 5566698"/>
              <a:gd name="connsiteX78" fmla="*/ 4008769 w 4069032"/>
              <a:gd name="connsiteY78" fmla="*/ 2646714 h 5566698"/>
              <a:gd name="connsiteX79" fmla="*/ 4050333 w 4069032"/>
              <a:gd name="connsiteY79" fmla="*/ 2674423 h 5566698"/>
              <a:gd name="connsiteX80" fmla="*/ 4050333 w 4069032"/>
              <a:gd name="connsiteY80" fmla="*/ 2799114 h 5566698"/>
              <a:gd name="connsiteX81" fmla="*/ 4008769 w 4069032"/>
              <a:gd name="connsiteY81" fmla="*/ 2785260 h 5566698"/>
              <a:gd name="connsiteX82" fmla="*/ 3994915 w 4069032"/>
              <a:gd name="connsiteY82" fmla="*/ 2743696 h 5566698"/>
              <a:gd name="connsiteX83" fmla="*/ 3967206 w 4069032"/>
              <a:gd name="connsiteY83" fmla="*/ 2826823 h 5566698"/>
              <a:gd name="connsiteX84" fmla="*/ 3897933 w 4069032"/>
              <a:gd name="connsiteY84" fmla="*/ 2812969 h 5566698"/>
              <a:gd name="connsiteX85" fmla="*/ 3884078 w 4069032"/>
              <a:gd name="connsiteY85" fmla="*/ 2729841 h 5566698"/>
              <a:gd name="connsiteX86" fmla="*/ 3870224 w 4069032"/>
              <a:gd name="connsiteY86" fmla="*/ 2785260 h 5566698"/>
              <a:gd name="connsiteX87" fmla="*/ 3856369 w 4069032"/>
              <a:gd name="connsiteY87" fmla="*/ 2826823 h 5566698"/>
              <a:gd name="connsiteX88" fmla="*/ 3773242 w 4069032"/>
              <a:gd name="connsiteY88" fmla="*/ 2688278 h 5566698"/>
              <a:gd name="connsiteX89" fmla="*/ 3717824 w 4069032"/>
              <a:gd name="connsiteY89" fmla="*/ 2674423 h 5566698"/>
              <a:gd name="connsiteX90" fmla="*/ 3676260 w 4069032"/>
              <a:gd name="connsiteY90" fmla="*/ 2660569 h 5566698"/>
              <a:gd name="connsiteX91" fmla="*/ 3648551 w 4069032"/>
              <a:gd name="connsiteY91" fmla="*/ 2619005 h 5566698"/>
              <a:gd name="connsiteX92" fmla="*/ 3565424 w 4069032"/>
              <a:gd name="connsiteY92" fmla="*/ 2577441 h 5566698"/>
              <a:gd name="connsiteX93" fmla="*/ 3482297 w 4069032"/>
              <a:gd name="connsiteY93" fmla="*/ 2535878 h 5566698"/>
              <a:gd name="connsiteX94" fmla="*/ 3454588 w 4069032"/>
              <a:gd name="connsiteY94" fmla="*/ 2494314 h 5566698"/>
              <a:gd name="connsiteX95" fmla="*/ 3413024 w 4069032"/>
              <a:gd name="connsiteY95" fmla="*/ 2480460 h 5566698"/>
              <a:gd name="connsiteX96" fmla="*/ 3371460 w 4069032"/>
              <a:gd name="connsiteY96" fmla="*/ 2452750 h 5566698"/>
              <a:gd name="connsiteX97" fmla="*/ 3288333 w 4069032"/>
              <a:gd name="connsiteY97" fmla="*/ 2425041 h 5566698"/>
              <a:gd name="connsiteX98" fmla="*/ 3205206 w 4069032"/>
              <a:gd name="connsiteY98" fmla="*/ 2397332 h 5566698"/>
              <a:gd name="connsiteX99" fmla="*/ 3163642 w 4069032"/>
              <a:gd name="connsiteY99" fmla="*/ 2383478 h 5566698"/>
              <a:gd name="connsiteX100" fmla="*/ 3080515 w 4069032"/>
              <a:gd name="connsiteY100" fmla="*/ 2341914 h 5566698"/>
              <a:gd name="connsiteX101" fmla="*/ 3038951 w 4069032"/>
              <a:gd name="connsiteY101" fmla="*/ 2314205 h 5566698"/>
              <a:gd name="connsiteX102" fmla="*/ 2955824 w 4069032"/>
              <a:gd name="connsiteY102" fmla="*/ 2286496 h 5566698"/>
              <a:gd name="connsiteX103" fmla="*/ 2872697 w 4069032"/>
              <a:gd name="connsiteY103" fmla="*/ 2258787 h 5566698"/>
              <a:gd name="connsiteX104" fmla="*/ 2831133 w 4069032"/>
              <a:gd name="connsiteY104" fmla="*/ 2244932 h 5566698"/>
              <a:gd name="connsiteX105" fmla="*/ 2789569 w 4069032"/>
              <a:gd name="connsiteY105" fmla="*/ 2217223 h 5566698"/>
              <a:gd name="connsiteX106" fmla="*/ 2623315 w 4069032"/>
              <a:gd name="connsiteY106" fmla="*/ 2134096 h 5566698"/>
              <a:gd name="connsiteX107" fmla="*/ 2581751 w 4069032"/>
              <a:gd name="connsiteY107" fmla="*/ 2106387 h 5566698"/>
              <a:gd name="connsiteX108" fmla="*/ 2554042 w 4069032"/>
              <a:gd name="connsiteY108" fmla="*/ 2064823 h 5566698"/>
              <a:gd name="connsiteX109" fmla="*/ 2512478 w 4069032"/>
              <a:gd name="connsiteY109" fmla="*/ 2050969 h 5566698"/>
              <a:gd name="connsiteX110" fmla="*/ 2498624 w 4069032"/>
              <a:gd name="connsiteY110" fmla="*/ 2189514 h 5566698"/>
              <a:gd name="connsiteX111" fmla="*/ 2512478 w 4069032"/>
              <a:gd name="connsiteY111" fmla="*/ 2397332 h 5566698"/>
              <a:gd name="connsiteX112" fmla="*/ 2540188 w 4069032"/>
              <a:gd name="connsiteY112" fmla="*/ 2425041 h 5566698"/>
              <a:gd name="connsiteX113" fmla="*/ 2609460 w 4069032"/>
              <a:gd name="connsiteY113" fmla="*/ 2494314 h 5566698"/>
              <a:gd name="connsiteX114" fmla="*/ 2664878 w 4069032"/>
              <a:gd name="connsiteY114" fmla="*/ 2577441 h 5566698"/>
              <a:gd name="connsiteX115" fmla="*/ 2692588 w 4069032"/>
              <a:gd name="connsiteY115" fmla="*/ 2619005 h 5566698"/>
              <a:gd name="connsiteX116" fmla="*/ 2706442 w 4069032"/>
              <a:gd name="connsiteY116" fmla="*/ 2674423 h 5566698"/>
              <a:gd name="connsiteX117" fmla="*/ 2720297 w 4069032"/>
              <a:gd name="connsiteY117" fmla="*/ 2771405 h 5566698"/>
              <a:gd name="connsiteX118" fmla="*/ 2748006 w 4069032"/>
              <a:gd name="connsiteY118" fmla="*/ 2854532 h 5566698"/>
              <a:gd name="connsiteX119" fmla="*/ 2761860 w 4069032"/>
              <a:gd name="connsiteY119" fmla="*/ 2896096 h 5566698"/>
              <a:gd name="connsiteX120" fmla="*/ 2748006 w 4069032"/>
              <a:gd name="connsiteY120" fmla="*/ 3533405 h 5566698"/>
              <a:gd name="connsiteX121" fmla="*/ 2734151 w 4069032"/>
              <a:gd name="connsiteY121" fmla="*/ 3574969 h 5566698"/>
              <a:gd name="connsiteX122" fmla="*/ 2678733 w 4069032"/>
              <a:gd name="connsiteY122" fmla="*/ 3768932 h 5566698"/>
              <a:gd name="connsiteX123" fmla="*/ 2651024 w 4069032"/>
              <a:gd name="connsiteY123" fmla="*/ 3810496 h 5566698"/>
              <a:gd name="connsiteX124" fmla="*/ 2609460 w 4069032"/>
              <a:gd name="connsiteY124" fmla="*/ 3893623 h 5566698"/>
              <a:gd name="connsiteX125" fmla="*/ 2567897 w 4069032"/>
              <a:gd name="connsiteY125" fmla="*/ 4032169 h 5566698"/>
              <a:gd name="connsiteX126" fmla="*/ 2554042 w 4069032"/>
              <a:gd name="connsiteY126" fmla="*/ 4073732 h 5566698"/>
              <a:gd name="connsiteX127" fmla="*/ 2540188 w 4069032"/>
              <a:gd name="connsiteY127" fmla="*/ 4129150 h 5566698"/>
              <a:gd name="connsiteX128" fmla="*/ 2512478 w 4069032"/>
              <a:gd name="connsiteY128" fmla="*/ 4170714 h 5566698"/>
              <a:gd name="connsiteX129" fmla="*/ 2484769 w 4069032"/>
              <a:gd name="connsiteY129" fmla="*/ 4309260 h 5566698"/>
              <a:gd name="connsiteX130" fmla="*/ 2470915 w 4069032"/>
              <a:gd name="connsiteY130" fmla="*/ 4378532 h 5566698"/>
              <a:gd name="connsiteX131" fmla="*/ 2498624 w 4069032"/>
              <a:gd name="connsiteY131" fmla="*/ 5085114 h 5566698"/>
              <a:gd name="connsiteX132" fmla="*/ 2512478 w 4069032"/>
              <a:gd name="connsiteY132" fmla="*/ 5126678 h 5566698"/>
              <a:gd name="connsiteX133" fmla="*/ 2526333 w 4069032"/>
              <a:gd name="connsiteY133" fmla="*/ 5182096 h 5566698"/>
              <a:gd name="connsiteX134" fmla="*/ 2540188 w 4069032"/>
              <a:gd name="connsiteY134" fmla="*/ 5251369 h 5566698"/>
              <a:gd name="connsiteX135" fmla="*/ 2664878 w 4069032"/>
              <a:gd name="connsiteY135" fmla="*/ 5292932 h 5566698"/>
              <a:gd name="connsiteX136" fmla="*/ 2706442 w 4069032"/>
              <a:gd name="connsiteY136" fmla="*/ 5306787 h 5566698"/>
              <a:gd name="connsiteX137" fmla="*/ 2858842 w 4069032"/>
              <a:gd name="connsiteY137" fmla="*/ 5320641 h 5566698"/>
              <a:gd name="connsiteX138" fmla="*/ 2872697 w 4069032"/>
              <a:gd name="connsiteY138" fmla="*/ 5362205 h 5566698"/>
              <a:gd name="connsiteX139" fmla="*/ 2831133 w 4069032"/>
              <a:gd name="connsiteY139" fmla="*/ 5389914 h 5566698"/>
              <a:gd name="connsiteX140" fmla="*/ 2831133 w 4069032"/>
              <a:gd name="connsiteY140" fmla="*/ 5500750 h 5566698"/>
              <a:gd name="connsiteX141" fmla="*/ 2581751 w 4069032"/>
              <a:gd name="connsiteY141" fmla="*/ 5528460 h 5566698"/>
              <a:gd name="connsiteX142" fmla="*/ 2415497 w 4069032"/>
              <a:gd name="connsiteY142" fmla="*/ 5486896 h 5566698"/>
              <a:gd name="connsiteX143" fmla="*/ 2332369 w 4069032"/>
              <a:gd name="connsiteY143" fmla="*/ 5473041 h 5566698"/>
              <a:gd name="connsiteX144" fmla="*/ 2290806 w 4069032"/>
              <a:gd name="connsiteY144" fmla="*/ 5445332 h 5566698"/>
              <a:gd name="connsiteX145" fmla="*/ 2263097 w 4069032"/>
              <a:gd name="connsiteY145" fmla="*/ 5362205 h 5566698"/>
              <a:gd name="connsiteX146" fmla="*/ 2235388 w 4069032"/>
              <a:gd name="connsiteY146" fmla="*/ 4891150 h 5566698"/>
              <a:gd name="connsiteX147" fmla="*/ 2221533 w 4069032"/>
              <a:gd name="connsiteY147" fmla="*/ 4849587 h 5566698"/>
              <a:gd name="connsiteX148" fmla="*/ 2207678 w 4069032"/>
              <a:gd name="connsiteY148" fmla="*/ 4780314 h 5566698"/>
              <a:gd name="connsiteX149" fmla="*/ 2179969 w 4069032"/>
              <a:gd name="connsiteY149" fmla="*/ 4572496 h 5566698"/>
              <a:gd name="connsiteX150" fmla="*/ 2166115 w 4069032"/>
              <a:gd name="connsiteY150" fmla="*/ 4475514 h 5566698"/>
              <a:gd name="connsiteX151" fmla="*/ 2124551 w 4069032"/>
              <a:gd name="connsiteY151" fmla="*/ 4212278 h 5566698"/>
              <a:gd name="connsiteX152" fmla="*/ 2110697 w 4069032"/>
              <a:gd name="connsiteY152" fmla="*/ 4170714 h 5566698"/>
              <a:gd name="connsiteX153" fmla="*/ 2082988 w 4069032"/>
              <a:gd name="connsiteY153" fmla="*/ 4032169 h 5566698"/>
              <a:gd name="connsiteX154" fmla="*/ 2041424 w 4069032"/>
              <a:gd name="connsiteY154" fmla="*/ 3949041 h 5566698"/>
              <a:gd name="connsiteX155" fmla="*/ 1999860 w 4069032"/>
              <a:gd name="connsiteY155" fmla="*/ 3921332 h 5566698"/>
              <a:gd name="connsiteX156" fmla="*/ 1972151 w 4069032"/>
              <a:gd name="connsiteY156" fmla="*/ 3962896 h 5566698"/>
              <a:gd name="connsiteX157" fmla="*/ 1944442 w 4069032"/>
              <a:gd name="connsiteY157" fmla="*/ 4046023 h 5566698"/>
              <a:gd name="connsiteX158" fmla="*/ 1930588 w 4069032"/>
              <a:gd name="connsiteY158" fmla="*/ 4129150 h 5566698"/>
              <a:gd name="connsiteX159" fmla="*/ 1902878 w 4069032"/>
              <a:gd name="connsiteY159" fmla="*/ 4323114 h 5566698"/>
              <a:gd name="connsiteX160" fmla="*/ 1889024 w 4069032"/>
              <a:gd name="connsiteY160" fmla="*/ 4489369 h 5566698"/>
              <a:gd name="connsiteX161" fmla="*/ 1875169 w 4069032"/>
              <a:gd name="connsiteY161" fmla="*/ 5112823 h 5566698"/>
              <a:gd name="connsiteX162" fmla="*/ 1833606 w 4069032"/>
              <a:gd name="connsiteY162" fmla="*/ 5320641 h 5566698"/>
              <a:gd name="connsiteX163" fmla="*/ 1819751 w 4069032"/>
              <a:gd name="connsiteY163" fmla="*/ 5376060 h 5566698"/>
              <a:gd name="connsiteX164" fmla="*/ 1736624 w 4069032"/>
              <a:gd name="connsiteY164" fmla="*/ 5417623 h 5566698"/>
              <a:gd name="connsiteX165" fmla="*/ 1695060 w 4069032"/>
              <a:gd name="connsiteY165" fmla="*/ 5445332 h 5566698"/>
              <a:gd name="connsiteX166" fmla="*/ 1417969 w 4069032"/>
              <a:gd name="connsiteY166" fmla="*/ 5445332 h 5566698"/>
              <a:gd name="connsiteX167" fmla="*/ 1334842 w 4069032"/>
              <a:gd name="connsiteY167" fmla="*/ 5431478 h 5566698"/>
              <a:gd name="connsiteX168" fmla="*/ 1154733 w 4069032"/>
              <a:gd name="connsiteY168" fmla="*/ 5417623 h 5566698"/>
              <a:gd name="connsiteX169" fmla="*/ 1168588 w 4069032"/>
              <a:gd name="connsiteY169" fmla="*/ 5348350 h 5566698"/>
              <a:gd name="connsiteX170" fmla="*/ 1210151 w 4069032"/>
              <a:gd name="connsiteY170" fmla="*/ 5362205 h 5566698"/>
              <a:gd name="connsiteX171" fmla="*/ 1168588 w 4069032"/>
              <a:gd name="connsiteY171" fmla="*/ 5279078 h 5566698"/>
              <a:gd name="connsiteX172" fmla="*/ 1210151 w 4069032"/>
              <a:gd name="connsiteY172" fmla="*/ 5265223 h 5566698"/>
              <a:gd name="connsiteX173" fmla="*/ 1224006 w 4069032"/>
              <a:gd name="connsiteY173" fmla="*/ 5265223 h 5566698"/>
              <a:gd name="connsiteX174" fmla="*/ 1237860 w 4069032"/>
              <a:gd name="connsiteY174" fmla="*/ 5195950 h 5566698"/>
              <a:gd name="connsiteX175" fmla="*/ 1653497 w 4069032"/>
              <a:gd name="connsiteY175" fmla="*/ 5154387 h 5566698"/>
              <a:gd name="connsiteX176" fmla="*/ 1681206 w 4069032"/>
              <a:gd name="connsiteY176" fmla="*/ 4669478 h 5566698"/>
              <a:gd name="connsiteX177" fmla="*/ 1667351 w 4069032"/>
              <a:gd name="connsiteY177" fmla="*/ 4323114 h 5566698"/>
              <a:gd name="connsiteX178" fmla="*/ 1653497 w 4069032"/>
              <a:gd name="connsiteY178" fmla="*/ 4281550 h 5566698"/>
              <a:gd name="connsiteX179" fmla="*/ 1598078 w 4069032"/>
              <a:gd name="connsiteY179" fmla="*/ 4212278 h 5566698"/>
              <a:gd name="connsiteX180" fmla="*/ 1570369 w 4069032"/>
              <a:gd name="connsiteY180" fmla="*/ 4115296 h 5566698"/>
              <a:gd name="connsiteX181" fmla="*/ 1542660 w 4069032"/>
              <a:gd name="connsiteY181" fmla="*/ 4032169 h 5566698"/>
              <a:gd name="connsiteX182" fmla="*/ 1514951 w 4069032"/>
              <a:gd name="connsiteY182" fmla="*/ 3949041 h 5566698"/>
              <a:gd name="connsiteX183" fmla="*/ 1487242 w 4069032"/>
              <a:gd name="connsiteY183" fmla="*/ 3907478 h 5566698"/>
              <a:gd name="connsiteX184" fmla="*/ 1445678 w 4069032"/>
              <a:gd name="connsiteY184" fmla="*/ 3782787 h 5566698"/>
              <a:gd name="connsiteX185" fmla="*/ 1431824 w 4069032"/>
              <a:gd name="connsiteY185" fmla="*/ 3741223 h 5566698"/>
              <a:gd name="connsiteX186" fmla="*/ 1390260 w 4069032"/>
              <a:gd name="connsiteY186" fmla="*/ 3561114 h 5566698"/>
              <a:gd name="connsiteX187" fmla="*/ 1376406 w 4069032"/>
              <a:gd name="connsiteY187" fmla="*/ 3519550 h 5566698"/>
              <a:gd name="connsiteX188" fmla="*/ 1362551 w 4069032"/>
              <a:gd name="connsiteY188" fmla="*/ 3477987 h 5566698"/>
              <a:gd name="connsiteX189" fmla="*/ 1348697 w 4069032"/>
              <a:gd name="connsiteY189" fmla="*/ 3367150 h 5566698"/>
              <a:gd name="connsiteX190" fmla="*/ 1334842 w 4069032"/>
              <a:gd name="connsiteY190" fmla="*/ 3325587 h 5566698"/>
              <a:gd name="connsiteX191" fmla="*/ 1320988 w 4069032"/>
              <a:gd name="connsiteY191" fmla="*/ 3242460 h 5566698"/>
              <a:gd name="connsiteX192" fmla="*/ 1334842 w 4069032"/>
              <a:gd name="connsiteY192" fmla="*/ 2715987 h 5566698"/>
              <a:gd name="connsiteX193" fmla="*/ 1362551 w 4069032"/>
              <a:gd name="connsiteY193" fmla="*/ 2674423 h 5566698"/>
              <a:gd name="connsiteX194" fmla="*/ 1376406 w 4069032"/>
              <a:gd name="connsiteY194" fmla="*/ 2632860 h 5566698"/>
              <a:gd name="connsiteX195" fmla="*/ 1404115 w 4069032"/>
              <a:gd name="connsiteY195" fmla="*/ 2605150 h 5566698"/>
              <a:gd name="connsiteX196" fmla="*/ 1431824 w 4069032"/>
              <a:gd name="connsiteY196" fmla="*/ 2563587 h 5566698"/>
              <a:gd name="connsiteX197" fmla="*/ 1445678 w 4069032"/>
              <a:gd name="connsiteY197" fmla="*/ 2522023 h 5566698"/>
              <a:gd name="connsiteX198" fmla="*/ 1473388 w 4069032"/>
              <a:gd name="connsiteY198" fmla="*/ 2494314 h 5566698"/>
              <a:gd name="connsiteX199" fmla="*/ 1501097 w 4069032"/>
              <a:gd name="connsiteY199" fmla="*/ 2411187 h 5566698"/>
              <a:gd name="connsiteX200" fmla="*/ 1514951 w 4069032"/>
              <a:gd name="connsiteY200" fmla="*/ 2369623 h 5566698"/>
              <a:gd name="connsiteX201" fmla="*/ 1501097 w 4069032"/>
              <a:gd name="connsiteY201" fmla="*/ 2092532 h 5566698"/>
              <a:gd name="connsiteX202" fmla="*/ 1459533 w 4069032"/>
              <a:gd name="connsiteY202" fmla="*/ 2064823 h 5566698"/>
              <a:gd name="connsiteX203" fmla="*/ 1265569 w 4069032"/>
              <a:gd name="connsiteY203" fmla="*/ 2078678 h 5566698"/>
              <a:gd name="connsiteX204" fmla="*/ 836078 w 4069032"/>
              <a:gd name="connsiteY204" fmla="*/ 2120241 h 5566698"/>
              <a:gd name="connsiteX205" fmla="*/ 794515 w 4069032"/>
              <a:gd name="connsiteY205" fmla="*/ 2147950 h 5566698"/>
              <a:gd name="connsiteX206" fmla="*/ 752951 w 4069032"/>
              <a:gd name="connsiteY206" fmla="*/ 2161805 h 5566698"/>
              <a:gd name="connsiteX207" fmla="*/ 739097 w 4069032"/>
              <a:gd name="connsiteY207" fmla="*/ 2203369 h 5566698"/>
              <a:gd name="connsiteX208" fmla="*/ 600551 w 4069032"/>
              <a:gd name="connsiteY208" fmla="*/ 2217223 h 5566698"/>
              <a:gd name="connsiteX209" fmla="*/ 531278 w 4069032"/>
              <a:gd name="connsiteY209" fmla="*/ 2258787 h 5566698"/>
              <a:gd name="connsiteX210" fmla="*/ 448151 w 4069032"/>
              <a:gd name="connsiteY210" fmla="*/ 2314205 h 5566698"/>
              <a:gd name="connsiteX211" fmla="*/ 351169 w 4069032"/>
              <a:gd name="connsiteY211" fmla="*/ 2411187 h 5566698"/>
              <a:gd name="connsiteX212" fmla="*/ 309606 w 4069032"/>
              <a:gd name="connsiteY212" fmla="*/ 2438896 h 5566698"/>
              <a:gd name="connsiteX213" fmla="*/ 281897 w 4069032"/>
              <a:gd name="connsiteY213" fmla="*/ 2480460 h 5566698"/>
              <a:gd name="connsiteX214" fmla="*/ 240333 w 4069032"/>
              <a:gd name="connsiteY214" fmla="*/ 2508169 h 5566698"/>
              <a:gd name="connsiteX215" fmla="*/ 212624 w 4069032"/>
              <a:gd name="connsiteY215" fmla="*/ 2591296 h 5566698"/>
              <a:gd name="connsiteX216" fmla="*/ 198769 w 4069032"/>
              <a:gd name="connsiteY216" fmla="*/ 2632860 h 5566698"/>
              <a:gd name="connsiteX217" fmla="*/ 157206 w 4069032"/>
              <a:gd name="connsiteY217" fmla="*/ 2660569 h 5566698"/>
              <a:gd name="connsiteX218" fmla="*/ 129497 w 4069032"/>
              <a:gd name="connsiteY218" fmla="*/ 2619005 h 5566698"/>
              <a:gd name="connsiteX219" fmla="*/ 46369 w 4069032"/>
              <a:gd name="connsiteY219" fmla="*/ 2577441 h 5566698"/>
              <a:gd name="connsiteX220" fmla="*/ 4806 w 4069032"/>
              <a:gd name="connsiteY220" fmla="*/ 2605150 h 5566698"/>
              <a:gd name="connsiteX221" fmla="*/ 18660 w 4069032"/>
              <a:gd name="connsiteY221" fmla="*/ 2563587 h 5566698"/>
              <a:gd name="connsiteX222" fmla="*/ 60224 w 4069032"/>
              <a:gd name="connsiteY222" fmla="*/ 2549732 h 5566698"/>
              <a:gd name="connsiteX223" fmla="*/ 74078 w 4069032"/>
              <a:gd name="connsiteY223" fmla="*/ 2452750 h 5566698"/>
              <a:gd name="connsiteX224" fmla="*/ 115642 w 4069032"/>
              <a:gd name="connsiteY224" fmla="*/ 2383478 h 5566698"/>
              <a:gd name="connsiteX225" fmla="*/ 171060 w 4069032"/>
              <a:gd name="connsiteY225" fmla="*/ 2300350 h 5566698"/>
              <a:gd name="connsiteX226" fmla="*/ 226478 w 4069032"/>
              <a:gd name="connsiteY226" fmla="*/ 2217223 h 5566698"/>
              <a:gd name="connsiteX227" fmla="*/ 309606 w 4069032"/>
              <a:gd name="connsiteY227" fmla="*/ 2189514 h 5566698"/>
              <a:gd name="connsiteX228" fmla="*/ 351169 w 4069032"/>
              <a:gd name="connsiteY228" fmla="*/ 2175660 h 5566698"/>
              <a:gd name="connsiteX229" fmla="*/ 448151 w 4069032"/>
              <a:gd name="connsiteY229" fmla="*/ 2050969 h 5566698"/>
              <a:gd name="connsiteX230" fmla="*/ 489715 w 4069032"/>
              <a:gd name="connsiteY230" fmla="*/ 2037114 h 5566698"/>
              <a:gd name="connsiteX231" fmla="*/ 531278 w 4069032"/>
              <a:gd name="connsiteY231" fmla="*/ 2009405 h 5566698"/>
              <a:gd name="connsiteX232" fmla="*/ 752951 w 4069032"/>
              <a:gd name="connsiteY232" fmla="*/ 1967841 h 5566698"/>
              <a:gd name="connsiteX233" fmla="*/ 836078 w 4069032"/>
              <a:gd name="connsiteY233" fmla="*/ 1926278 h 5566698"/>
              <a:gd name="connsiteX234" fmla="*/ 946915 w 4069032"/>
              <a:gd name="connsiteY234" fmla="*/ 1898569 h 5566698"/>
              <a:gd name="connsiteX235" fmla="*/ 1030042 w 4069032"/>
              <a:gd name="connsiteY235" fmla="*/ 1870860 h 5566698"/>
              <a:gd name="connsiteX236" fmla="*/ 1182442 w 4069032"/>
              <a:gd name="connsiteY236" fmla="*/ 1801587 h 5566698"/>
              <a:gd name="connsiteX237" fmla="*/ 1293278 w 4069032"/>
              <a:gd name="connsiteY237" fmla="*/ 1773878 h 5566698"/>
              <a:gd name="connsiteX238" fmla="*/ 1445678 w 4069032"/>
              <a:gd name="connsiteY238" fmla="*/ 1760023 h 5566698"/>
              <a:gd name="connsiteX239" fmla="*/ 1570369 w 4069032"/>
              <a:gd name="connsiteY239" fmla="*/ 1732314 h 5566698"/>
              <a:gd name="connsiteX240" fmla="*/ 1708915 w 4069032"/>
              <a:gd name="connsiteY240" fmla="*/ 1690750 h 5566698"/>
              <a:gd name="connsiteX241" fmla="*/ 1736624 w 4069032"/>
              <a:gd name="connsiteY241" fmla="*/ 1649187 h 5566698"/>
              <a:gd name="connsiteX242" fmla="*/ 1708915 w 4069032"/>
              <a:gd name="connsiteY242" fmla="*/ 1399805 h 55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4069032" h="5566698">
                <a:moveTo>
                  <a:pt x="1708915" y="1399805"/>
                </a:moveTo>
                <a:cubicBezTo>
                  <a:pt x="1683515" y="1353623"/>
                  <a:pt x="1602173" y="1386455"/>
                  <a:pt x="1584224" y="1372096"/>
                </a:cubicBezTo>
                <a:cubicBezTo>
                  <a:pt x="1494699" y="1300476"/>
                  <a:pt x="1619423" y="1351500"/>
                  <a:pt x="1514951" y="1316678"/>
                </a:cubicBezTo>
                <a:cubicBezTo>
                  <a:pt x="1422131" y="1223858"/>
                  <a:pt x="1463791" y="1274575"/>
                  <a:pt x="1390260" y="1164278"/>
                </a:cubicBezTo>
                <a:lnTo>
                  <a:pt x="1362551" y="1122714"/>
                </a:lnTo>
                <a:cubicBezTo>
                  <a:pt x="1327731" y="1018248"/>
                  <a:pt x="1374700" y="1147009"/>
                  <a:pt x="1320988" y="1039587"/>
                </a:cubicBezTo>
                <a:cubicBezTo>
                  <a:pt x="1314457" y="1026525"/>
                  <a:pt x="1313664" y="1011085"/>
                  <a:pt x="1307133" y="998023"/>
                </a:cubicBezTo>
                <a:cubicBezTo>
                  <a:pt x="1299686" y="983130"/>
                  <a:pt x="1286187" y="971676"/>
                  <a:pt x="1279424" y="956460"/>
                </a:cubicBezTo>
                <a:cubicBezTo>
                  <a:pt x="1267561" y="929769"/>
                  <a:pt x="1260952" y="901041"/>
                  <a:pt x="1251715" y="873332"/>
                </a:cubicBezTo>
                <a:lnTo>
                  <a:pt x="1237860" y="831769"/>
                </a:lnTo>
                <a:cubicBezTo>
                  <a:pt x="1222963" y="682794"/>
                  <a:pt x="1213149" y="664006"/>
                  <a:pt x="1237860" y="499260"/>
                </a:cubicBezTo>
                <a:cubicBezTo>
                  <a:pt x="1248962" y="425244"/>
                  <a:pt x="1280309" y="394024"/>
                  <a:pt x="1320988" y="333005"/>
                </a:cubicBezTo>
                <a:lnTo>
                  <a:pt x="1348697" y="291441"/>
                </a:lnTo>
                <a:cubicBezTo>
                  <a:pt x="1381024" y="194460"/>
                  <a:pt x="1348697" y="217550"/>
                  <a:pt x="1417969" y="194460"/>
                </a:cubicBezTo>
                <a:cubicBezTo>
                  <a:pt x="1427205" y="185223"/>
                  <a:pt x="1434477" y="173471"/>
                  <a:pt x="1445678" y="166750"/>
                </a:cubicBezTo>
                <a:cubicBezTo>
                  <a:pt x="1458201" y="159236"/>
                  <a:pt x="1474180" y="159427"/>
                  <a:pt x="1487242" y="152896"/>
                </a:cubicBezTo>
                <a:cubicBezTo>
                  <a:pt x="1502135" y="145450"/>
                  <a:pt x="1514951" y="134423"/>
                  <a:pt x="1528806" y="125187"/>
                </a:cubicBezTo>
                <a:cubicBezTo>
                  <a:pt x="1538042" y="111332"/>
                  <a:pt x="1544741" y="95397"/>
                  <a:pt x="1556515" y="83623"/>
                </a:cubicBezTo>
                <a:cubicBezTo>
                  <a:pt x="1583373" y="56765"/>
                  <a:pt x="1605836" y="53328"/>
                  <a:pt x="1639642" y="42060"/>
                </a:cubicBezTo>
                <a:cubicBezTo>
                  <a:pt x="1648878" y="32823"/>
                  <a:pt x="1654749" y="17787"/>
                  <a:pt x="1667351" y="14350"/>
                </a:cubicBezTo>
                <a:cubicBezTo>
                  <a:pt x="1781516" y="-16786"/>
                  <a:pt x="2070646" y="12104"/>
                  <a:pt x="2124551" y="14350"/>
                </a:cubicBezTo>
                <a:cubicBezTo>
                  <a:pt x="2154780" y="105035"/>
                  <a:pt x="2112796" y="16030"/>
                  <a:pt x="2179969" y="69769"/>
                </a:cubicBezTo>
                <a:cubicBezTo>
                  <a:pt x="2192971" y="80171"/>
                  <a:pt x="2197276" y="98330"/>
                  <a:pt x="2207678" y="111332"/>
                </a:cubicBezTo>
                <a:cubicBezTo>
                  <a:pt x="2215838" y="121532"/>
                  <a:pt x="2226151" y="129805"/>
                  <a:pt x="2235388" y="139041"/>
                </a:cubicBezTo>
                <a:cubicBezTo>
                  <a:pt x="2259773" y="212198"/>
                  <a:pt x="2241141" y="168454"/>
                  <a:pt x="2304660" y="263732"/>
                </a:cubicBezTo>
                <a:cubicBezTo>
                  <a:pt x="2320862" y="288035"/>
                  <a:pt x="2316167" y="322557"/>
                  <a:pt x="2332369" y="346860"/>
                </a:cubicBezTo>
                <a:cubicBezTo>
                  <a:pt x="2341605" y="360714"/>
                  <a:pt x="2349676" y="375421"/>
                  <a:pt x="2360078" y="388423"/>
                </a:cubicBezTo>
                <a:cubicBezTo>
                  <a:pt x="2382639" y="416623"/>
                  <a:pt x="2398492" y="423268"/>
                  <a:pt x="2429351" y="443841"/>
                </a:cubicBezTo>
                <a:cubicBezTo>
                  <a:pt x="2433969" y="457696"/>
                  <a:pt x="2434083" y="474001"/>
                  <a:pt x="2443206" y="485405"/>
                </a:cubicBezTo>
                <a:cubicBezTo>
                  <a:pt x="2462738" y="509821"/>
                  <a:pt x="2498953" y="517842"/>
                  <a:pt x="2526333" y="526969"/>
                </a:cubicBezTo>
                <a:cubicBezTo>
                  <a:pt x="2537601" y="560773"/>
                  <a:pt x="2541041" y="583239"/>
                  <a:pt x="2567897" y="610096"/>
                </a:cubicBezTo>
                <a:cubicBezTo>
                  <a:pt x="2579671" y="621870"/>
                  <a:pt x="2595606" y="628569"/>
                  <a:pt x="2609460" y="637805"/>
                </a:cubicBezTo>
                <a:cubicBezTo>
                  <a:pt x="2614078" y="651660"/>
                  <a:pt x="2623315" y="664765"/>
                  <a:pt x="2623315" y="679369"/>
                </a:cubicBezTo>
                <a:cubicBezTo>
                  <a:pt x="2623315" y="732352"/>
                  <a:pt x="2597712" y="726053"/>
                  <a:pt x="2554042" y="734787"/>
                </a:cubicBezTo>
                <a:cubicBezTo>
                  <a:pt x="2526496" y="740296"/>
                  <a:pt x="2498624" y="744023"/>
                  <a:pt x="2470915" y="748641"/>
                </a:cubicBezTo>
                <a:cubicBezTo>
                  <a:pt x="2475533" y="776350"/>
                  <a:pt x="2484769" y="803677"/>
                  <a:pt x="2484769" y="831769"/>
                </a:cubicBezTo>
                <a:cubicBezTo>
                  <a:pt x="2484769" y="932986"/>
                  <a:pt x="2349845" y="864019"/>
                  <a:pt x="2290806" y="859478"/>
                </a:cubicBezTo>
                <a:lnTo>
                  <a:pt x="2207678" y="804060"/>
                </a:lnTo>
                <a:cubicBezTo>
                  <a:pt x="2195527" y="795959"/>
                  <a:pt x="2202947" y="773900"/>
                  <a:pt x="2193824" y="762496"/>
                </a:cubicBezTo>
                <a:cubicBezTo>
                  <a:pt x="2183422" y="749494"/>
                  <a:pt x="2166115" y="744023"/>
                  <a:pt x="2152260" y="734787"/>
                </a:cubicBezTo>
                <a:cubicBezTo>
                  <a:pt x="2156878" y="767114"/>
                  <a:pt x="2159711" y="799748"/>
                  <a:pt x="2166115" y="831769"/>
                </a:cubicBezTo>
                <a:cubicBezTo>
                  <a:pt x="2168979" y="846089"/>
                  <a:pt x="2169643" y="863006"/>
                  <a:pt x="2179969" y="873332"/>
                </a:cubicBezTo>
                <a:cubicBezTo>
                  <a:pt x="2190296" y="883659"/>
                  <a:pt x="2208471" y="880656"/>
                  <a:pt x="2221533" y="887187"/>
                </a:cubicBezTo>
                <a:cubicBezTo>
                  <a:pt x="2328958" y="940899"/>
                  <a:pt x="2200195" y="893929"/>
                  <a:pt x="2304660" y="928750"/>
                </a:cubicBezTo>
                <a:cubicBezTo>
                  <a:pt x="2385707" y="1009797"/>
                  <a:pt x="2346762" y="979909"/>
                  <a:pt x="2415497" y="1025732"/>
                </a:cubicBezTo>
                <a:cubicBezTo>
                  <a:pt x="2410879" y="1067296"/>
                  <a:pt x="2420344" y="1113019"/>
                  <a:pt x="2401642" y="1150423"/>
                </a:cubicBezTo>
                <a:cubicBezTo>
                  <a:pt x="2393127" y="1167454"/>
                  <a:pt x="2354739" y="1147247"/>
                  <a:pt x="2346224" y="1164278"/>
                </a:cubicBezTo>
                <a:cubicBezTo>
                  <a:pt x="2327522" y="1201682"/>
                  <a:pt x="2354821" y="1253688"/>
                  <a:pt x="2332369" y="1288969"/>
                </a:cubicBezTo>
                <a:cubicBezTo>
                  <a:pt x="2316688" y="1313611"/>
                  <a:pt x="2276951" y="1307442"/>
                  <a:pt x="2249242" y="1316678"/>
                </a:cubicBezTo>
                <a:cubicBezTo>
                  <a:pt x="2176702" y="1340857"/>
                  <a:pt x="2222126" y="1328468"/>
                  <a:pt x="2110697" y="1344387"/>
                </a:cubicBezTo>
                <a:cubicBezTo>
                  <a:pt x="2115315" y="1395187"/>
                  <a:pt x="2108420" y="1448395"/>
                  <a:pt x="2124551" y="1496787"/>
                </a:cubicBezTo>
                <a:cubicBezTo>
                  <a:pt x="2129169" y="1510642"/>
                  <a:pt x="2151591" y="1509112"/>
                  <a:pt x="2166115" y="1510641"/>
                </a:cubicBezTo>
                <a:cubicBezTo>
                  <a:pt x="2239743" y="1518391"/>
                  <a:pt x="2313897" y="1519878"/>
                  <a:pt x="2387788" y="1524496"/>
                </a:cubicBezTo>
                <a:lnTo>
                  <a:pt x="2470915" y="1579914"/>
                </a:lnTo>
                <a:cubicBezTo>
                  <a:pt x="2495217" y="1596116"/>
                  <a:pt x="2554042" y="1607623"/>
                  <a:pt x="2554042" y="1607623"/>
                </a:cubicBezTo>
                <a:cubicBezTo>
                  <a:pt x="2558660" y="1621478"/>
                  <a:pt x="2557570" y="1638860"/>
                  <a:pt x="2567897" y="1649187"/>
                </a:cubicBezTo>
                <a:cubicBezTo>
                  <a:pt x="2591445" y="1672735"/>
                  <a:pt x="2651024" y="1704605"/>
                  <a:pt x="2651024" y="1704605"/>
                </a:cubicBezTo>
                <a:cubicBezTo>
                  <a:pt x="2660260" y="1718460"/>
                  <a:pt x="2668073" y="1733377"/>
                  <a:pt x="2678733" y="1746169"/>
                </a:cubicBezTo>
                <a:cubicBezTo>
                  <a:pt x="2712067" y="1786170"/>
                  <a:pt x="2720994" y="1788197"/>
                  <a:pt x="2761860" y="1815441"/>
                </a:cubicBezTo>
                <a:cubicBezTo>
                  <a:pt x="2771096" y="1829296"/>
                  <a:pt x="2776567" y="1846603"/>
                  <a:pt x="2789569" y="1857005"/>
                </a:cubicBezTo>
                <a:cubicBezTo>
                  <a:pt x="2800973" y="1866128"/>
                  <a:pt x="2818071" y="1864329"/>
                  <a:pt x="2831133" y="1870860"/>
                </a:cubicBezTo>
                <a:cubicBezTo>
                  <a:pt x="2938558" y="1924572"/>
                  <a:pt x="2809795" y="1877602"/>
                  <a:pt x="2914260" y="1912423"/>
                </a:cubicBezTo>
                <a:cubicBezTo>
                  <a:pt x="3033381" y="1991836"/>
                  <a:pt x="2882663" y="1896624"/>
                  <a:pt x="2997388" y="1953987"/>
                </a:cubicBezTo>
                <a:cubicBezTo>
                  <a:pt x="3012281" y="1961434"/>
                  <a:pt x="3023735" y="1974933"/>
                  <a:pt x="3038951" y="1981696"/>
                </a:cubicBezTo>
                <a:cubicBezTo>
                  <a:pt x="3098209" y="2008033"/>
                  <a:pt x="3121080" y="2007141"/>
                  <a:pt x="3177497" y="2023260"/>
                </a:cubicBezTo>
                <a:cubicBezTo>
                  <a:pt x="3276900" y="2051661"/>
                  <a:pt x="3147497" y="2022801"/>
                  <a:pt x="3288333" y="2050969"/>
                </a:cubicBezTo>
                <a:lnTo>
                  <a:pt x="3371460" y="2106387"/>
                </a:lnTo>
                <a:cubicBezTo>
                  <a:pt x="3385315" y="2115623"/>
                  <a:pt x="3401250" y="2122322"/>
                  <a:pt x="3413024" y="2134096"/>
                </a:cubicBezTo>
                <a:lnTo>
                  <a:pt x="3454588" y="2175660"/>
                </a:lnTo>
                <a:cubicBezTo>
                  <a:pt x="3459206" y="2189514"/>
                  <a:pt x="3457038" y="2208100"/>
                  <a:pt x="3468442" y="2217223"/>
                </a:cubicBezTo>
                <a:cubicBezTo>
                  <a:pt x="3483311" y="2229118"/>
                  <a:pt x="3506031" y="2224392"/>
                  <a:pt x="3523860" y="2231078"/>
                </a:cubicBezTo>
                <a:cubicBezTo>
                  <a:pt x="3543198" y="2238330"/>
                  <a:pt x="3562094" y="2247331"/>
                  <a:pt x="3579278" y="2258787"/>
                </a:cubicBezTo>
                <a:cubicBezTo>
                  <a:pt x="3590147" y="2266033"/>
                  <a:pt x="3596538" y="2278659"/>
                  <a:pt x="3606988" y="2286496"/>
                </a:cubicBezTo>
                <a:cubicBezTo>
                  <a:pt x="3633630" y="2306477"/>
                  <a:pt x="3690115" y="2341914"/>
                  <a:pt x="3690115" y="2341914"/>
                </a:cubicBezTo>
                <a:cubicBezTo>
                  <a:pt x="3766172" y="2456001"/>
                  <a:pt x="3666728" y="2325263"/>
                  <a:pt x="3759388" y="2397332"/>
                </a:cubicBezTo>
                <a:cubicBezTo>
                  <a:pt x="3790320" y="2421390"/>
                  <a:pt x="3842515" y="2480460"/>
                  <a:pt x="3842515" y="2480460"/>
                </a:cubicBezTo>
                <a:cubicBezTo>
                  <a:pt x="3869486" y="2561375"/>
                  <a:pt x="3835266" y="2487065"/>
                  <a:pt x="3897933" y="2549732"/>
                </a:cubicBezTo>
                <a:cubicBezTo>
                  <a:pt x="3909707" y="2561506"/>
                  <a:pt x="3913111" y="2580331"/>
                  <a:pt x="3925642" y="2591296"/>
                </a:cubicBezTo>
                <a:cubicBezTo>
                  <a:pt x="3950704" y="2613226"/>
                  <a:pt x="3981060" y="2628241"/>
                  <a:pt x="4008769" y="2646714"/>
                </a:cubicBezTo>
                <a:lnTo>
                  <a:pt x="4050333" y="2674423"/>
                </a:lnTo>
                <a:cubicBezTo>
                  <a:pt x="4063626" y="2714302"/>
                  <a:pt x="4084757" y="2756084"/>
                  <a:pt x="4050333" y="2799114"/>
                </a:cubicBezTo>
                <a:cubicBezTo>
                  <a:pt x="4041210" y="2810518"/>
                  <a:pt x="4022624" y="2789878"/>
                  <a:pt x="4008769" y="2785260"/>
                </a:cubicBezTo>
                <a:cubicBezTo>
                  <a:pt x="4004151" y="2771405"/>
                  <a:pt x="4005242" y="2733369"/>
                  <a:pt x="3994915" y="2743696"/>
                </a:cubicBezTo>
                <a:cubicBezTo>
                  <a:pt x="3974262" y="2764349"/>
                  <a:pt x="3967206" y="2826823"/>
                  <a:pt x="3967206" y="2826823"/>
                </a:cubicBezTo>
                <a:cubicBezTo>
                  <a:pt x="3944115" y="2822205"/>
                  <a:pt x="3913258" y="2830848"/>
                  <a:pt x="3897933" y="2812969"/>
                </a:cubicBezTo>
                <a:cubicBezTo>
                  <a:pt x="3879651" y="2791640"/>
                  <a:pt x="3903942" y="2749705"/>
                  <a:pt x="3884078" y="2729841"/>
                </a:cubicBezTo>
                <a:cubicBezTo>
                  <a:pt x="3870614" y="2716377"/>
                  <a:pt x="3875455" y="2766951"/>
                  <a:pt x="3870224" y="2785260"/>
                </a:cubicBezTo>
                <a:cubicBezTo>
                  <a:pt x="3866212" y="2799302"/>
                  <a:pt x="3860987" y="2812969"/>
                  <a:pt x="3856369" y="2826823"/>
                </a:cubicBezTo>
                <a:cubicBezTo>
                  <a:pt x="3710057" y="2797562"/>
                  <a:pt x="3853688" y="2849171"/>
                  <a:pt x="3773242" y="2688278"/>
                </a:cubicBezTo>
                <a:cubicBezTo>
                  <a:pt x="3764727" y="2671247"/>
                  <a:pt x="3736133" y="2679654"/>
                  <a:pt x="3717824" y="2674423"/>
                </a:cubicBezTo>
                <a:cubicBezTo>
                  <a:pt x="3703782" y="2670411"/>
                  <a:pt x="3690115" y="2665187"/>
                  <a:pt x="3676260" y="2660569"/>
                </a:cubicBezTo>
                <a:cubicBezTo>
                  <a:pt x="3667024" y="2646714"/>
                  <a:pt x="3660325" y="2630779"/>
                  <a:pt x="3648551" y="2619005"/>
                </a:cubicBezTo>
                <a:cubicBezTo>
                  <a:pt x="3608848" y="2579301"/>
                  <a:pt x="3610496" y="2599977"/>
                  <a:pt x="3565424" y="2577441"/>
                </a:cubicBezTo>
                <a:cubicBezTo>
                  <a:pt x="3457999" y="2523729"/>
                  <a:pt x="3586762" y="2570699"/>
                  <a:pt x="3482297" y="2535878"/>
                </a:cubicBezTo>
                <a:cubicBezTo>
                  <a:pt x="3473061" y="2522023"/>
                  <a:pt x="3467590" y="2504716"/>
                  <a:pt x="3454588" y="2494314"/>
                </a:cubicBezTo>
                <a:cubicBezTo>
                  <a:pt x="3443184" y="2485191"/>
                  <a:pt x="3426086" y="2486991"/>
                  <a:pt x="3413024" y="2480460"/>
                </a:cubicBezTo>
                <a:cubicBezTo>
                  <a:pt x="3398131" y="2473013"/>
                  <a:pt x="3386676" y="2459513"/>
                  <a:pt x="3371460" y="2452750"/>
                </a:cubicBezTo>
                <a:cubicBezTo>
                  <a:pt x="3344770" y="2440887"/>
                  <a:pt x="3316042" y="2434277"/>
                  <a:pt x="3288333" y="2425041"/>
                </a:cubicBezTo>
                <a:lnTo>
                  <a:pt x="3205206" y="2397332"/>
                </a:lnTo>
                <a:lnTo>
                  <a:pt x="3163642" y="2383478"/>
                </a:lnTo>
                <a:cubicBezTo>
                  <a:pt x="3044524" y="2304067"/>
                  <a:pt x="3195236" y="2399275"/>
                  <a:pt x="3080515" y="2341914"/>
                </a:cubicBezTo>
                <a:cubicBezTo>
                  <a:pt x="3065622" y="2334467"/>
                  <a:pt x="3054167" y="2320968"/>
                  <a:pt x="3038951" y="2314205"/>
                </a:cubicBezTo>
                <a:cubicBezTo>
                  <a:pt x="3012261" y="2302343"/>
                  <a:pt x="2983533" y="2295732"/>
                  <a:pt x="2955824" y="2286496"/>
                </a:cubicBezTo>
                <a:lnTo>
                  <a:pt x="2872697" y="2258787"/>
                </a:lnTo>
                <a:cubicBezTo>
                  <a:pt x="2858842" y="2254169"/>
                  <a:pt x="2843284" y="2253033"/>
                  <a:pt x="2831133" y="2244932"/>
                </a:cubicBezTo>
                <a:cubicBezTo>
                  <a:pt x="2817278" y="2235696"/>
                  <a:pt x="2804785" y="2223986"/>
                  <a:pt x="2789569" y="2217223"/>
                </a:cubicBezTo>
                <a:cubicBezTo>
                  <a:pt x="2617488" y="2140743"/>
                  <a:pt x="2796145" y="2249316"/>
                  <a:pt x="2623315" y="2134096"/>
                </a:cubicBezTo>
                <a:lnTo>
                  <a:pt x="2581751" y="2106387"/>
                </a:lnTo>
                <a:cubicBezTo>
                  <a:pt x="2572515" y="2092532"/>
                  <a:pt x="2567044" y="2075225"/>
                  <a:pt x="2554042" y="2064823"/>
                </a:cubicBezTo>
                <a:cubicBezTo>
                  <a:pt x="2542638" y="2055700"/>
                  <a:pt x="2518409" y="2037624"/>
                  <a:pt x="2512478" y="2050969"/>
                </a:cubicBezTo>
                <a:cubicBezTo>
                  <a:pt x="2493628" y="2093381"/>
                  <a:pt x="2503242" y="2143332"/>
                  <a:pt x="2498624" y="2189514"/>
                </a:cubicBezTo>
                <a:cubicBezTo>
                  <a:pt x="2503242" y="2258787"/>
                  <a:pt x="2500413" y="2328962"/>
                  <a:pt x="2512478" y="2397332"/>
                </a:cubicBezTo>
                <a:cubicBezTo>
                  <a:pt x="2514748" y="2410196"/>
                  <a:pt x="2532028" y="2414841"/>
                  <a:pt x="2540188" y="2425041"/>
                </a:cubicBezTo>
                <a:cubicBezTo>
                  <a:pt x="2592969" y="2491017"/>
                  <a:pt x="2538206" y="2446811"/>
                  <a:pt x="2609460" y="2494314"/>
                </a:cubicBezTo>
                <a:lnTo>
                  <a:pt x="2664878" y="2577441"/>
                </a:lnTo>
                <a:lnTo>
                  <a:pt x="2692588" y="2619005"/>
                </a:lnTo>
                <a:cubicBezTo>
                  <a:pt x="2697206" y="2637478"/>
                  <a:pt x="2703036" y="2655689"/>
                  <a:pt x="2706442" y="2674423"/>
                </a:cubicBezTo>
                <a:cubicBezTo>
                  <a:pt x="2712284" y="2706552"/>
                  <a:pt x="2712954" y="2739586"/>
                  <a:pt x="2720297" y="2771405"/>
                </a:cubicBezTo>
                <a:cubicBezTo>
                  <a:pt x="2726865" y="2799865"/>
                  <a:pt x="2738770" y="2826823"/>
                  <a:pt x="2748006" y="2854532"/>
                </a:cubicBezTo>
                <a:lnTo>
                  <a:pt x="2761860" y="2896096"/>
                </a:lnTo>
                <a:cubicBezTo>
                  <a:pt x="2757242" y="3108532"/>
                  <a:pt x="2756672" y="3321095"/>
                  <a:pt x="2748006" y="3533405"/>
                </a:cubicBezTo>
                <a:cubicBezTo>
                  <a:pt x="2747410" y="3547997"/>
                  <a:pt x="2737994" y="3560879"/>
                  <a:pt x="2734151" y="3574969"/>
                </a:cubicBezTo>
                <a:cubicBezTo>
                  <a:pt x="2729887" y="3590602"/>
                  <a:pt x="2695070" y="3744426"/>
                  <a:pt x="2678733" y="3768932"/>
                </a:cubicBezTo>
                <a:cubicBezTo>
                  <a:pt x="2669497" y="3782787"/>
                  <a:pt x="2658471" y="3795603"/>
                  <a:pt x="2651024" y="3810496"/>
                </a:cubicBezTo>
                <a:cubicBezTo>
                  <a:pt x="2593666" y="3925211"/>
                  <a:pt x="2688866" y="3774516"/>
                  <a:pt x="2609460" y="3893623"/>
                </a:cubicBezTo>
                <a:cubicBezTo>
                  <a:pt x="2543602" y="4091198"/>
                  <a:pt x="2609780" y="3885579"/>
                  <a:pt x="2567897" y="4032169"/>
                </a:cubicBezTo>
                <a:cubicBezTo>
                  <a:pt x="2563885" y="4046211"/>
                  <a:pt x="2558054" y="4059690"/>
                  <a:pt x="2554042" y="4073732"/>
                </a:cubicBezTo>
                <a:cubicBezTo>
                  <a:pt x="2548811" y="4092041"/>
                  <a:pt x="2547689" y="4111648"/>
                  <a:pt x="2540188" y="4129150"/>
                </a:cubicBezTo>
                <a:cubicBezTo>
                  <a:pt x="2533629" y="4144455"/>
                  <a:pt x="2521715" y="4156859"/>
                  <a:pt x="2512478" y="4170714"/>
                </a:cubicBezTo>
                <a:lnTo>
                  <a:pt x="2484769" y="4309260"/>
                </a:lnTo>
                <a:lnTo>
                  <a:pt x="2470915" y="4378532"/>
                </a:lnTo>
                <a:cubicBezTo>
                  <a:pt x="2471916" y="4422573"/>
                  <a:pt x="2458208" y="4883033"/>
                  <a:pt x="2498624" y="5085114"/>
                </a:cubicBezTo>
                <a:cubicBezTo>
                  <a:pt x="2501488" y="5099434"/>
                  <a:pt x="2508466" y="5112636"/>
                  <a:pt x="2512478" y="5126678"/>
                </a:cubicBezTo>
                <a:cubicBezTo>
                  <a:pt x="2517709" y="5144987"/>
                  <a:pt x="2522202" y="5163508"/>
                  <a:pt x="2526333" y="5182096"/>
                </a:cubicBezTo>
                <a:cubicBezTo>
                  <a:pt x="2531442" y="5205084"/>
                  <a:pt x="2528505" y="5230923"/>
                  <a:pt x="2540188" y="5251369"/>
                </a:cubicBezTo>
                <a:cubicBezTo>
                  <a:pt x="2560695" y="5287256"/>
                  <a:pt x="2640282" y="5288833"/>
                  <a:pt x="2664878" y="5292932"/>
                </a:cubicBezTo>
                <a:cubicBezTo>
                  <a:pt x="2678733" y="5297550"/>
                  <a:pt x="2691985" y="5304722"/>
                  <a:pt x="2706442" y="5306787"/>
                </a:cubicBezTo>
                <a:cubicBezTo>
                  <a:pt x="2756939" y="5314001"/>
                  <a:pt x="2810450" y="5304510"/>
                  <a:pt x="2858842" y="5320641"/>
                </a:cubicBezTo>
                <a:cubicBezTo>
                  <a:pt x="2872697" y="5325259"/>
                  <a:pt x="2868079" y="5348350"/>
                  <a:pt x="2872697" y="5362205"/>
                </a:cubicBezTo>
                <a:cubicBezTo>
                  <a:pt x="2858842" y="5371441"/>
                  <a:pt x="2839394" y="5375457"/>
                  <a:pt x="2831133" y="5389914"/>
                </a:cubicBezTo>
                <a:cubicBezTo>
                  <a:pt x="2802975" y="5439191"/>
                  <a:pt x="2816925" y="5458129"/>
                  <a:pt x="2831133" y="5500750"/>
                </a:cubicBezTo>
                <a:cubicBezTo>
                  <a:pt x="2792831" y="5615653"/>
                  <a:pt x="2829577" y="5550010"/>
                  <a:pt x="2581751" y="5528460"/>
                </a:cubicBezTo>
                <a:cubicBezTo>
                  <a:pt x="2506031" y="5521876"/>
                  <a:pt x="2487616" y="5510936"/>
                  <a:pt x="2415497" y="5486896"/>
                </a:cubicBezTo>
                <a:cubicBezTo>
                  <a:pt x="2388847" y="5478013"/>
                  <a:pt x="2360078" y="5477659"/>
                  <a:pt x="2332369" y="5473041"/>
                </a:cubicBezTo>
                <a:cubicBezTo>
                  <a:pt x="2318515" y="5463805"/>
                  <a:pt x="2299631" y="5459452"/>
                  <a:pt x="2290806" y="5445332"/>
                </a:cubicBezTo>
                <a:cubicBezTo>
                  <a:pt x="2275326" y="5420564"/>
                  <a:pt x="2263097" y="5362205"/>
                  <a:pt x="2263097" y="5362205"/>
                </a:cubicBezTo>
                <a:cubicBezTo>
                  <a:pt x="2225682" y="5100308"/>
                  <a:pt x="2273046" y="5456017"/>
                  <a:pt x="2235388" y="4891150"/>
                </a:cubicBezTo>
                <a:cubicBezTo>
                  <a:pt x="2234417" y="4876579"/>
                  <a:pt x="2225075" y="4863755"/>
                  <a:pt x="2221533" y="4849587"/>
                </a:cubicBezTo>
                <a:cubicBezTo>
                  <a:pt x="2215821" y="4826742"/>
                  <a:pt x="2211890" y="4803482"/>
                  <a:pt x="2207678" y="4780314"/>
                </a:cubicBezTo>
                <a:cubicBezTo>
                  <a:pt x="2186542" y="4664065"/>
                  <a:pt x="2197533" y="4713006"/>
                  <a:pt x="2179969" y="4572496"/>
                </a:cubicBezTo>
                <a:cubicBezTo>
                  <a:pt x="2175919" y="4540093"/>
                  <a:pt x="2169721" y="4507970"/>
                  <a:pt x="2166115" y="4475514"/>
                </a:cubicBezTo>
                <a:cubicBezTo>
                  <a:pt x="2151992" y="4348407"/>
                  <a:pt x="2162258" y="4325403"/>
                  <a:pt x="2124551" y="4212278"/>
                </a:cubicBezTo>
                <a:cubicBezTo>
                  <a:pt x="2119933" y="4198423"/>
                  <a:pt x="2113865" y="4184970"/>
                  <a:pt x="2110697" y="4170714"/>
                </a:cubicBezTo>
                <a:cubicBezTo>
                  <a:pt x="2083486" y="4048264"/>
                  <a:pt x="2110586" y="4128763"/>
                  <a:pt x="2082988" y="4032169"/>
                </a:cubicBezTo>
                <a:cubicBezTo>
                  <a:pt x="2073974" y="4000619"/>
                  <a:pt x="2065711" y="3973328"/>
                  <a:pt x="2041424" y="3949041"/>
                </a:cubicBezTo>
                <a:cubicBezTo>
                  <a:pt x="2029650" y="3937267"/>
                  <a:pt x="2013715" y="3930568"/>
                  <a:pt x="1999860" y="3921332"/>
                </a:cubicBezTo>
                <a:cubicBezTo>
                  <a:pt x="1990624" y="3935187"/>
                  <a:pt x="1978914" y="3947680"/>
                  <a:pt x="1972151" y="3962896"/>
                </a:cubicBezTo>
                <a:cubicBezTo>
                  <a:pt x="1960289" y="3989586"/>
                  <a:pt x="1944442" y="4046023"/>
                  <a:pt x="1944442" y="4046023"/>
                </a:cubicBezTo>
                <a:cubicBezTo>
                  <a:pt x="1939824" y="4073732"/>
                  <a:pt x="1934072" y="4101276"/>
                  <a:pt x="1930588" y="4129150"/>
                </a:cubicBezTo>
                <a:cubicBezTo>
                  <a:pt x="1906965" y="4318135"/>
                  <a:pt x="1931220" y="4209750"/>
                  <a:pt x="1902878" y="4323114"/>
                </a:cubicBezTo>
                <a:cubicBezTo>
                  <a:pt x="1898260" y="4378532"/>
                  <a:pt x="1890974" y="4433793"/>
                  <a:pt x="1889024" y="4489369"/>
                </a:cubicBezTo>
                <a:cubicBezTo>
                  <a:pt x="1881735" y="4697110"/>
                  <a:pt x="1886094" y="4905241"/>
                  <a:pt x="1875169" y="5112823"/>
                </a:cubicBezTo>
                <a:cubicBezTo>
                  <a:pt x="1866389" y="5279646"/>
                  <a:pt x="1859682" y="5229375"/>
                  <a:pt x="1833606" y="5320641"/>
                </a:cubicBezTo>
                <a:cubicBezTo>
                  <a:pt x="1828375" y="5338950"/>
                  <a:pt x="1830313" y="5360216"/>
                  <a:pt x="1819751" y="5376060"/>
                </a:cubicBezTo>
                <a:cubicBezTo>
                  <a:pt x="1804403" y="5399082"/>
                  <a:pt x="1760334" y="5409720"/>
                  <a:pt x="1736624" y="5417623"/>
                </a:cubicBezTo>
                <a:cubicBezTo>
                  <a:pt x="1722769" y="5426859"/>
                  <a:pt x="1709953" y="5437885"/>
                  <a:pt x="1695060" y="5445332"/>
                </a:cubicBezTo>
                <a:cubicBezTo>
                  <a:pt x="1613533" y="5486096"/>
                  <a:pt x="1481503" y="5449069"/>
                  <a:pt x="1417969" y="5445332"/>
                </a:cubicBezTo>
                <a:cubicBezTo>
                  <a:pt x="1390260" y="5440714"/>
                  <a:pt x="1362779" y="5434419"/>
                  <a:pt x="1334842" y="5431478"/>
                </a:cubicBezTo>
                <a:cubicBezTo>
                  <a:pt x="1274959" y="5425175"/>
                  <a:pt x="1208590" y="5444552"/>
                  <a:pt x="1154733" y="5417623"/>
                </a:cubicBezTo>
                <a:cubicBezTo>
                  <a:pt x="1133671" y="5407092"/>
                  <a:pt x="1163970" y="5371441"/>
                  <a:pt x="1168588" y="5348350"/>
                </a:cubicBezTo>
                <a:cubicBezTo>
                  <a:pt x="1182442" y="5352968"/>
                  <a:pt x="1199825" y="5372531"/>
                  <a:pt x="1210151" y="5362205"/>
                </a:cubicBezTo>
                <a:cubicBezTo>
                  <a:pt x="1221624" y="5350732"/>
                  <a:pt x="1169518" y="5280473"/>
                  <a:pt x="1168588" y="5279078"/>
                </a:cubicBezTo>
                <a:cubicBezTo>
                  <a:pt x="1182442" y="5274460"/>
                  <a:pt x="1195547" y="5265223"/>
                  <a:pt x="1210151" y="5265223"/>
                </a:cubicBezTo>
                <a:cubicBezTo>
                  <a:pt x="1227548" y="5265223"/>
                  <a:pt x="1323660" y="5298442"/>
                  <a:pt x="1224006" y="5265223"/>
                </a:cubicBezTo>
                <a:cubicBezTo>
                  <a:pt x="1228624" y="5242132"/>
                  <a:pt x="1214834" y="5200884"/>
                  <a:pt x="1237860" y="5195950"/>
                </a:cubicBezTo>
                <a:cubicBezTo>
                  <a:pt x="1781662" y="5079421"/>
                  <a:pt x="1487683" y="5264928"/>
                  <a:pt x="1653497" y="5154387"/>
                </a:cubicBezTo>
                <a:cubicBezTo>
                  <a:pt x="1712691" y="4976797"/>
                  <a:pt x="1681206" y="5084484"/>
                  <a:pt x="1681206" y="4669478"/>
                </a:cubicBezTo>
                <a:cubicBezTo>
                  <a:pt x="1681206" y="4553931"/>
                  <a:pt x="1675583" y="4438367"/>
                  <a:pt x="1667351" y="4323114"/>
                </a:cubicBezTo>
                <a:cubicBezTo>
                  <a:pt x="1666311" y="4308547"/>
                  <a:pt x="1660028" y="4294612"/>
                  <a:pt x="1653497" y="4281550"/>
                </a:cubicBezTo>
                <a:cubicBezTo>
                  <a:pt x="1636020" y="4246596"/>
                  <a:pt x="1623851" y="4238050"/>
                  <a:pt x="1598078" y="4212278"/>
                </a:cubicBezTo>
                <a:cubicBezTo>
                  <a:pt x="1551506" y="4072556"/>
                  <a:pt x="1622574" y="4289311"/>
                  <a:pt x="1570369" y="4115296"/>
                </a:cubicBezTo>
                <a:cubicBezTo>
                  <a:pt x="1561976" y="4087320"/>
                  <a:pt x="1551896" y="4059878"/>
                  <a:pt x="1542660" y="4032169"/>
                </a:cubicBezTo>
                <a:cubicBezTo>
                  <a:pt x="1542658" y="4032164"/>
                  <a:pt x="1514954" y="3949045"/>
                  <a:pt x="1514951" y="3949041"/>
                </a:cubicBezTo>
                <a:lnTo>
                  <a:pt x="1487242" y="3907478"/>
                </a:lnTo>
                <a:lnTo>
                  <a:pt x="1445678" y="3782787"/>
                </a:lnTo>
                <a:lnTo>
                  <a:pt x="1431824" y="3741223"/>
                </a:lnTo>
                <a:cubicBezTo>
                  <a:pt x="1413838" y="3615323"/>
                  <a:pt x="1428296" y="3675224"/>
                  <a:pt x="1390260" y="3561114"/>
                </a:cubicBezTo>
                <a:lnTo>
                  <a:pt x="1376406" y="3519550"/>
                </a:lnTo>
                <a:lnTo>
                  <a:pt x="1362551" y="3477987"/>
                </a:lnTo>
                <a:cubicBezTo>
                  <a:pt x="1357933" y="3441041"/>
                  <a:pt x="1355357" y="3403783"/>
                  <a:pt x="1348697" y="3367150"/>
                </a:cubicBezTo>
                <a:cubicBezTo>
                  <a:pt x="1346085" y="3352782"/>
                  <a:pt x="1338010" y="3339843"/>
                  <a:pt x="1334842" y="3325587"/>
                </a:cubicBezTo>
                <a:cubicBezTo>
                  <a:pt x="1328748" y="3298165"/>
                  <a:pt x="1325606" y="3270169"/>
                  <a:pt x="1320988" y="3242460"/>
                </a:cubicBezTo>
                <a:cubicBezTo>
                  <a:pt x="1325606" y="3066969"/>
                  <a:pt x="1322031" y="2891071"/>
                  <a:pt x="1334842" y="2715987"/>
                </a:cubicBezTo>
                <a:cubicBezTo>
                  <a:pt x="1336057" y="2699380"/>
                  <a:pt x="1355104" y="2689316"/>
                  <a:pt x="1362551" y="2674423"/>
                </a:cubicBezTo>
                <a:cubicBezTo>
                  <a:pt x="1369082" y="2661361"/>
                  <a:pt x="1368892" y="2645383"/>
                  <a:pt x="1376406" y="2632860"/>
                </a:cubicBezTo>
                <a:cubicBezTo>
                  <a:pt x="1383127" y="2621659"/>
                  <a:pt x="1395955" y="2615350"/>
                  <a:pt x="1404115" y="2605150"/>
                </a:cubicBezTo>
                <a:cubicBezTo>
                  <a:pt x="1414517" y="2592148"/>
                  <a:pt x="1422588" y="2577441"/>
                  <a:pt x="1431824" y="2563587"/>
                </a:cubicBezTo>
                <a:cubicBezTo>
                  <a:pt x="1436442" y="2549732"/>
                  <a:pt x="1438164" y="2534546"/>
                  <a:pt x="1445678" y="2522023"/>
                </a:cubicBezTo>
                <a:cubicBezTo>
                  <a:pt x="1452399" y="2510822"/>
                  <a:pt x="1467546" y="2505997"/>
                  <a:pt x="1473388" y="2494314"/>
                </a:cubicBezTo>
                <a:cubicBezTo>
                  <a:pt x="1486450" y="2468190"/>
                  <a:pt x="1491861" y="2438896"/>
                  <a:pt x="1501097" y="2411187"/>
                </a:cubicBezTo>
                <a:lnTo>
                  <a:pt x="1514951" y="2369623"/>
                </a:lnTo>
                <a:cubicBezTo>
                  <a:pt x="1510333" y="2277259"/>
                  <a:pt x="1517640" y="2183519"/>
                  <a:pt x="1501097" y="2092532"/>
                </a:cubicBezTo>
                <a:cubicBezTo>
                  <a:pt x="1498118" y="2076149"/>
                  <a:pt x="1476155" y="2065801"/>
                  <a:pt x="1459533" y="2064823"/>
                </a:cubicBezTo>
                <a:cubicBezTo>
                  <a:pt x="1394825" y="2061017"/>
                  <a:pt x="1330224" y="2074060"/>
                  <a:pt x="1265569" y="2078678"/>
                </a:cubicBezTo>
                <a:cubicBezTo>
                  <a:pt x="1072825" y="2142926"/>
                  <a:pt x="1211627" y="2105220"/>
                  <a:pt x="836078" y="2120241"/>
                </a:cubicBezTo>
                <a:cubicBezTo>
                  <a:pt x="822224" y="2129477"/>
                  <a:pt x="809408" y="2140503"/>
                  <a:pt x="794515" y="2147950"/>
                </a:cubicBezTo>
                <a:cubicBezTo>
                  <a:pt x="781453" y="2154481"/>
                  <a:pt x="763278" y="2151478"/>
                  <a:pt x="752951" y="2161805"/>
                </a:cubicBezTo>
                <a:cubicBezTo>
                  <a:pt x="742624" y="2172132"/>
                  <a:pt x="752822" y="2198378"/>
                  <a:pt x="739097" y="2203369"/>
                </a:cubicBezTo>
                <a:cubicBezTo>
                  <a:pt x="695479" y="2219230"/>
                  <a:pt x="646733" y="2212605"/>
                  <a:pt x="600551" y="2217223"/>
                </a:cubicBezTo>
                <a:cubicBezTo>
                  <a:pt x="521082" y="2243714"/>
                  <a:pt x="592135" y="2213145"/>
                  <a:pt x="531278" y="2258787"/>
                </a:cubicBezTo>
                <a:cubicBezTo>
                  <a:pt x="504636" y="2278768"/>
                  <a:pt x="448151" y="2314205"/>
                  <a:pt x="448151" y="2314205"/>
                </a:cubicBezTo>
                <a:cubicBezTo>
                  <a:pt x="423766" y="2387363"/>
                  <a:pt x="446449" y="2347668"/>
                  <a:pt x="351169" y="2411187"/>
                </a:cubicBezTo>
                <a:lnTo>
                  <a:pt x="309606" y="2438896"/>
                </a:lnTo>
                <a:cubicBezTo>
                  <a:pt x="300370" y="2452751"/>
                  <a:pt x="293671" y="2468686"/>
                  <a:pt x="281897" y="2480460"/>
                </a:cubicBezTo>
                <a:cubicBezTo>
                  <a:pt x="270123" y="2492234"/>
                  <a:pt x="249158" y="2494049"/>
                  <a:pt x="240333" y="2508169"/>
                </a:cubicBezTo>
                <a:cubicBezTo>
                  <a:pt x="224853" y="2532937"/>
                  <a:pt x="221860" y="2563587"/>
                  <a:pt x="212624" y="2591296"/>
                </a:cubicBezTo>
                <a:cubicBezTo>
                  <a:pt x="208006" y="2605151"/>
                  <a:pt x="210920" y="2624759"/>
                  <a:pt x="198769" y="2632860"/>
                </a:cubicBezTo>
                <a:lnTo>
                  <a:pt x="157206" y="2660569"/>
                </a:lnTo>
                <a:cubicBezTo>
                  <a:pt x="147970" y="2646714"/>
                  <a:pt x="131852" y="2635489"/>
                  <a:pt x="129497" y="2619005"/>
                </a:cubicBezTo>
                <a:cubicBezTo>
                  <a:pt x="117738" y="2536697"/>
                  <a:pt x="219709" y="2552679"/>
                  <a:pt x="46369" y="2577441"/>
                </a:cubicBezTo>
                <a:cubicBezTo>
                  <a:pt x="32515" y="2586677"/>
                  <a:pt x="19699" y="2612596"/>
                  <a:pt x="4806" y="2605150"/>
                </a:cubicBezTo>
                <a:cubicBezTo>
                  <a:pt x="-8256" y="2598619"/>
                  <a:pt x="8334" y="2573913"/>
                  <a:pt x="18660" y="2563587"/>
                </a:cubicBezTo>
                <a:cubicBezTo>
                  <a:pt x="28987" y="2553260"/>
                  <a:pt x="46369" y="2554350"/>
                  <a:pt x="60224" y="2549732"/>
                </a:cubicBezTo>
                <a:cubicBezTo>
                  <a:pt x="-8256" y="2447012"/>
                  <a:pt x="-27849" y="2473136"/>
                  <a:pt x="74078" y="2452750"/>
                </a:cubicBezTo>
                <a:cubicBezTo>
                  <a:pt x="136244" y="2390587"/>
                  <a:pt x="70681" y="2464408"/>
                  <a:pt x="115642" y="2383478"/>
                </a:cubicBezTo>
                <a:cubicBezTo>
                  <a:pt x="131815" y="2354366"/>
                  <a:pt x="152587" y="2328059"/>
                  <a:pt x="171060" y="2300350"/>
                </a:cubicBezTo>
                <a:cubicBezTo>
                  <a:pt x="204752" y="2249811"/>
                  <a:pt x="156287" y="2256218"/>
                  <a:pt x="226478" y="2217223"/>
                </a:cubicBezTo>
                <a:cubicBezTo>
                  <a:pt x="252011" y="2203038"/>
                  <a:pt x="281897" y="2198750"/>
                  <a:pt x="309606" y="2189514"/>
                </a:cubicBezTo>
                <a:lnTo>
                  <a:pt x="351169" y="2175660"/>
                </a:lnTo>
                <a:cubicBezTo>
                  <a:pt x="373187" y="2142633"/>
                  <a:pt x="409084" y="2077013"/>
                  <a:pt x="448151" y="2050969"/>
                </a:cubicBezTo>
                <a:cubicBezTo>
                  <a:pt x="460302" y="2042868"/>
                  <a:pt x="476653" y="2043645"/>
                  <a:pt x="489715" y="2037114"/>
                </a:cubicBezTo>
                <a:cubicBezTo>
                  <a:pt x="504608" y="2029667"/>
                  <a:pt x="516062" y="2016168"/>
                  <a:pt x="531278" y="2009405"/>
                </a:cubicBezTo>
                <a:cubicBezTo>
                  <a:pt x="617416" y="1971122"/>
                  <a:pt x="650524" y="1978084"/>
                  <a:pt x="752951" y="1967841"/>
                </a:cubicBezTo>
                <a:cubicBezTo>
                  <a:pt x="857417" y="1933021"/>
                  <a:pt x="728656" y="1979990"/>
                  <a:pt x="836078" y="1926278"/>
                </a:cubicBezTo>
                <a:cubicBezTo>
                  <a:pt x="869712" y="1909461"/>
                  <a:pt x="912130" y="1908056"/>
                  <a:pt x="946915" y="1898569"/>
                </a:cubicBezTo>
                <a:cubicBezTo>
                  <a:pt x="975094" y="1890884"/>
                  <a:pt x="1030042" y="1870860"/>
                  <a:pt x="1030042" y="1870860"/>
                </a:cubicBezTo>
                <a:cubicBezTo>
                  <a:pt x="1088730" y="1812170"/>
                  <a:pt x="1045358" y="1847281"/>
                  <a:pt x="1182442" y="1801587"/>
                </a:cubicBezTo>
                <a:cubicBezTo>
                  <a:pt x="1227686" y="1786506"/>
                  <a:pt x="1239772" y="1780566"/>
                  <a:pt x="1293278" y="1773878"/>
                </a:cubicBezTo>
                <a:cubicBezTo>
                  <a:pt x="1343894" y="1767551"/>
                  <a:pt x="1394878" y="1764641"/>
                  <a:pt x="1445678" y="1760023"/>
                </a:cubicBezTo>
                <a:cubicBezTo>
                  <a:pt x="1485241" y="1752111"/>
                  <a:pt x="1531228" y="1744056"/>
                  <a:pt x="1570369" y="1732314"/>
                </a:cubicBezTo>
                <a:cubicBezTo>
                  <a:pt x="1739022" y="1681718"/>
                  <a:pt x="1581182" y="1722684"/>
                  <a:pt x="1708915" y="1690750"/>
                </a:cubicBezTo>
                <a:cubicBezTo>
                  <a:pt x="1718151" y="1676896"/>
                  <a:pt x="1735749" y="1665815"/>
                  <a:pt x="1736624" y="1649187"/>
                </a:cubicBezTo>
                <a:cubicBezTo>
                  <a:pt x="1740515" y="1575254"/>
                  <a:pt x="1734315" y="1445987"/>
                  <a:pt x="1708915" y="1399805"/>
                </a:cubicBez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660478" y="4087577"/>
            <a:ext cx="1519606" cy="2368025"/>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573225" y="4203014"/>
            <a:ext cx="1731871" cy="2392621"/>
          </a:xfrm>
          <a:custGeom>
            <a:avLst/>
            <a:gdLst>
              <a:gd name="connsiteX0" fmla="*/ 1708915 w 4069032"/>
              <a:gd name="connsiteY0" fmla="*/ 1399805 h 5566698"/>
              <a:gd name="connsiteX1" fmla="*/ 1584224 w 4069032"/>
              <a:gd name="connsiteY1" fmla="*/ 1372096 h 5566698"/>
              <a:gd name="connsiteX2" fmla="*/ 1514951 w 4069032"/>
              <a:gd name="connsiteY2" fmla="*/ 1316678 h 5566698"/>
              <a:gd name="connsiteX3" fmla="*/ 1390260 w 4069032"/>
              <a:gd name="connsiteY3" fmla="*/ 1164278 h 5566698"/>
              <a:gd name="connsiteX4" fmla="*/ 1362551 w 4069032"/>
              <a:gd name="connsiteY4" fmla="*/ 1122714 h 5566698"/>
              <a:gd name="connsiteX5" fmla="*/ 1320988 w 4069032"/>
              <a:gd name="connsiteY5" fmla="*/ 1039587 h 5566698"/>
              <a:gd name="connsiteX6" fmla="*/ 1307133 w 4069032"/>
              <a:gd name="connsiteY6" fmla="*/ 998023 h 5566698"/>
              <a:gd name="connsiteX7" fmla="*/ 1279424 w 4069032"/>
              <a:gd name="connsiteY7" fmla="*/ 956460 h 5566698"/>
              <a:gd name="connsiteX8" fmla="*/ 1251715 w 4069032"/>
              <a:gd name="connsiteY8" fmla="*/ 873332 h 5566698"/>
              <a:gd name="connsiteX9" fmla="*/ 1237860 w 4069032"/>
              <a:gd name="connsiteY9" fmla="*/ 831769 h 5566698"/>
              <a:gd name="connsiteX10" fmla="*/ 1237860 w 4069032"/>
              <a:gd name="connsiteY10" fmla="*/ 499260 h 5566698"/>
              <a:gd name="connsiteX11" fmla="*/ 1320988 w 4069032"/>
              <a:gd name="connsiteY11" fmla="*/ 333005 h 5566698"/>
              <a:gd name="connsiteX12" fmla="*/ 1348697 w 4069032"/>
              <a:gd name="connsiteY12" fmla="*/ 291441 h 5566698"/>
              <a:gd name="connsiteX13" fmla="*/ 1417969 w 4069032"/>
              <a:gd name="connsiteY13" fmla="*/ 194460 h 5566698"/>
              <a:gd name="connsiteX14" fmla="*/ 1445678 w 4069032"/>
              <a:gd name="connsiteY14" fmla="*/ 166750 h 5566698"/>
              <a:gd name="connsiteX15" fmla="*/ 1487242 w 4069032"/>
              <a:gd name="connsiteY15" fmla="*/ 152896 h 5566698"/>
              <a:gd name="connsiteX16" fmla="*/ 1528806 w 4069032"/>
              <a:gd name="connsiteY16" fmla="*/ 125187 h 5566698"/>
              <a:gd name="connsiteX17" fmla="*/ 1556515 w 4069032"/>
              <a:gd name="connsiteY17" fmla="*/ 83623 h 5566698"/>
              <a:gd name="connsiteX18" fmla="*/ 1639642 w 4069032"/>
              <a:gd name="connsiteY18" fmla="*/ 42060 h 5566698"/>
              <a:gd name="connsiteX19" fmla="*/ 1667351 w 4069032"/>
              <a:gd name="connsiteY19" fmla="*/ 14350 h 5566698"/>
              <a:gd name="connsiteX20" fmla="*/ 2124551 w 4069032"/>
              <a:gd name="connsiteY20" fmla="*/ 14350 h 5566698"/>
              <a:gd name="connsiteX21" fmla="*/ 2179969 w 4069032"/>
              <a:gd name="connsiteY21" fmla="*/ 69769 h 5566698"/>
              <a:gd name="connsiteX22" fmla="*/ 2207678 w 4069032"/>
              <a:gd name="connsiteY22" fmla="*/ 111332 h 5566698"/>
              <a:gd name="connsiteX23" fmla="*/ 2235388 w 4069032"/>
              <a:gd name="connsiteY23" fmla="*/ 139041 h 5566698"/>
              <a:gd name="connsiteX24" fmla="*/ 2304660 w 4069032"/>
              <a:gd name="connsiteY24" fmla="*/ 263732 h 5566698"/>
              <a:gd name="connsiteX25" fmla="*/ 2332369 w 4069032"/>
              <a:gd name="connsiteY25" fmla="*/ 346860 h 5566698"/>
              <a:gd name="connsiteX26" fmla="*/ 2360078 w 4069032"/>
              <a:gd name="connsiteY26" fmla="*/ 388423 h 5566698"/>
              <a:gd name="connsiteX27" fmla="*/ 2429351 w 4069032"/>
              <a:gd name="connsiteY27" fmla="*/ 443841 h 5566698"/>
              <a:gd name="connsiteX28" fmla="*/ 2443206 w 4069032"/>
              <a:gd name="connsiteY28" fmla="*/ 485405 h 5566698"/>
              <a:gd name="connsiteX29" fmla="*/ 2526333 w 4069032"/>
              <a:gd name="connsiteY29" fmla="*/ 526969 h 5566698"/>
              <a:gd name="connsiteX30" fmla="*/ 2567897 w 4069032"/>
              <a:gd name="connsiteY30" fmla="*/ 610096 h 5566698"/>
              <a:gd name="connsiteX31" fmla="*/ 2609460 w 4069032"/>
              <a:gd name="connsiteY31" fmla="*/ 637805 h 5566698"/>
              <a:gd name="connsiteX32" fmla="*/ 2623315 w 4069032"/>
              <a:gd name="connsiteY32" fmla="*/ 679369 h 5566698"/>
              <a:gd name="connsiteX33" fmla="*/ 2554042 w 4069032"/>
              <a:gd name="connsiteY33" fmla="*/ 734787 h 5566698"/>
              <a:gd name="connsiteX34" fmla="*/ 2470915 w 4069032"/>
              <a:gd name="connsiteY34" fmla="*/ 748641 h 5566698"/>
              <a:gd name="connsiteX35" fmla="*/ 2484769 w 4069032"/>
              <a:gd name="connsiteY35" fmla="*/ 831769 h 5566698"/>
              <a:gd name="connsiteX36" fmla="*/ 2290806 w 4069032"/>
              <a:gd name="connsiteY36" fmla="*/ 859478 h 5566698"/>
              <a:gd name="connsiteX37" fmla="*/ 2207678 w 4069032"/>
              <a:gd name="connsiteY37" fmla="*/ 804060 h 5566698"/>
              <a:gd name="connsiteX38" fmla="*/ 2193824 w 4069032"/>
              <a:gd name="connsiteY38" fmla="*/ 762496 h 5566698"/>
              <a:gd name="connsiteX39" fmla="*/ 2152260 w 4069032"/>
              <a:gd name="connsiteY39" fmla="*/ 734787 h 5566698"/>
              <a:gd name="connsiteX40" fmla="*/ 2166115 w 4069032"/>
              <a:gd name="connsiteY40" fmla="*/ 831769 h 5566698"/>
              <a:gd name="connsiteX41" fmla="*/ 2179969 w 4069032"/>
              <a:gd name="connsiteY41" fmla="*/ 873332 h 5566698"/>
              <a:gd name="connsiteX42" fmla="*/ 2221533 w 4069032"/>
              <a:gd name="connsiteY42" fmla="*/ 887187 h 5566698"/>
              <a:gd name="connsiteX43" fmla="*/ 2304660 w 4069032"/>
              <a:gd name="connsiteY43" fmla="*/ 928750 h 5566698"/>
              <a:gd name="connsiteX44" fmla="*/ 2415497 w 4069032"/>
              <a:gd name="connsiteY44" fmla="*/ 1025732 h 5566698"/>
              <a:gd name="connsiteX45" fmla="*/ 2401642 w 4069032"/>
              <a:gd name="connsiteY45" fmla="*/ 1150423 h 5566698"/>
              <a:gd name="connsiteX46" fmla="*/ 2346224 w 4069032"/>
              <a:gd name="connsiteY46" fmla="*/ 1164278 h 5566698"/>
              <a:gd name="connsiteX47" fmla="*/ 2332369 w 4069032"/>
              <a:gd name="connsiteY47" fmla="*/ 1288969 h 5566698"/>
              <a:gd name="connsiteX48" fmla="*/ 2249242 w 4069032"/>
              <a:gd name="connsiteY48" fmla="*/ 1316678 h 5566698"/>
              <a:gd name="connsiteX49" fmla="*/ 2110697 w 4069032"/>
              <a:gd name="connsiteY49" fmla="*/ 1344387 h 5566698"/>
              <a:gd name="connsiteX50" fmla="*/ 2124551 w 4069032"/>
              <a:gd name="connsiteY50" fmla="*/ 1496787 h 5566698"/>
              <a:gd name="connsiteX51" fmla="*/ 2166115 w 4069032"/>
              <a:gd name="connsiteY51" fmla="*/ 1510641 h 5566698"/>
              <a:gd name="connsiteX52" fmla="*/ 2387788 w 4069032"/>
              <a:gd name="connsiteY52" fmla="*/ 1524496 h 5566698"/>
              <a:gd name="connsiteX53" fmla="*/ 2470915 w 4069032"/>
              <a:gd name="connsiteY53" fmla="*/ 1579914 h 5566698"/>
              <a:gd name="connsiteX54" fmla="*/ 2554042 w 4069032"/>
              <a:gd name="connsiteY54" fmla="*/ 1607623 h 5566698"/>
              <a:gd name="connsiteX55" fmla="*/ 2567897 w 4069032"/>
              <a:gd name="connsiteY55" fmla="*/ 1649187 h 5566698"/>
              <a:gd name="connsiteX56" fmla="*/ 2651024 w 4069032"/>
              <a:gd name="connsiteY56" fmla="*/ 1704605 h 5566698"/>
              <a:gd name="connsiteX57" fmla="*/ 2678733 w 4069032"/>
              <a:gd name="connsiteY57" fmla="*/ 1746169 h 5566698"/>
              <a:gd name="connsiteX58" fmla="*/ 2761860 w 4069032"/>
              <a:gd name="connsiteY58" fmla="*/ 1815441 h 5566698"/>
              <a:gd name="connsiteX59" fmla="*/ 2789569 w 4069032"/>
              <a:gd name="connsiteY59" fmla="*/ 1857005 h 5566698"/>
              <a:gd name="connsiteX60" fmla="*/ 2831133 w 4069032"/>
              <a:gd name="connsiteY60" fmla="*/ 1870860 h 5566698"/>
              <a:gd name="connsiteX61" fmla="*/ 2914260 w 4069032"/>
              <a:gd name="connsiteY61" fmla="*/ 1912423 h 5566698"/>
              <a:gd name="connsiteX62" fmla="*/ 2997388 w 4069032"/>
              <a:gd name="connsiteY62" fmla="*/ 1953987 h 5566698"/>
              <a:gd name="connsiteX63" fmla="*/ 3038951 w 4069032"/>
              <a:gd name="connsiteY63" fmla="*/ 1981696 h 5566698"/>
              <a:gd name="connsiteX64" fmla="*/ 3177497 w 4069032"/>
              <a:gd name="connsiteY64" fmla="*/ 2023260 h 5566698"/>
              <a:gd name="connsiteX65" fmla="*/ 3288333 w 4069032"/>
              <a:gd name="connsiteY65" fmla="*/ 2050969 h 5566698"/>
              <a:gd name="connsiteX66" fmla="*/ 3371460 w 4069032"/>
              <a:gd name="connsiteY66" fmla="*/ 2106387 h 5566698"/>
              <a:gd name="connsiteX67" fmla="*/ 3413024 w 4069032"/>
              <a:gd name="connsiteY67" fmla="*/ 2134096 h 5566698"/>
              <a:gd name="connsiteX68" fmla="*/ 3454588 w 4069032"/>
              <a:gd name="connsiteY68" fmla="*/ 2175660 h 5566698"/>
              <a:gd name="connsiteX69" fmla="*/ 3468442 w 4069032"/>
              <a:gd name="connsiteY69" fmla="*/ 2217223 h 5566698"/>
              <a:gd name="connsiteX70" fmla="*/ 3523860 w 4069032"/>
              <a:gd name="connsiteY70" fmla="*/ 2231078 h 5566698"/>
              <a:gd name="connsiteX71" fmla="*/ 3579278 w 4069032"/>
              <a:gd name="connsiteY71" fmla="*/ 2258787 h 5566698"/>
              <a:gd name="connsiteX72" fmla="*/ 3606988 w 4069032"/>
              <a:gd name="connsiteY72" fmla="*/ 2286496 h 5566698"/>
              <a:gd name="connsiteX73" fmla="*/ 3690115 w 4069032"/>
              <a:gd name="connsiteY73" fmla="*/ 2341914 h 5566698"/>
              <a:gd name="connsiteX74" fmla="*/ 3759388 w 4069032"/>
              <a:gd name="connsiteY74" fmla="*/ 2397332 h 5566698"/>
              <a:gd name="connsiteX75" fmla="*/ 3842515 w 4069032"/>
              <a:gd name="connsiteY75" fmla="*/ 2480460 h 5566698"/>
              <a:gd name="connsiteX76" fmla="*/ 3897933 w 4069032"/>
              <a:gd name="connsiteY76" fmla="*/ 2549732 h 5566698"/>
              <a:gd name="connsiteX77" fmla="*/ 3925642 w 4069032"/>
              <a:gd name="connsiteY77" fmla="*/ 2591296 h 5566698"/>
              <a:gd name="connsiteX78" fmla="*/ 4008769 w 4069032"/>
              <a:gd name="connsiteY78" fmla="*/ 2646714 h 5566698"/>
              <a:gd name="connsiteX79" fmla="*/ 4050333 w 4069032"/>
              <a:gd name="connsiteY79" fmla="*/ 2674423 h 5566698"/>
              <a:gd name="connsiteX80" fmla="*/ 4050333 w 4069032"/>
              <a:gd name="connsiteY80" fmla="*/ 2799114 h 5566698"/>
              <a:gd name="connsiteX81" fmla="*/ 4008769 w 4069032"/>
              <a:gd name="connsiteY81" fmla="*/ 2785260 h 5566698"/>
              <a:gd name="connsiteX82" fmla="*/ 3994915 w 4069032"/>
              <a:gd name="connsiteY82" fmla="*/ 2743696 h 5566698"/>
              <a:gd name="connsiteX83" fmla="*/ 3967206 w 4069032"/>
              <a:gd name="connsiteY83" fmla="*/ 2826823 h 5566698"/>
              <a:gd name="connsiteX84" fmla="*/ 3897933 w 4069032"/>
              <a:gd name="connsiteY84" fmla="*/ 2812969 h 5566698"/>
              <a:gd name="connsiteX85" fmla="*/ 3884078 w 4069032"/>
              <a:gd name="connsiteY85" fmla="*/ 2729841 h 5566698"/>
              <a:gd name="connsiteX86" fmla="*/ 3870224 w 4069032"/>
              <a:gd name="connsiteY86" fmla="*/ 2785260 h 5566698"/>
              <a:gd name="connsiteX87" fmla="*/ 3856369 w 4069032"/>
              <a:gd name="connsiteY87" fmla="*/ 2826823 h 5566698"/>
              <a:gd name="connsiteX88" fmla="*/ 3773242 w 4069032"/>
              <a:gd name="connsiteY88" fmla="*/ 2688278 h 5566698"/>
              <a:gd name="connsiteX89" fmla="*/ 3717824 w 4069032"/>
              <a:gd name="connsiteY89" fmla="*/ 2674423 h 5566698"/>
              <a:gd name="connsiteX90" fmla="*/ 3676260 w 4069032"/>
              <a:gd name="connsiteY90" fmla="*/ 2660569 h 5566698"/>
              <a:gd name="connsiteX91" fmla="*/ 3648551 w 4069032"/>
              <a:gd name="connsiteY91" fmla="*/ 2619005 h 5566698"/>
              <a:gd name="connsiteX92" fmla="*/ 3565424 w 4069032"/>
              <a:gd name="connsiteY92" fmla="*/ 2577441 h 5566698"/>
              <a:gd name="connsiteX93" fmla="*/ 3482297 w 4069032"/>
              <a:gd name="connsiteY93" fmla="*/ 2535878 h 5566698"/>
              <a:gd name="connsiteX94" fmla="*/ 3454588 w 4069032"/>
              <a:gd name="connsiteY94" fmla="*/ 2494314 h 5566698"/>
              <a:gd name="connsiteX95" fmla="*/ 3413024 w 4069032"/>
              <a:gd name="connsiteY95" fmla="*/ 2480460 h 5566698"/>
              <a:gd name="connsiteX96" fmla="*/ 3371460 w 4069032"/>
              <a:gd name="connsiteY96" fmla="*/ 2452750 h 5566698"/>
              <a:gd name="connsiteX97" fmla="*/ 3288333 w 4069032"/>
              <a:gd name="connsiteY97" fmla="*/ 2425041 h 5566698"/>
              <a:gd name="connsiteX98" fmla="*/ 3205206 w 4069032"/>
              <a:gd name="connsiteY98" fmla="*/ 2397332 h 5566698"/>
              <a:gd name="connsiteX99" fmla="*/ 3163642 w 4069032"/>
              <a:gd name="connsiteY99" fmla="*/ 2383478 h 5566698"/>
              <a:gd name="connsiteX100" fmla="*/ 3080515 w 4069032"/>
              <a:gd name="connsiteY100" fmla="*/ 2341914 h 5566698"/>
              <a:gd name="connsiteX101" fmla="*/ 3038951 w 4069032"/>
              <a:gd name="connsiteY101" fmla="*/ 2314205 h 5566698"/>
              <a:gd name="connsiteX102" fmla="*/ 2955824 w 4069032"/>
              <a:gd name="connsiteY102" fmla="*/ 2286496 h 5566698"/>
              <a:gd name="connsiteX103" fmla="*/ 2872697 w 4069032"/>
              <a:gd name="connsiteY103" fmla="*/ 2258787 h 5566698"/>
              <a:gd name="connsiteX104" fmla="*/ 2831133 w 4069032"/>
              <a:gd name="connsiteY104" fmla="*/ 2244932 h 5566698"/>
              <a:gd name="connsiteX105" fmla="*/ 2789569 w 4069032"/>
              <a:gd name="connsiteY105" fmla="*/ 2217223 h 5566698"/>
              <a:gd name="connsiteX106" fmla="*/ 2623315 w 4069032"/>
              <a:gd name="connsiteY106" fmla="*/ 2134096 h 5566698"/>
              <a:gd name="connsiteX107" fmla="*/ 2581751 w 4069032"/>
              <a:gd name="connsiteY107" fmla="*/ 2106387 h 5566698"/>
              <a:gd name="connsiteX108" fmla="*/ 2554042 w 4069032"/>
              <a:gd name="connsiteY108" fmla="*/ 2064823 h 5566698"/>
              <a:gd name="connsiteX109" fmla="*/ 2512478 w 4069032"/>
              <a:gd name="connsiteY109" fmla="*/ 2050969 h 5566698"/>
              <a:gd name="connsiteX110" fmla="*/ 2498624 w 4069032"/>
              <a:gd name="connsiteY110" fmla="*/ 2189514 h 5566698"/>
              <a:gd name="connsiteX111" fmla="*/ 2512478 w 4069032"/>
              <a:gd name="connsiteY111" fmla="*/ 2397332 h 5566698"/>
              <a:gd name="connsiteX112" fmla="*/ 2540188 w 4069032"/>
              <a:gd name="connsiteY112" fmla="*/ 2425041 h 5566698"/>
              <a:gd name="connsiteX113" fmla="*/ 2609460 w 4069032"/>
              <a:gd name="connsiteY113" fmla="*/ 2494314 h 5566698"/>
              <a:gd name="connsiteX114" fmla="*/ 2664878 w 4069032"/>
              <a:gd name="connsiteY114" fmla="*/ 2577441 h 5566698"/>
              <a:gd name="connsiteX115" fmla="*/ 2692588 w 4069032"/>
              <a:gd name="connsiteY115" fmla="*/ 2619005 h 5566698"/>
              <a:gd name="connsiteX116" fmla="*/ 2706442 w 4069032"/>
              <a:gd name="connsiteY116" fmla="*/ 2674423 h 5566698"/>
              <a:gd name="connsiteX117" fmla="*/ 2720297 w 4069032"/>
              <a:gd name="connsiteY117" fmla="*/ 2771405 h 5566698"/>
              <a:gd name="connsiteX118" fmla="*/ 2748006 w 4069032"/>
              <a:gd name="connsiteY118" fmla="*/ 2854532 h 5566698"/>
              <a:gd name="connsiteX119" fmla="*/ 2761860 w 4069032"/>
              <a:gd name="connsiteY119" fmla="*/ 2896096 h 5566698"/>
              <a:gd name="connsiteX120" fmla="*/ 2748006 w 4069032"/>
              <a:gd name="connsiteY120" fmla="*/ 3533405 h 5566698"/>
              <a:gd name="connsiteX121" fmla="*/ 2734151 w 4069032"/>
              <a:gd name="connsiteY121" fmla="*/ 3574969 h 5566698"/>
              <a:gd name="connsiteX122" fmla="*/ 2678733 w 4069032"/>
              <a:gd name="connsiteY122" fmla="*/ 3768932 h 5566698"/>
              <a:gd name="connsiteX123" fmla="*/ 2651024 w 4069032"/>
              <a:gd name="connsiteY123" fmla="*/ 3810496 h 5566698"/>
              <a:gd name="connsiteX124" fmla="*/ 2609460 w 4069032"/>
              <a:gd name="connsiteY124" fmla="*/ 3893623 h 5566698"/>
              <a:gd name="connsiteX125" fmla="*/ 2567897 w 4069032"/>
              <a:gd name="connsiteY125" fmla="*/ 4032169 h 5566698"/>
              <a:gd name="connsiteX126" fmla="*/ 2554042 w 4069032"/>
              <a:gd name="connsiteY126" fmla="*/ 4073732 h 5566698"/>
              <a:gd name="connsiteX127" fmla="*/ 2540188 w 4069032"/>
              <a:gd name="connsiteY127" fmla="*/ 4129150 h 5566698"/>
              <a:gd name="connsiteX128" fmla="*/ 2512478 w 4069032"/>
              <a:gd name="connsiteY128" fmla="*/ 4170714 h 5566698"/>
              <a:gd name="connsiteX129" fmla="*/ 2484769 w 4069032"/>
              <a:gd name="connsiteY129" fmla="*/ 4309260 h 5566698"/>
              <a:gd name="connsiteX130" fmla="*/ 2470915 w 4069032"/>
              <a:gd name="connsiteY130" fmla="*/ 4378532 h 5566698"/>
              <a:gd name="connsiteX131" fmla="*/ 2498624 w 4069032"/>
              <a:gd name="connsiteY131" fmla="*/ 5085114 h 5566698"/>
              <a:gd name="connsiteX132" fmla="*/ 2512478 w 4069032"/>
              <a:gd name="connsiteY132" fmla="*/ 5126678 h 5566698"/>
              <a:gd name="connsiteX133" fmla="*/ 2526333 w 4069032"/>
              <a:gd name="connsiteY133" fmla="*/ 5182096 h 5566698"/>
              <a:gd name="connsiteX134" fmla="*/ 2540188 w 4069032"/>
              <a:gd name="connsiteY134" fmla="*/ 5251369 h 5566698"/>
              <a:gd name="connsiteX135" fmla="*/ 2664878 w 4069032"/>
              <a:gd name="connsiteY135" fmla="*/ 5292932 h 5566698"/>
              <a:gd name="connsiteX136" fmla="*/ 2706442 w 4069032"/>
              <a:gd name="connsiteY136" fmla="*/ 5306787 h 5566698"/>
              <a:gd name="connsiteX137" fmla="*/ 2858842 w 4069032"/>
              <a:gd name="connsiteY137" fmla="*/ 5320641 h 5566698"/>
              <a:gd name="connsiteX138" fmla="*/ 2872697 w 4069032"/>
              <a:gd name="connsiteY138" fmla="*/ 5362205 h 5566698"/>
              <a:gd name="connsiteX139" fmla="*/ 2831133 w 4069032"/>
              <a:gd name="connsiteY139" fmla="*/ 5389914 h 5566698"/>
              <a:gd name="connsiteX140" fmla="*/ 2831133 w 4069032"/>
              <a:gd name="connsiteY140" fmla="*/ 5500750 h 5566698"/>
              <a:gd name="connsiteX141" fmla="*/ 2581751 w 4069032"/>
              <a:gd name="connsiteY141" fmla="*/ 5528460 h 5566698"/>
              <a:gd name="connsiteX142" fmla="*/ 2415497 w 4069032"/>
              <a:gd name="connsiteY142" fmla="*/ 5486896 h 5566698"/>
              <a:gd name="connsiteX143" fmla="*/ 2332369 w 4069032"/>
              <a:gd name="connsiteY143" fmla="*/ 5473041 h 5566698"/>
              <a:gd name="connsiteX144" fmla="*/ 2290806 w 4069032"/>
              <a:gd name="connsiteY144" fmla="*/ 5445332 h 5566698"/>
              <a:gd name="connsiteX145" fmla="*/ 2263097 w 4069032"/>
              <a:gd name="connsiteY145" fmla="*/ 5362205 h 5566698"/>
              <a:gd name="connsiteX146" fmla="*/ 2235388 w 4069032"/>
              <a:gd name="connsiteY146" fmla="*/ 4891150 h 5566698"/>
              <a:gd name="connsiteX147" fmla="*/ 2221533 w 4069032"/>
              <a:gd name="connsiteY147" fmla="*/ 4849587 h 5566698"/>
              <a:gd name="connsiteX148" fmla="*/ 2207678 w 4069032"/>
              <a:gd name="connsiteY148" fmla="*/ 4780314 h 5566698"/>
              <a:gd name="connsiteX149" fmla="*/ 2179969 w 4069032"/>
              <a:gd name="connsiteY149" fmla="*/ 4572496 h 5566698"/>
              <a:gd name="connsiteX150" fmla="*/ 2166115 w 4069032"/>
              <a:gd name="connsiteY150" fmla="*/ 4475514 h 5566698"/>
              <a:gd name="connsiteX151" fmla="*/ 2124551 w 4069032"/>
              <a:gd name="connsiteY151" fmla="*/ 4212278 h 5566698"/>
              <a:gd name="connsiteX152" fmla="*/ 2110697 w 4069032"/>
              <a:gd name="connsiteY152" fmla="*/ 4170714 h 5566698"/>
              <a:gd name="connsiteX153" fmla="*/ 2082988 w 4069032"/>
              <a:gd name="connsiteY153" fmla="*/ 4032169 h 5566698"/>
              <a:gd name="connsiteX154" fmla="*/ 2041424 w 4069032"/>
              <a:gd name="connsiteY154" fmla="*/ 3949041 h 5566698"/>
              <a:gd name="connsiteX155" fmla="*/ 1999860 w 4069032"/>
              <a:gd name="connsiteY155" fmla="*/ 3921332 h 5566698"/>
              <a:gd name="connsiteX156" fmla="*/ 1972151 w 4069032"/>
              <a:gd name="connsiteY156" fmla="*/ 3962896 h 5566698"/>
              <a:gd name="connsiteX157" fmla="*/ 1944442 w 4069032"/>
              <a:gd name="connsiteY157" fmla="*/ 4046023 h 5566698"/>
              <a:gd name="connsiteX158" fmla="*/ 1930588 w 4069032"/>
              <a:gd name="connsiteY158" fmla="*/ 4129150 h 5566698"/>
              <a:gd name="connsiteX159" fmla="*/ 1902878 w 4069032"/>
              <a:gd name="connsiteY159" fmla="*/ 4323114 h 5566698"/>
              <a:gd name="connsiteX160" fmla="*/ 1889024 w 4069032"/>
              <a:gd name="connsiteY160" fmla="*/ 4489369 h 5566698"/>
              <a:gd name="connsiteX161" fmla="*/ 1875169 w 4069032"/>
              <a:gd name="connsiteY161" fmla="*/ 5112823 h 5566698"/>
              <a:gd name="connsiteX162" fmla="*/ 1833606 w 4069032"/>
              <a:gd name="connsiteY162" fmla="*/ 5320641 h 5566698"/>
              <a:gd name="connsiteX163" fmla="*/ 1819751 w 4069032"/>
              <a:gd name="connsiteY163" fmla="*/ 5376060 h 5566698"/>
              <a:gd name="connsiteX164" fmla="*/ 1736624 w 4069032"/>
              <a:gd name="connsiteY164" fmla="*/ 5417623 h 5566698"/>
              <a:gd name="connsiteX165" fmla="*/ 1695060 w 4069032"/>
              <a:gd name="connsiteY165" fmla="*/ 5445332 h 5566698"/>
              <a:gd name="connsiteX166" fmla="*/ 1417969 w 4069032"/>
              <a:gd name="connsiteY166" fmla="*/ 5445332 h 5566698"/>
              <a:gd name="connsiteX167" fmla="*/ 1334842 w 4069032"/>
              <a:gd name="connsiteY167" fmla="*/ 5431478 h 5566698"/>
              <a:gd name="connsiteX168" fmla="*/ 1154733 w 4069032"/>
              <a:gd name="connsiteY168" fmla="*/ 5417623 h 5566698"/>
              <a:gd name="connsiteX169" fmla="*/ 1168588 w 4069032"/>
              <a:gd name="connsiteY169" fmla="*/ 5348350 h 5566698"/>
              <a:gd name="connsiteX170" fmla="*/ 1210151 w 4069032"/>
              <a:gd name="connsiteY170" fmla="*/ 5362205 h 5566698"/>
              <a:gd name="connsiteX171" fmla="*/ 1168588 w 4069032"/>
              <a:gd name="connsiteY171" fmla="*/ 5279078 h 5566698"/>
              <a:gd name="connsiteX172" fmla="*/ 1210151 w 4069032"/>
              <a:gd name="connsiteY172" fmla="*/ 5265223 h 5566698"/>
              <a:gd name="connsiteX173" fmla="*/ 1224006 w 4069032"/>
              <a:gd name="connsiteY173" fmla="*/ 5265223 h 5566698"/>
              <a:gd name="connsiteX174" fmla="*/ 1237860 w 4069032"/>
              <a:gd name="connsiteY174" fmla="*/ 5195950 h 5566698"/>
              <a:gd name="connsiteX175" fmla="*/ 1653497 w 4069032"/>
              <a:gd name="connsiteY175" fmla="*/ 5154387 h 5566698"/>
              <a:gd name="connsiteX176" fmla="*/ 1681206 w 4069032"/>
              <a:gd name="connsiteY176" fmla="*/ 4669478 h 5566698"/>
              <a:gd name="connsiteX177" fmla="*/ 1667351 w 4069032"/>
              <a:gd name="connsiteY177" fmla="*/ 4323114 h 5566698"/>
              <a:gd name="connsiteX178" fmla="*/ 1653497 w 4069032"/>
              <a:gd name="connsiteY178" fmla="*/ 4281550 h 5566698"/>
              <a:gd name="connsiteX179" fmla="*/ 1598078 w 4069032"/>
              <a:gd name="connsiteY179" fmla="*/ 4212278 h 5566698"/>
              <a:gd name="connsiteX180" fmla="*/ 1570369 w 4069032"/>
              <a:gd name="connsiteY180" fmla="*/ 4115296 h 5566698"/>
              <a:gd name="connsiteX181" fmla="*/ 1542660 w 4069032"/>
              <a:gd name="connsiteY181" fmla="*/ 4032169 h 5566698"/>
              <a:gd name="connsiteX182" fmla="*/ 1514951 w 4069032"/>
              <a:gd name="connsiteY182" fmla="*/ 3949041 h 5566698"/>
              <a:gd name="connsiteX183" fmla="*/ 1487242 w 4069032"/>
              <a:gd name="connsiteY183" fmla="*/ 3907478 h 5566698"/>
              <a:gd name="connsiteX184" fmla="*/ 1445678 w 4069032"/>
              <a:gd name="connsiteY184" fmla="*/ 3782787 h 5566698"/>
              <a:gd name="connsiteX185" fmla="*/ 1431824 w 4069032"/>
              <a:gd name="connsiteY185" fmla="*/ 3741223 h 5566698"/>
              <a:gd name="connsiteX186" fmla="*/ 1390260 w 4069032"/>
              <a:gd name="connsiteY186" fmla="*/ 3561114 h 5566698"/>
              <a:gd name="connsiteX187" fmla="*/ 1376406 w 4069032"/>
              <a:gd name="connsiteY187" fmla="*/ 3519550 h 5566698"/>
              <a:gd name="connsiteX188" fmla="*/ 1362551 w 4069032"/>
              <a:gd name="connsiteY188" fmla="*/ 3477987 h 5566698"/>
              <a:gd name="connsiteX189" fmla="*/ 1348697 w 4069032"/>
              <a:gd name="connsiteY189" fmla="*/ 3367150 h 5566698"/>
              <a:gd name="connsiteX190" fmla="*/ 1334842 w 4069032"/>
              <a:gd name="connsiteY190" fmla="*/ 3325587 h 5566698"/>
              <a:gd name="connsiteX191" fmla="*/ 1320988 w 4069032"/>
              <a:gd name="connsiteY191" fmla="*/ 3242460 h 5566698"/>
              <a:gd name="connsiteX192" fmla="*/ 1334842 w 4069032"/>
              <a:gd name="connsiteY192" fmla="*/ 2715987 h 5566698"/>
              <a:gd name="connsiteX193" fmla="*/ 1362551 w 4069032"/>
              <a:gd name="connsiteY193" fmla="*/ 2674423 h 5566698"/>
              <a:gd name="connsiteX194" fmla="*/ 1376406 w 4069032"/>
              <a:gd name="connsiteY194" fmla="*/ 2632860 h 5566698"/>
              <a:gd name="connsiteX195" fmla="*/ 1404115 w 4069032"/>
              <a:gd name="connsiteY195" fmla="*/ 2605150 h 5566698"/>
              <a:gd name="connsiteX196" fmla="*/ 1431824 w 4069032"/>
              <a:gd name="connsiteY196" fmla="*/ 2563587 h 5566698"/>
              <a:gd name="connsiteX197" fmla="*/ 1445678 w 4069032"/>
              <a:gd name="connsiteY197" fmla="*/ 2522023 h 5566698"/>
              <a:gd name="connsiteX198" fmla="*/ 1473388 w 4069032"/>
              <a:gd name="connsiteY198" fmla="*/ 2494314 h 5566698"/>
              <a:gd name="connsiteX199" fmla="*/ 1501097 w 4069032"/>
              <a:gd name="connsiteY199" fmla="*/ 2411187 h 5566698"/>
              <a:gd name="connsiteX200" fmla="*/ 1514951 w 4069032"/>
              <a:gd name="connsiteY200" fmla="*/ 2369623 h 5566698"/>
              <a:gd name="connsiteX201" fmla="*/ 1501097 w 4069032"/>
              <a:gd name="connsiteY201" fmla="*/ 2092532 h 5566698"/>
              <a:gd name="connsiteX202" fmla="*/ 1459533 w 4069032"/>
              <a:gd name="connsiteY202" fmla="*/ 2064823 h 5566698"/>
              <a:gd name="connsiteX203" fmla="*/ 1265569 w 4069032"/>
              <a:gd name="connsiteY203" fmla="*/ 2078678 h 5566698"/>
              <a:gd name="connsiteX204" fmla="*/ 836078 w 4069032"/>
              <a:gd name="connsiteY204" fmla="*/ 2120241 h 5566698"/>
              <a:gd name="connsiteX205" fmla="*/ 794515 w 4069032"/>
              <a:gd name="connsiteY205" fmla="*/ 2147950 h 5566698"/>
              <a:gd name="connsiteX206" fmla="*/ 752951 w 4069032"/>
              <a:gd name="connsiteY206" fmla="*/ 2161805 h 5566698"/>
              <a:gd name="connsiteX207" fmla="*/ 739097 w 4069032"/>
              <a:gd name="connsiteY207" fmla="*/ 2203369 h 5566698"/>
              <a:gd name="connsiteX208" fmla="*/ 600551 w 4069032"/>
              <a:gd name="connsiteY208" fmla="*/ 2217223 h 5566698"/>
              <a:gd name="connsiteX209" fmla="*/ 531278 w 4069032"/>
              <a:gd name="connsiteY209" fmla="*/ 2258787 h 5566698"/>
              <a:gd name="connsiteX210" fmla="*/ 448151 w 4069032"/>
              <a:gd name="connsiteY210" fmla="*/ 2314205 h 5566698"/>
              <a:gd name="connsiteX211" fmla="*/ 351169 w 4069032"/>
              <a:gd name="connsiteY211" fmla="*/ 2411187 h 5566698"/>
              <a:gd name="connsiteX212" fmla="*/ 309606 w 4069032"/>
              <a:gd name="connsiteY212" fmla="*/ 2438896 h 5566698"/>
              <a:gd name="connsiteX213" fmla="*/ 281897 w 4069032"/>
              <a:gd name="connsiteY213" fmla="*/ 2480460 h 5566698"/>
              <a:gd name="connsiteX214" fmla="*/ 240333 w 4069032"/>
              <a:gd name="connsiteY214" fmla="*/ 2508169 h 5566698"/>
              <a:gd name="connsiteX215" fmla="*/ 212624 w 4069032"/>
              <a:gd name="connsiteY215" fmla="*/ 2591296 h 5566698"/>
              <a:gd name="connsiteX216" fmla="*/ 198769 w 4069032"/>
              <a:gd name="connsiteY216" fmla="*/ 2632860 h 5566698"/>
              <a:gd name="connsiteX217" fmla="*/ 157206 w 4069032"/>
              <a:gd name="connsiteY217" fmla="*/ 2660569 h 5566698"/>
              <a:gd name="connsiteX218" fmla="*/ 129497 w 4069032"/>
              <a:gd name="connsiteY218" fmla="*/ 2619005 h 5566698"/>
              <a:gd name="connsiteX219" fmla="*/ 46369 w 4069032"/>
              <a:gd name="connsiteY219" fmla="*/ 2577441 h 5566698"/>
              <a:gd name="connsiteX220" fmla="*/ 4806 w 4069032"/>
              <a:gd name="connsiteY220" fmla="*/ 2605150 h 5566698"/>
              <a:gd name="connsiteX221" fmla="*/ 18660 w 4069032"/>
              <a:gd name="connsiteY221" fmla="*/ 2563587 h 5566698"/>
              <a:gd name="connsiteX222" fmla="*/ 60224 w 4069032"/>
              <a:gd name="connsiteY222" fmla="*/ 2549732 h 5566698"/>
              <a:gd name="connsiteX223" fmla="*/ 74078 w 4069032"/>
              <a:gd name="connsiteY223" fmla="*/ 2452750 h 5566698"/>
              <a:gd name="connsiteX224" fmla="*/ 115642 w 4069032"/>
              <a:gd name="connsiteY224" fmla="*/ 2383478 h 5566698"/>
              <a:gd name="connsiteX225" fmla="*/ 171060 w 4069032"/>
              <a:gd name="connsiteY225" fmla="*/ 2300350 h 5566698"/>
              <a:gd name="connsiteX226" fmla="*/ 226478 w 4069032"/>
              <a:gd name="connsiteY226" fmla="*/ 2217223 h 5566698"/>
              <a:gd name="connsiteX227" fmla="*/ 309606 w 4069032"/>
              <a:gd name="connsiteY227" fmla="*/ 2189514 h 5566698"/>
              <a:gd name="connsiteX228" fmla="*/ 351169 w 4069032"/>
              <a:gd name="connsiteY228" fmla="*/ 2175660 h 5566698"/>
              <a:gd name="connsiteX229" fmla="*/ 448151 w 4069032"/>
              <a:gd name="connsiteY229" fmla="*/ 2050969 h 5566698"/>
              <a:gd name="connsiteX230" fmla="*/ 489715 w 4069032"/>
              <a:gd name="connsiteY230" fmla="*/ 2037114 h 5566698"/>
              <a:gd name="connsiteX231" fmla="*/ 531278 w 4069032"/>
              <a:gd name="connsiteY231" fmla="*/ 2009405 h 5566698"/>
              <a:gd name="connsiteX232" fmla="*/ 752951 w 4069032"/>
              <a:gd name="connsiteY232" fmla="*/ 1967841 h 5566698"/>
              <a:gd name="connsiteX233" fmla="*/ 836078 w 4069032"/>
              <a:gd name="connsiteY233" fmla="*/ 1926278 h 5566698"/>
              <a:gd name="connsiteX234" fmla="*/ 946915 w 4069032"/>
              <a:gd name="connsiteY234" fmla="*/ 1898569 h 5566698"/>
              <a:gd name="connsiteX235" fmla="*/ 1030042 w 4069032"/>
              <a:gd name="connsiteY235" fmla="*/ 1870860 h 5566698"/>
              <a:gd name="connsiteX236" fmla="*/ 1182442 w 4069032"/>
              <a:gd name="connsiteY236" fmla="*/ 1801587 h 5566698"/>
              <a:gd name="connsiteX237" fmla="*/ 1293278 w 4069032"/>
              <a:gd name="connsiteY237" fmla="*/ 1773878 h 5566698"/>
              <a:gd name="connsiteX238" fmla="*/ 1445678 w 4069032"/>
              <a:gd name="connsiteY238" fmla="*/ 1760023 h 5566698"/>
              <a:gd name="connsiteX239" fmla="*/ 1570369 w 4069032"/>
              <a:gd name="connsiteY239" fmla="*/ 1732314 h 5566698"/>
              <a:gd name="connsiteX240" fmla="*/ 1708915 w 4069032"/>
              <a:gd name="connsiteY240" fmla="*/ 1690750 h 5566698"/>
              <a:gd name="connsiteX241" fmla="*/ 1736624 w 4069032"/>
              <a:gd name="connsiteY241" fmla="*/ 1649187 h 5566698"/>
              <a:gd name="connsiteX242" fmla="*/ 1708915 w 4069032"/>
              <a:gd name="connsiteY242" fmla="*/ 1399805 h 55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4069032" h="5566698">
                <a:moveTo>
                  <a:pt x="1708915" y="1399805"/>
                </a:moveTo>
                <a:cubicBezTo>
                  <a:pt x="1683515" y="1353623"/>
                  <a:pt x="1602173" y="1386455"/>
                  <a:pt x="1584224" y="1372096"/>
                </a:cubicBezTo>
                <a:cubicBezTo>
                  <a:pt x="1494699" y="1300476"/>
                  <a:pt x="1619423" y="1351500"/>
                  <a:pt x="1514951" y="1316678"/>
                </a:cubicBezTo>
                <a:cubicBezTo>
                  <a:pt x="1422131" y="1223858"/>
                  <a:pt x="1463791" y="1274575"/>
                  <a:pt x="1390260" y="1164278"/>
                </a:cubicBezTo>
                <a:lnTo>
                  <a:pt x="1362551" y="1122714"/>
                </a:lnTo>
                <a:cubicBezTo>
                  <a:pt x="1327731" y="1018248"/>
                  <a:pt x="1374700" y="1147009"/>
                  <a:pt x="1320988" y="1039587"/>
                </a:cubicBezTo>
                <a:cubicBezTo>
                  <a:pt x="1314457" y="1026525"/>
                  <a:pt x="1313664" y="1011085"/>
                  <a:pt x="1307133" y="998023"/>
                </a:cubicBezTo>
                <a:cubicBezTo>
                  <a:pt x="1299686" y="983130"/>
                  <a:pt x="1286187" y="971676"/>
                  <a:pt x="1279424" y="956460"/>
                </a:cubicBezTo>
                <a:cubicBezTo>
                  <a:pt x="1267561" y="929769"/>
                  <a:pt x="1260952" y="901041"/>
                  <a:pt x="1251715" y="873332"/>
                </a:cubicBezTo>
                <a:lnTo>
                  <a:pt x="1237860" y="831769"/>
                </a:lnTo>
                <a:cubicBezTo>
                  <a:pt x="1222963" y="682794"/>
                  <a:pt x="1213149" y="664006"/>
                  <a:pt x="1237860" y="499260"/>
                </a:cubicBezTo>
                <a:cubicBezTo>
                  <a:pt x="1248962" y="425244"/>
                  <a:pt x="1280309" y="394024"/>
                  <a:pt x="1320988" y="333005"/>
                </a:cubicBezTo>
                <a:lnTo>
                  <a:pt x="1348697" y="291441"/>
                </a:lnTo>
                <a:cubicBezTo>
                  <a:pt x="1381024" y="194460"/>
                  <a:pt x="1348697" y="217550"/>
                  <a:pt x="1417969" y="194460"/>
                </a:cubicBezTo>
                <a:cubicBezTo>
                  <a:pt x="1427205" y="185223"/>
                  <a:pt x="1434477" y="173471"/>
                  <a:pt x="1445678" y="166750"/>
                </a:cubicBezTo>
                <a:cubicBezTo>
                  <a:pt x="1458201" y="159236"/>
                  <a:pt x="1474180" y="159427"/>
                  <a:pt x="1487242" y="152896"/>
                </a:cubicBezTo>
                <a:cubicBezTo>
                  <a:pt x="1502135" y="145450"/>
                  <a:pt x="1514951" y="134423"/>
                  <a:pt x="1528806" y="125187"/>
                </a:cubicBezTo>
                <a:cubicBezTo>
                  <a:pt x="1538042" y="111332"/>
                  <a:pt x="1544741" y="95397"/>
                  <a:pt x="1556515" y="83623"/>
                </a:cubicBezTo>
                <a:cubicBezTo>
                  <a:pt x="1583373" y="56765"/>
                  <a:pt x="1605836" y="53328"/>
                  <a:pt x="1639642" y="42060"/>
                </a:cubicBezTo>
                <a:cubicBezTo>
                  <a:pt x="1648878" y="32823"/>
                  <a:pt x="1654749" y="17787"/>
                  <a:pt x="1667351" y="14350"/>
                </a:cubicBezTo>
                <a:cubicBezTo>
                  <a:pt x="1781516" y="-16786"/>
                  <a:pt x="2070646" y="12104"/>
                  <a:pt x="2124551" y="14350"/>
                </a:cubicBezTo>
                <a:cubicBezTo>
                  <a:pt x="2154780" y="105035"/>
                  <a:pt x="2112796" y="16030"/>
                  <a:pt x="2179969" y="69769"/>
                </a:cubicBezTo>
                <a:cubicBezTo>
                  <a:pt x="2192971" y="80171"/>
                  <a:pt x="2197276" y="98330"/>
                  <a:pt x="2207678" y="111332"/>
                </a:cubicBezTo>
                <a:cubicBezTo>
                  <a:pt x="2215838" y="121532"/>
                  <a:pt x="2226151" y="129805"/>
                  <a:pt x="2235388" y="139041"/>
                </a:cubicBezTo>
                <a:cubicBezTo>
                  <a:pt x="2259773" y="212198"/>
                  <a:pt x="2241141" y="168454"/>
                  <a:pt x="2304660" y="263732"/>
                </a:cubicBezTo>
                <a:cubicBezTo>
                  <a:pt x="2320862" y="288035"/>
                  <a:pt x="2316167" y="322557"/>
                  <a:pt x="2332369" y="346860"/>
                </a:cubicBezTo>
                <a:cubicBezTo>
                  <a:pt x="2341605" y="360714"/>
                  <a:pt x="2349676" y="375421"/>
                  <a:pt x="2360078" y="388423"/>
                </a:cubicBezTo>
                <a:cubicBezTo>
                  <a:pt x="2382639" y="416623"/>
                  <a:pt x="2398492" y="423268"/>
                  <a:pt x="2429351" y="443841"/>
                </a:cubicBezTo>
                <a:cubicBezTo>
                  <a:pt x="2433969" y="457696"/>
                  <a:pt x="2434083" y="474001"/>
                  <a:pt x="2443206" y="485405"/>
                </a:cubicBezTo>
                <a:cubicBezTo>
                  <a:pt x="2462738" y="509821"/>
                  <a:pt x="2498953" y="517842"/>
                  <a:pt x="2526333" y="526969"/>
                </a:cubicBezTo>
                <a:cubicBezTo>
                  <a:pt x="2537601" y="560773"/>
                  <a:pt x="2541041" y="583239"/>
                  <a:pt x="2567897" y="610096"/>
                </a:cubicBezTo>
                <a:cubicBezTo>
                  <a:pt x="2579671" y="621870"/>
                  <a:pt x="2595606" y="628569"/>
                  <a:pt x="2609460" y="637805"/>
                </a:cubicBezTo>
                <a:cubicBezTo>
                  <a:pt x="2614078" y="651660"/>
                  <a:pt x="2623315" y="664765"/>
                  <a:pt x="2623315" y="679369"/>
                </a:cubicBezTo>
                <a:cubicBezTo>
                  <a:pt x="2623315" y="732352"/>
                  <a:pt x="2597712" y="726053"/>
                  <a:pt x="2554042" y="734787"/>
                </a:cubicBezTo>
                <a:cubicBezTo>
                  <a:pt x="2526496" y="740296"/>
                  <a:pt x="2498624" y="744023"/>
                  <a:pt x="2470915" y="748641"/>
                </a:cubicBezTo>
                <a:cubicBezTo>
                  <a:pt x="2475533" y="776350"/>
                  <a:pt x="2484769" y="803677"/>
                  <a:pt x="2484769" y="831769"/>
                </a:cubicBezTo>
                <a:cubicBezTo>
                  <a:pt x="2484769" y="932986"/>
                  <a:pt x="2349845" y="864019"/>
                  <a:pt x="2290806" y="859478"/>
                </a:cubicBezTo>
                <a:lnTo>
                  <a:pt x="2207678" y="804060"/>
                </a:lnTo>
                <a:cubicBezTo>
                  <a:pt x="2195527" y="795959"/>
                  <a:pt x="2202947" y="773900"/>
                  <a:pt x="2193824" y="762496"/>
                </a:cubicBezTo>
                <a:cubicBezTo>
                  <a:pt x="2183422" y="749494"/>
                  <a:pt x="2166115" y="744023"/>
                  <a:pt x="2152260" y="734787"/>
                </a:cubicBezTo>
                <a:cubicBezTo>
                  <a:pt x="2156878" y="767114"/>
                  <a:pt x="2159711" y="799748"/>
                  <a:pt x="2166115" y="831769"/>
                </a:cubicBezTo>
                <a:cubicBezTo>
                  <a:pt x="2168979" y="846089"/>
                  <a:pt x="2169643" y="863006"/>
                  <a:pt x="2179969" y="873332"/>
                </a:cubicBezTo>
                <a:cubicBezTo>
                  <a:pt x="2190296" y="883659"/>
                  <a:pt x="2208471" y="880656"/>
                  <a:pt x="2221533" y="887187"/>
                </a:cubicBezTo>
                <a:cubicBezTo>
                  <a:pt x="2328958" y="940899"/>
                  <a:pt x="2200195" y="893929"/>
                  <a:pt x="2304660" y="928750"/>
                </a:cubicBezTo>
                <a:cubicBezTo>
                  <a:pt x="2385707" y="1009797"/>
                  <a:pt x="2346762" y="979909"/>
                  <a:pt x="2415497" y="1025732"/>
                </a:cubicBezTo>
                <a:cubicBezTo>
                  <a:pt x="2410879" y="1067296"/>
                  <a:pt x="2420344" y="1113019"/>
                  <a:pt x="2401642" y="1150423"/>
                </a:cubicBezTo>
                <a:cubicBezTo>
                  <a:pt x="2393127" y="1167454"/>
                  <a:pt x="2354739" y="1147247"/>
                  <a:pt x="2346224" y="1164278"/>
                </a:cubicBezTo>
                <a:cubicBezTo>
                  <a:pt x="2327522" y="1201682"/>
                  <a:pt x="2354821" y="1253688"/>
                  <a:pt x="2332369" y="1288969"/>
                </a:cubicBezTo>
                <a:cubicBezTo>
                  <a:pt x="2316688" y="1313611"/>
                  <a:pt x="2276951" y="1307442"/>
                  <a:pt x="2249242" y="1316678"/>
                </a:cubicBezTo>
                <a:cubicBezTo>
                  <a:pt x="2176702" y="1340857"/>
                  <a:pt x="2222126" y="1328468"/>
                  <a:pt x="2110697" y="1344387"/>
                </a:cubicBezTo>
                <a:cubicBezTo>
                  <a:pt x="2115315" y="1395187"/>
                  <a:pt x="2108420" y="1448395"/>
                  <a:pt x="2124551" y="1496787"/>
                </a:cubicBezTo>
                <a:cubicBezTo>
                  <a:pt x="2129169" y="1510642"/>
                  <a:pt x="2151591" y="1509112"/>
                  <a:pt x="2166115" y="1510641"/>
                </a:cubicBezTo>
                <a:cubicBezTo>
                  <a:pt x="2239743" y="1518391"/>
                  <a:pt x="2313897" y="1519878"/>
                  <a:pt x="2387788" y="1524496"/>
                </a:cubicBezTo>
                <a:lnTo>
                  <a:pt x="2470915" y="1579914"/>
                </a:lnTo>
                <a:cubicBezTo>
                  <a:pt x="2495217" y="1596116"/>
                  <a:pt x="2554042" y="1607623"/>
                  <a:pt x="2554042" y="1607623"/>
                </a:cubicBezTo>
                <a:cubicBezTo>
                  <a:pt x="2558660" y="1621478"/>
                  <a:pt x="2557570" y="1638860"/>
                  <a:pt x="2567897" y="1649187"/>
                </a:cubicBezTo>
                <a:cubicBezTo>
                  <a:pt x="2591445" y="1672735"/>
                  <a:pt x="2651024" y="1704605"/>
                  <a:pt x="2651024" y="1704605"/>
                </a:cubicBezTo>
                <a:cubicBezTo>
                  <a:pt x="2660260" y="1718460"/>
                  <a:pt x="2668073" y="1733377"/>
                  <a:pt x="2678733" y="1746169"/>
                </a:cubicBezTo>
                <a:cubicBezTo>
                  <a:pt x="2712067" y="1786170"/>
                  <a:pt x="2720994" y="1788197"/>
                  <a:pt x="2761860" y="1815441"/>
                </a:cubicBezTo>
                <a:cubicBezTo>
                  <a:pt x="2771096" y="1829296"/>
                  <a:pt x="2776567" y="1846603"/>
                  <a:pt x="2789569" y="1857005"/>
                </a:cubicBezTo>
                <a:cubicBezTo>
                  <a:pt x="2800973" y="1866128"/>
                  <a:pt x="2818071" y="1864329"/>
                  <a:pt x="2831133" y="1870860"/>
                </a:cubicBezTo>
                <a:cubicBezTo>
                  <a:pt x="2938558" y="1924572"/>
                  <a:pt x="2809795" y="1877602"/>
                  <a:pt x="2914260" y="1912423"/>
                </a:cubicBezTo>
                <a:cubicBezTo>
                  <a:pt x="3033381" y="1991836"/>
                  <a:pt x="2882663" y="1896624"/>
                  <a:pt x="2997388" y="1953987"/>
                </a:cubicBezTo>
                <a:cubicBezTo>
                  <a:pt x="3012281" y="1961434"/>
                  <a:pt x="3023735" y="1974933"/>
                  <a:pt x="3038951" y="1981696"/>
                </a:cubicBezTo>
                <a:cubicBezTo>
                  <a:pt x="3098209" y="2008033"/>
                  <a:pt x="3121080" y="2007141"/>
                  <a:pt x="3177497" y="2023260"/>
                </a:cubicBezTo>
                <a:cubicBezTo>
                  <a:pt x="3276900" y="2051661"/>
                  <a:pt x="3147497" y="2022801"/>
                  <a:pt x="3288333" y="2050969"/>
                </a:cubicBezTo>
                <a:lnTo>
                  <a:pt x="3371460" y="2106387"/>
                </a:lnTo>
                <a:cubicBezTo>
                  <a:pt x="3385315" y="2115623"/>
                  <a:pt x="3401250" y="2122322"/>
                  <a:pt x="3413024" y="2134096"/>
                </a:cubicBezTo>
                <a:lnTo>
                  <a:pt x="3454588" y="2175660"/>
                </a:lnTo>
                <a:cubicBezTo>
                  <a:pt x="3459206" y="2189514"/>
                  <a:pt x="3457038" y="2208100"/>
                  <a:pt x="3468442" y="2217223"/>
                </a:cubicBezTo>
                <a:cubicBezTo>
                  <a:pt x="3483311" y="2229118"/>
                  <a:pt x="3506031" y="2224392"/>
                  <a:pt x="3523860" y="2231078"/>
                </a:cubicBezTo>
                <a:cubicBezTo>
                  <a:pt x="3543198" y="2238330"/>
                  <a:pt x="3562094" y="2247331"/>
                  <a:pt x="3579278" y="2258787"/>
                </a:cubicBezTo>
                <a:cubicBezTo>
                  <a:pt x="3590147" y="2266033"/>
                  <a:pt x="3596538" y="2278659"/>
                  <a:pt x="3606988" y="2286496"/>
                </a:cubicBezTo>
                <a:cubicBezTo>
                  <a:pt x="3633630" y="2306477"/>
                  <a:pt x="3690115" y="2341914"/>
                  <a:pt x="3690115" y="2341914"/>
                </a:cubicBezTo>
                <a:cubicBezTo>
                  <a:pt x="3766172" y="2456001"/>
                  <a:pt x="3666728" y="2325263"/>
                  <a:pt x="3759388" y="2397332"/>
                </a:cubicBezTo>
                <a:cubicBezTo>
                  <a:pt x="3790320" y="2421390"/>
                  <a:pt x="3842515" y="2480460"/>
                  <a:pt x="3842515" y="2480460"/>
                </a:cubicBezTo>
                <a:cubicBezTo>
                  <a:pt x="3869486" y="2561375"/>
                  <a:pt x="3835266" y="2487065"/>
                  <a:pt x="3897933" y="2549732"/>
                </a:cubicBezTo>
                <a:cubicBezTo>
                  <a:pt x="3909707" y="2561506"/>
                  <a:pt x="3913111" y="2580331"/>
                  <a:pt x="3925642" y="2591296"/>
                </a:cubicBezTo>
                <a:cubicBezTo>
                  <a:pt x="3950704" y="2613226"/>
                  <a:pt x="3981060" y="2628241"/>
                  <a:pt x="4008769" y="2646714"/>
                </a:cubicBezTo>
                <a:lnTo>
                  <a:pt x="4050333" y="2674423"/>
                </a:lnTo>
                <a:cubicBezTo>
                  <a:pt x="4063626" y="2714302"/>
                  <a:pt x="4084757" y="2756084"/>
                  <a:pt x="4050333" y="2799114"/>
                </a:cubicBezTo>
                <a:cubicBezTo>
                  <a:pt x="4041210" y="2810518"/>
                  <a:pt x="4022624" y="2789878"/>
                  <a:pt x="4008769" y="2785260"/>
                </a:cubicBezTo>
                <a:cubicBezTo>
                  <a:pt x="4004151" y="2771405"/>
                  <a:pt x="4005242" y="2733369"/>
                  <a:pt x="3994915" y="2743696"/>
                </a:cubicBezTo>
                <a:cubicBezTo>
                  <a:pt x="3974262" y="2764349"/>
                  <a:pt x="3967206" y="2826823"/>
                  <a:pt x="3967206" y="2826823"/>
                </a:cubicBezTo>
                <a:cubicBezTo>
                  <a:pt x="3944115" y="2822205"/>
                  <a:pt x="3913258" y="2830848"/>
                  <a:pt x="3897933" y="2812969"/>
                </a:cubicBezTo>
                <a:cubicBezTo>
                  <a:pt x="3879651" y="2791640"/>
                  <a:pt x="3903942" y="2749705"/>
                  <a:pt x="3884078" y="2729841"/>
                </a:cubicBezTo>
                <a:cubicBezTo>
                  <a:pt x="3870614" y="2716377"/>
                  <a:pt x="3875455" y="2766951"/>
                  <a:pt x="3870224" y="2785260"/>
                </a:cubicBezTo>
                <a:cubicBezTo>
                  <a:pt x="3866212" y="2799302"/>
                  <a:pt x="3860987" y="2812969"/>
                  <a:pt x="3856369" y="2826823"/>
                </a:cubicBezTo>
                <a:cubicBezTo>
                  <a:pt x="3710057" y="2797562"/>
                  <a:pt x="3853688" y="2849171"/>
                  <a:pt x="3773242" y="2688278"/>
                </a:cubicBezTo>
                <a:cubicBezTo>
                  <a:pt x="3764727" y="2671247"/>
                  <a:pt x="3736133" y="2679654"/>
                  <a:pt x="3717824" y="2674423"/>
                </a:cubicBezTo>
                <a:cubicBezTo>
                  <a:pt x="3703782" y="2670411"/>
                  <a:pt x="3690115" y="2665187"/>
                  <a:pt x="3676260" y="2660569"/>
                </a:cubicBezTo>
                <a:cubicBezTo>
                  <a:pt x="3667024" y="2646714"/>
                  <a:pt x="3660325" y="2630779"/>
                  <a:pt x="3648551" y="2619005"/>
                </a:cubicBezTo>
                <a:cubicBezTo>
                  <a:pt x="3608848" y="2579301"/>
                  <a:pt x="3610496" y="2599977"/>
                  <a:pt x="3565424" y="2577441"/>
                </a:cubicBezTo>
                <a:cubicBezTo>
                  <a:pt x="3457999" y="2523729"/>
                  <a:pt x="3586762" y="2570699"/>
                  <a:pt x="3482297" y="2535878"/>
                </a:cubicBezTo>
                <a:cubicBezTo>
                  <a:pt x="3473061" y="2522023"/>
                  <a:pt x="3467590" y="2504716"/>
                  <a:pt x="3454588" y="2494314"/>
                </a:cubicBezTo>
                <a:cubicBezTo>
                  <a:pt x="3443184" y="2485191"/>
                  <a:pt x="3426086" y="2486991"/>
                  <a:pt x="3413024" y="2480460"/>
                </a:cubicBezTo>
                <a:cubicBezTo>
                  <a:pt x="3398131" y="2473013"/>
                  <a:pt x="3386676" y="2459513"/>
                  <a:pt x="3371460" y="2452750"/>
                </a:cubicBezTo>
                <a:cubicBezTo>
                  <a:pt x="3344770" y="2440887"/>
                  <a:pt x="3316042" y="2434277"/>
                  <a:pt x="3288333" y="2425041"/>
                </a:cubicBezTo>
                <a:lnTo>
                  <a:pt x="3205206" y="2397332"/>
                </a:lnTo>
                <a:lnTo>
                  <a:pt x="3163642" y="2383478"/>
                </a:lnTo>
                <a:cubicBezTo>
                  <a:pt x="3044524" y="2304067"/>
                  <a:pt x="3195236" y="2399275"/>
                  <a:pt x="3080515" y="2341914"/>
                </a:cubicBezTo>
                <a:cubicBezTo>
                  <a:pt x="3065622" y="2334467"/>
                  <a:pt x="3054167" y="2320968"/>
                  <a:pt x="3038951" y="2314205"/>
                </a:cubicBezTo>
                <a:cubicBezTo>
                  <a:pt x="3012261" y="2302343"/>
                  <a:pt x="2983533" y="2295732"/>
                  <a:pt x="2955824" y="2286496"/>
                </a:cubicBezTo>
                <a:lnTo>
                  <a:pt x="2872697" y="2258787"/>
                </a:lnTo>
                <a:cubicBezTo>
                  <a:pt x="2858842" y="2254169"/>
                  <a:pt x="2843284" y="2253033"/>
                  <a:pt x="2831133" y="2244932"/>
                </a:cubicBezTo>
                <a:cubicBezTo>
                  <a:pt x="2817278" y="2235696"/>
                  <a:pt x="2804785" y="2223986"/>
                  <a:pt x="2789569" y="2217223"/>
                </a:cubicBezTo>
                <a:cubicBezTo>
                  <a:pt x="2617488" y="2140743"/>
                  <a:pt x="2796145" y="2249316"/>
                  <a:pt x="2623315" y="2134096"/>
                </a:cubicBezTo>
                <a:lnTo>
                  <a:pt x="2581751" y="2106387"/>
                </a:lnTo>
                <a:cubicBezTo>
                  <a:pt x="2572515" y="2092532"/>
                  <a:pt x="2567044" y="2075225"/>
                  <a:pt x="2554042" y="2064823"/>
                </a:cubicBezTo>
                <a:cubicBezTo>
                  <a:pt x="2542638" y="2055700"/>
                  <a:pt x="2518409" y="2037624"/>
                  <a:pt x="2512478" y="2050969"/>
                </a:cubicBezTo>
                <a:cubicBezTo>
                  <a:pt x="2493628" y="2093381"/>
                  <a:pt x="2503242" y="2143332"/>
                  <a:pt x="2498624" y="2189514"/>
                </a:cubicBezTo>
                <a:cubicBezTo>
                  <a:pt x="2503242" y="2258787"/>
                  <a:pt x="2500413" y="2328962"/>
                  <a:pt x="2512478" y="2397332"/>
                </a:cubicBezTo>
                <a:cubicBezTo>
                  <a:pt x="2514748" y="2410196"/>
                  <a:pt x="2532028" y="2414841"/>
                  <a:pt x="2540188" y="2425041"/>
                </a:cubicBezTo>
                <a:cubicBezTo>
                  <a:pt x="2592969" y="2491017"/>
                  <a:pt x="2538206" y="2446811"/>
                  <a:pt x="2609460" y="2494314"/>
                </a:cubicBezTo>
                <a:lnTo>
                  <a:pt x="2664878" y="2577441"/>
                </a:lnTo>
                <a:lnTo>
                  <a:pt x="2692588" y="2619005"/>
                </a:lnTo>
                <a:cubicBezTo>
                  <a:pt x="2697206" y="2637478"/>
                  <a:pt x="2703036" y="2655689"/>
                  <a:pt x="2706442" y="2674423"/>
                </a:cubicBezTo>
                <a:cubicBezTo>
                  <a:pt x="2712284" y="2706552"/>
                  <a:pt x="2712954" y="2739586"/>
                  <a:pt x="2720297" y="2771405"/>
                </a:cubicBezTo>
                <a:cubicBezTo>
                  <a:pt x="2726865" y="2799865"/>
                  <a:pt x="2738770" y="2826823"/>
                  <a:pt x="2748006" y="2854532"/>
                </a:cubicBezTo>
                <a:lnTo>
                  <a:pt x="2761860" y="2896096"/>
                </a:lnTo>
                <a:cubicBezTo>
                  <a:pt x="2757242" y="3108532"/>
                  <a:pt x="2756672" y="3321095"/>
                  <a:pt x="2748006" y="3533405"/>
                </a:cubicBezTo>
                <a:cubicBezTo>
                  <a:pt x="2747410" y="3547997"/>
                  <a:pt x="2737994" y="3560879"/>
                  <a:pt x="2734151" y="3574969"/>
                </a:cubicBezTo>
                <a:cubicBezTo>
                  <a:pt x="2729887" y="3590602"/>
                  <a:pt x="2695070" y="3744426"/>
                  <a:pt x="2678733" y="3768932"/>
                </a:cubicBezTo>
                <a:cubicBezTo>
                  <a:pt x="2669497" y="3782787"/>
                  <a:pt x="2658471" y="3795603"/>
                  <a:pt x="2651024" y="3810496"/>
                </a:cubicBezTo>
                <a:cubicBezTo>
                  <a:pt x="2593666" y="3925211"/>
                  <a:pt x="2688866" y="3774516"/>
                  <a:pt x="2609460" y="3893623"/>
                </a:cubicBezTo>
                <a:cubicBezTo>
                  <a:pt x="2543602" y="4091198"/>
                  <a:pt x="2609780" y="3885579"/>
                  <a:pt x="2567897" y="4032169"/>
                </a:cubicBezTo>
                <a:cubicBezTo>
                  <a:pt x="2563885" y="4046211"/>
                  <a:pt x="2558054" y="4059690"/>
                  <a:pt x="2554042" y="4073732"/>
                </a:cubicBezTo>
                <a:cubicBezTo>
                  <a:pt x="2548811" y="4092041"/>
                  <a:pt x="2547689" y="4111648"/>
                  <a:pt x="2540188" y="4129150"/>
                </a:cubicBezTo>
                <a:cubicBezTo>
                  <a:pt x="2533629" y="4144455"/>
                  <a:pt x="2521715" y="4156859"/>
                  <a:pt x="2512478" y="4170714"/>
                </a:cubicBezTo>
                <a:lnTo>
                  <a:pt x="2484769" y="4309260"/>
                </a:lnTo>
                <a:lnTo>
                  <a:pt x="2470915" y="4378532"/>
                </a:lnTo>
                <a:cubicBezTo>
                  <a:pt x="2471916" y="4422573"/>
                  <a:pt x="2458208" y="4883033"/>
                  <a:pt x="2498624" y="5085114"/>
                </a:cubicBezTo>
                <a:cubicBezTo>
                  <a:pt x="2501488" y="5099434"/>
                  <a:pt x="2508466" y="5112636"/>
                  <a:pt x="2512478" y="5126678"/>
                </a:cubicBezTo>
                <a:cubicBezTo>
                  <a:pt x="2517709" y="5144987"/>
                  <a:pt x="2522202" y="5163508"/>
                  <a:pt x="2526333" y="5182096"/>
                </a:cubicBezTo>
                <a:cubicBezTo>
                  <a:pt x="2531442" y="5205084"/>
                  <a:pt x="2528505" y="5230923"/>
                  <a:pt x="2540188" y="5251369"/>
                </a:cubicBezTo>
                <a:cubicBezTo>
                  <a:pt x="2560695" y="5287256"/>
                  <a:pt x="2640282" y="5288833"/>
                  <a:pt x="2664878" y="5292932"/>
                </a:cubicBezTo>
                <a:cubicBezTo>
                  <a:pt x="2678733" y="5297550"/>
                  <a:pt x="2691985" y="5304722"/>
                  <a:pt x="2706442" y="5306787"/>
                </a:cubicBezTo>
                <a:cubicBezTo>
                  <a:pt x="2756939" y="5314001"/>
                  <a:pt x="2810450" y="5304510"/>
                  <a:pt x="2858842" y="5320641"/>
                </a:cubicBezTo>
                <a:cubicBezTo>
                  <a:pt x="2872697" y="5325259"/>
                  <a:pt x="2868079" y="5348350"/>
                  <a:pt x="2872697" y="5362205"/>
                </a:cubicBezTo>
                <a:cubicBezTo>
                  <a:pt x="2858842" y="5371441"/>
                  <a:pt x="2839394" y="5375457"/>
                  <a:pt x="2831133" y="5389914"/>
                </a:cubicBezTo>
                <a:cubicBezTo>
                  <a:pt x="2802975" y="5439191"/>
                  <a:pt x="2816925" y="5458129"/>
                  <a:pt x="2831133" y="5500750"/>
                </a:cubicBezTo>
                <a:cubicBezTo>
                  <a:pt x="2792831" y="5615653"/>
                  <a:pt x="2829577" y="5550010"/>
                  <a:pt x="2581751" y="5528460"/>
                </a:cubicBezTo>
                <a:cubicBezTo>
                  <a:pt x="2506031" y="5521876"/>
                  <a:pt x="2487616" y="5510936"/>
                  <a:pt x="2415497" y="5486896"/>
                </a:cubicBezTo>
                <a:cubicBezTo>
                  <a:pt x="2388847" y="5478013"/>
                  <a:pt x="2360078" y="5477659"/>
                  <a:pt x="2332369" y="5473041"/>
                </a:cubicBezTo>
                <a:cubicBezTo>
                  <a:pt x="2318515" y="5463805"/>
                  <a:pt x="2299631" y="5459452"/>
                  <a:pt x="2290806" y="5445332"/>
                </a:cubicBezTo>
                <a:cubicBezTo>
                  <a:pt x="2275326" y="5420564"/>
                  <a:pt x="2263097" y="5362205"/>
                  <a:pt x="2263097" y="5362205"/>
                </a:cubicBezTo>
                <a:cubicBezTo>
                  <a:pt x="2225682" y="5100308"/>
                  <a:pt x="2273046" y="5456017"/>
                  <a:pt x="2235388" y="4891150"/>
                </a:cubicBezTo>
                <a:cubicBezTo>
                  <a:pt x="2234417" y="4876579"/>
                  <a:pt x="2225075" y="4863755"/>
                  <a:pt x="2221533" y="4849587"/>
                </a:cubicBezTo>
                <a:cubicBezTo>
                  <a:pt x="2215821" y="4826742"/>
                  <a:pt x="2211890" y="4803482"/>
                  <a:pt x="2207678" y="4780314"/>
                </a:cubicBezTo>
                <a:cubicBezTo>
                  <a:pt x="2186542" y="4664065"/>
                  <a:pt x="2197533" y="4713006"/>
                  <a:pt x="2179969" y="4572496"/>
                </a:cubicBezTo>
                <a:cubicBezTo>
                  <a:pt x="2175919" y="4540093"/>
                  <a:pt x="2169721" y="4507970"/>
                  <a:pt x="2166115" y="4475514"/>
                </a:cubicBezTo>
                <a:cubicBezTo>
                  <a:pt x="2151992" y="4348407"/>
                  <a:pt x="2162258" y="4325403"/>
                  <a:pt x="2124551" y="4212278"/>
                </a:cubicBezTo>
                <a:cubicBezTo>
                  <a:pt x="2119933" y="4198423"/>
                  <a:pt x="2113865" y="4184970"/>
                  <a:pt x="2110697" y="4170714"/>
                </a:cubicBezTo>
                <a:cubicBezTo>
                  <a:pt x="2083486" y="4048264"/>
                  <a:pt x="2110586" y="4128763"/>
                  <a:pt x="2082988" y="4032169"/>
                </a:cubicBezTo>
                <a:cubicBezTo>
                  <a:pt x="2073974" y="4000619"/>
                  <a:pt x="2065711" y="3973328"/>
                  <a:pt x="2041424" y="3949041"/>
                </a:cubicBezTo>
                <a:cubicBezTo>
                  <a:pt x="2029650" y="3937267"/>
                  <a:pt x="2013715" y="3930568"/>
                  <a:pt x="1999860" y="3921332"/>
                </a:cubicBezTo>
                <a:cubicBezTo>
                  <a:pt x="1990624" y="3935187"/>
                  <a:pt x="1978914" y="3947680"/>
                  <a:pt x="1972151" y="3962896"/>
                </a:cubicBezTo>
                <a:cubicBezTo>
                  <a:pt x="1960289" y="3989586"/>
                  <a:pt x="1944442" y="4046023"/>
                  <a:pt x="1944442" y="4046023"/>
                </a:cubicBezTo>
                <a:cubicBezTo>
                  <a:pt x="1939824" y="4073732"/>
                  <a:pt x="1934072" y="4101276"/>
                  <a:pt x="1930588" y="4129150"/>
                </a:cubicBezTo>
                <a:cubicBezTo>
                  <a:pt x="1906965" y="4318135"/>
                  <a:pt x="1931220" y="4209750"/>
                  <a:pt x="1902878" y="4323114"/>
                </a:cubicBezTo>
                <a:cubicBezTo>
                  <a:pt x="1898260" y="4378532"/>
                  <a:pt x="1890974" y="4433793"/>
                  <a:pt x="1889024" y="4489369"/>
                </a:cubicBezTo>
                <a:cubicBezTo>
                  <a:pt x="1881735" y="4697110"/>
                  <a:pt x="1886094" y="4905241"/>
                  <a:pt x="1875169" y="5112823"/>
                </a:cubicBezTo>
                <a:cubicBezTo>
                  <a:pt x="1866389" y="5279646"/>
                  <a:pt x="1859682" y="5229375"/>
                  <a:pt x="1833606" y="5320641"/>
                </a:cubicBezTo>
                <a:cubicBezTo>
                  <a:pt x="1828375" y="5338950"/>
                  <a:pt x="1830313" y="5360216"/>
                  <a:pt x="1819751" y="5376060"/>
                </a:cubicBezTo>
                <a:cubicBezTo>
                  <a:pt x="1804403" y="5399082"/>
                  <a:pt x="1760334" y="5409720"/>
                  <a:pt x="1736624" y="5417623"/>
                </a:cubicBezTo>
                <a:cubicBezTo>
                  <a:pt x="1722769" y="5426859"/>
                  <a:pt x="1709953" y="5437885"/>
                  <a:pt x="1695060" y="5445332"/>
                </a:cubicBezTo>
                <a:cubicBezTo>
                  <a:pt x="1613533" y="5486096"/>
                  <a:pt x="1481503" y="5449069"/>
                  <a:pt x="1417969" y="5445332"/>
                </a:cubicBezTo>
                <a:cubicBezTo>
                  <a:pt x="1390260" y="5440714"/>
                  <a:pt x="1362779" y="5434419"/>
                  <a:pt x="1334842" y="5431478"/>
                </a:cubicBezTo>
                <a:cubicBezTo>
                  <a:pt x="1274959" y="5425175"/>
                  <a:pt x="1208590" y="5444552"/>
                  <a:pt x="1154733" y="5417623"/>
                </a:cubicBezTo>
                <a:cubicBezTo>
                  <a:pt x="1133671" y="5407092"/>
                  <a:pt x="1163970" y="5371441"/>
                  <a:pt x="1168588" y="5348350"/>
                </a:cubicBezTo>
                <a:cubicBezTo>
                  <a:pt x="1182442" y="5352968"/>
                  <a:pt x="1199825" y="5372531"/>
                  <a:pt x="1210151" y="5362205"/>
                </a:cubicBezTo>
                <a:cubicBezTo>
                  <a:pt x="1221624" y="5350732"/>
                  <a:pt x="1169518" y="5280473"/>
                  <a:pt x="1168588" y="5279078"/>
                </a:cubicBezTo>
                <a:cubicBezTo>
                  <a:pt x="1182442" y="5274460"/>
                  <a:pt x="1195547" y="5265223"/>
                  <a:pt x="1210151" y="5265223"/>
                </a:cubicBezTo>
                <a:cubicBezTo>
                  <a:pt x="1227548" y="5265223"/>
                  <a:pt x="1323660" y="5298442"/>
                  <a:pt x="1224006" y="5265223"/>
                </a:cubicBezTo>
                <a:cubicBezTo>
                  <a:pt x="1228624" y="5242132"/>
                  <a:pt x="1214834" y="5200884"/>
                  <a:pt x="1237860" y="5195950"/>
                </a:cubicBezTo>
                <a:cubicBezTo>
                  <a:pt x="1781662" y="5079421"/>
                  <a:pt x="1487683" y="5264928"/>
                  <a:pt x="1653497" y="5154387"/>
                </a:cubicBezTo>
                <a:cubicBezTo>
                  <a:pt x="1712691" y="4976797"/>
                  <a:pt x="1681206" y="5084484"/>
                  <a:pt x="1681206" y="4669478"/>
                </a:cubicBezTo>
                <a:cubicBezTo>
                  <a:pt x="1681206" y="4553931"/>
                  <a:pt x="1675583" y="4438367"/>
                  <a:pt x="1667351" y="4323114"/>
                </a:cubicBezTo>
                <a:cubicBezTo>
                  <a:pt x="1666311" y="4308547"/>
                  <a:pt x="1660028" y="4294612"/>
                  <a:pt x="1653497" y="4281550"/>
                </a:cubicBezTo>
                <a:cubicBezTo>
                  <a:pt x="1636020" y="4246596"/>
                  <a:pt x="1623851" y="4238050"/>
                  <a:pt x="1598078" y="4212278"/>
                </a:cubicBezTo>
                <a:cubicBezTo>
                  <a:pt x="1551506" y="4072556"/>
                  <a:pt x="1622574" y="4289311"/>
                  <a:pt x="1570369" y="4115296"/>
                </a:cubicBezTo>
                <a:cubicBezTo>
                  <a:pt x="1561976" y="4087320"/>
                  <a:pt x="1551896" y="4059878"/>
                  <a:pt x="1542660" y="4032169"/>
                </a:cubicBezTo>
                <a:cubicBezTo>
                  <a:pt x="1542658" y="4032164"/>
                  <a:pt x="1514954" y="3949045"/>
                  <a:pt x="1514951" y="3949041"/>
                </a:cubicBezTo>
                <a:lnTo>
                  <a:pt x="1487242" y="3907478"/>
                </a:lnTo>
                <a:lnTo>
                  <a:pt x="1445678" y="3782787"/>
                </a:lnTo>
                <a:lnTo>
                  <a:pt x="1431824" y="3741223"/>
                </a:lnTo>
                <a:cubicBezTo>
                  <a:pt x="1413838" y="3615323"/>
                  <a:pt x="1428296" y="3675224"/>
                  <a:pt x="1390260" y="3561114"/>
                </a:cubicBezTo>
                <a:lnTo>
                  <a:pt x="1376406" y="3519550"/>
                </a:lnTo>
                <a:lnTo>
                  <a:pt x="1362551" y="3477987"/>
                </a:lnTo>
                <a:cubicBezTo>
                  <a:pt x="1357933" y="3441041"/>
                  <a:pt x="1355357" y="3403783"/>
                  <a:pt x="1348697" y="3367150"/>
                </a:cubicBezTo>
                <a:cubicBezTo>
                  <a:pt x="1346085" y="3352782"/>
                  <a:pt x="1338010" y="3339843"/>
                  <a:pt x="1334842" y="3325587"/>
                </a:cubicBezTo>
                <a:cubicBezTo>
                  <a:pt x="1328748" y="3298165"/>
                  <a:pt x="1325606" y="3270169"/>
                  <a:pt x="1320988" y="3242460"/>
                </a:cubicBezTo>
                <a:cubicBezTo>
                  <a:pt x="1325606" y="3066969"/>
                  <a:pt x="1322031" y="2891071"/>
                  <a:pt x="1334842" y="2715987"/>
                </a:cubicBezTo>
                <a:cubicBezTo>
                  <a:pt x="1336057" y="2699380"/>
                  <a:pt x="1355104" y="2689316"/>
                  <a:pt x="1362551" y="2674423"/>
                </a:cubicBezTo>
                <a:cubicBezTo>
                  <a:pt x="1369082" y="2661361"/>
                  <a:pt x="1368892" y="2645383"/>
                  <a:pt x="1376406" y="2632860"/>
                </a:cubicBezTo>
                <a:cubicBezTo>
                  <a:pt x="1383127" y="2621659"/>
                  <a:pt x="1395955" y="2615350"/>
                  <a:pt x="1404115" y="2605150"/>
                </a:cubicBezTo>
                <a:cubicBezTo>
                  <a:pt x="1414517" y="2592148"/>
                  <a:pt x="1422588" y="2577441"/>
                  <a:pt x="1431824" y="2563587"/>
                </a:cubicBezTo>
                <a:cubicBezTo>
                  <a:pt x="1436442" y="2549732"/>
                  <a:pt x="1438164" y="2534546"/>
                  <a:pt x="1445678" y="2522023"/>
                </a:cubicBezTo>
                <a:cubicBezTo>
                  <a:pt x="1452399" y="2510822"/>
                  <a:pt x="1467546" y="2505997"/>
                  <a:pt x="1473388" y="2494314"/>
                </a:cubicBezTo>
                <a:cubicBezTo>
                  <a:pt x="1486450" y="2468190"/>
                  <a:pt x="1491861" y="2438896"/>
                  <a:pt x="1501097" y="2411187"/>
                </a:cubicBezTo>
                <a:lnTo>
                  <a:pt x="1514951" y="2369623"/>
                </a:lnTo>
                <a:cubicBezTo>
                  <a:pt x="1510333" y="2277259"/>
                  <a:pt x="1517640" y="2183519"/>
                  <a:pt x="1501097" y="2092532"/>
                </a:cubicBezTo>
                <a:cubicBezTo>
                  <a:pt x="1498118" y="2076149"/>
                  <a:pt x="1476155" y="2065801"/>
                  <a:pt x="1459533" y="2064823"/>
                </a:cubicBezTo>
                <a:cubicBezTo>
                  <a:pt x="1394825" y="2061017"/>
                  <a:pt x="1330224" y="2074060"/>
                  <a:pt x="1265569" y="2078678"/>
                </a:cubicBezTo>
                <a:cubicBezTo>
                  <a:pt x="1072825" y="2142926"/>
                  <a:pt x="1211627" y="2105220"/>
                  <a:pt x="836078" y="2120241"/>
                </a:cubicBezTo>
                <a:cubicBezTo>
                  <a:pt x="822224" y="2129477"/>
                  <a:pt x="809408" y="2140503"/>
                  <a:pt x="794515" y="2147950"/>
                </a:cubicBezTo>
                <a:cubicBezTo>
                  <a:pt x="781453" y="2154481"/>
                  <a:pt x="763278" y="2151478"/>
                  <a:pt x="752951" y="2161805"/>
                </a:cubicBezTo>
                <a:cubicBezTo>
                  <a:pt x="742624" y="2172132"/>
                  <a:pt x="752822" y="2198378"/>
                  <a:pt x="739097" y="2203369"/>
                </a:cubicBezTo>
                <a:cubicBezTo>
                  <a:pt x="695479" y="2219230"/>
                  <a:pt x="646733" y="2212605"/>
                  <a:pt x="600551" y="2217223"/>
                </a:cubicBezTo>
                <a:cubicBezTo>
                  <a:pt x="521082" y="2243714"/>
                  <a:pt x="592135" y="2213145"/>
                  <a:pt x="531278" y="2258787"/>
                </a:cubicBezTo>
                <a:cubicBezTo>
                  <a:pt x="504636" y="2278768"/>
                  <a:pt x="448151" y="2314205"/>
                  <a:pt x="448151" y="2314205"/>
                </a:cubicBezTo>
                <a:cubicBezTo>
                  <a:pt x="423766" y="2387363"/>
                  <a:pt x="446449" y="2347668"/>
                  <a:pt x="351169" y="2411187"/>
                </a:cubicBezTo>
                <a:lnTo>
                  <a:pt x="309606" y="2438896"/>
                </a:lnTo>
                <a:cubicBezTo>
                  <a:pt x="300370" y="2452751"/>
                  <a:pt x="293671" y="2468686"/>
                  <a:pt x="281897" y="2480460"/>
                </a:cubicBezTo>
                <a:cubicBezTo>
                  <a:pt x="270123" y="2492234"/>
                  <a:pt x="249158" y="2494049"/>
                  <a:pt x="240333" y="2508169"/>
                </a:cubicBezTo>
                <a:cubicBezTo>
                  <a:pt x="224853" y="2532937"/>
                  <a:pt x="221860" y="2563587"/>
                  <a:pt x="212624" y="2591296"/>
                </a:cubicBezTo>
                <a:cubicBezTo>
                  <a:pt x="208006" y="2605151"/>
                  <a:pt x="210920" y="2624759"/>
                  <a:pt x="198769" y="2632860"/>
                </a:cubicBezTo>
                <a:lnTo>
                  <a:pt x="157206" y="2660569"/>
                </a:lnTo>
                <a:cubicBezTo>
                  <a:pt x="147970" y="2646714"/>
                  <a:pt x="131852" y="2635489"/>
                  <a:pt x="129497" y="2619005"/>
                </a:cubicBezTo>
                <a:cubicBezTo>
                  <a:pt x="117738" y="2536697"/>
                  <a:pt x="219709" y="2552679"/>
                  <a:pt x="46369" y="2577441"/>
                </a:cubicBezTo>
                <a:cubicBezTo>
                  <a:pt x="32515" y="2586677"/>
                  <a:pt x="19699" y="2612596"/>
                  <a:pt x="4806" y="2605150"/>
                </a:cubicBezTo>
                <a:cubicBezTo>
                  <a:pt x="-8256" y="2598619"/>
                  <a:pt x="8334" y="2573913"/>
                  <a:pt x="18660" y="2563587"/>
                </a:cubicBezTo>
                <a:cubicBezTo>
                  <a:pt x="28987" y="2553260"/>
                  <a:pt x="46369" y="2554350"/>
                  <a:pt x="60224" y="2549732"/>
                </a:cubicBezTo>
                <a:cubicBezTo>
                  <a:pt x="-8256" y="2447012"/>
                  <a:pt x="-27849" y="2473136"/>
                  <a:pt x="74078" y="2452750"/>
                </a:cubicBezTo>
                <a:cubicBezTo>
                  <a:pt x="136244" y="2390587"/>
                  <a:pt x="70681" y="2464408"/>
                  <a:pt x="115642" y="2383478"/>
                </a:cubicBezTo>
                <a:cubicBezTo>
                  <a:pt x="131815" y="2354366"/>
                  <a:pt x="152587" y="2328059"/>
                  <a:pt x="171060" y="2300350"/>
                </a:cubicBezTo>
                <a:cubicBezTo>
                  <a:pt x="204752" y="2249811"/>
                  <a:pt x="156287" y="2256218"/>
                  <a:pt x="226478" y="2217223"/>
                </a:cubicBezTo>
                <a:cubicBezTo>
                  <a:pt x="252011" y="2203038"/>
                  <a:pt x="281897" y="2198750"/>
                  <a:pt x="309606" y="2189514"/>
                </a:cubicBezTo>
                <a:lnTo>
                  <a:pt x="351169" y="2175660"/>
                </a:lnTo>
                <a:cubicBezTo>
                  <a:pt x="373187" y="2142633"/>
                  <a:pt x="409084" y="2077013"/>
                  <a:pt x="448151" y="2050969"/>
                </a:cubicBezTo>
                <a:cubicBezTo>
                  <a:pt x="460302" y="2042868"/>
                  <a:pt x="476653" y="2043645"/>
                  <a:pt x="489715" y="2037114"/>
                </a:cubicBezTo>
                <a:cubicBezTo>
                  <a:pt x="504608" y="2029667"/>
                  <a:pt x="516062" y="2016168"/>
                  <a:pt x="531278" y="2009405"/>
                </a:cubicBezTo>
                <a:cubicBezTo>
                  <a:pt x="617416" y="1971122"/>
                  <a:pt x="650524" y="1978084"/>
                  <a:pt x="752951" y="1967841"/>
                </a:cubicBezTo>
                <a:cubicBezTo>
                  <a:pt x="857417" y="1933021"/>
                  <a:pt x="728656" y="1979990"/>
                  <a:pt x="836078" y="1926278"/>
                </a:cubicBezTo>
                <a:cubicBezTo>
                  <a:pt x="869712" y="1909461"/>
                  <a:pt x="912130" y="1908056"/>
                  <a:pt x="946915" y="1898569"/>
                </a:cubicBezTo>
                <a:cubicBezTo>
                  <a:pt x="975094" y="1890884"/>
                  <a:pt x="1030042" y="1870860"/>
                  <a:pt x="1030042" y="1870860"/>
                </a:cubicBezTo>
                <a:cubicBezTo>
                  <a:pt x="1088730" y="1812170"/>
                  <a:pt x="1045358" y="1847281"/>
                  <a:pt x="1182442" y="1801587"/>
                </a:cubicBezTo>
                <a:cubicBezTo>
                  <a:pt x="1227686" y="1786506"/>
                  <a:pt x="1239772" y="1780566"/>
                  <a:pt x="1293278" y="1773878"/>
                </a:cubicBezTo>
                <a:cubicBezTo>
                  <a:pt x="1343894" y="1767551"/>
                  <a:pt x="1394878" y="1764641"/>
                  <a:pt x="1445678" y="1760023"/>
                </a:cubicBezTo>
                <a:cubicBezTo>
                  <a:pt x="1485241" y="1752111"/>
                  <a:pt x="1531228" y="1744056"/>
                  <a:pt x="1570369" y="1732314"/>
                </a:cubicBezTo>
                <a:cubicBezTo>
                  <a:pt x="1739022" y="1681718"/>
                  <a:pt x="1581182" y="1722684"/>
                  <a:pt x="1708915" y="1690750"/>
                </a:cubicBezTo>
                <a:cubicBezTo>
                  <a:pt x="1718151" y="1676896"/>
                  <a:pt x="1735749" y="1665815"/>
                  <a:pt x="1736624" y="1649187"/>
                </a:cubicBezTo>
                <a:cubicBezTo>
                  <a:pt x="1740515" y="1575254"/>
                  <a:pt x="1734315" y="1445987"/>
                  <a:pt x="1708915" y="1399805"/>
                </a:cubicBez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2942" y="5269579"/>
            <a:ext cx="432436" cy="432436"/>
          </a:xfrm>
          <a:prstGeom prst="rect">
            <a:avLst/>
          </a:prstGeom>
        </p:spPr>
      </p:pic>
      <p:sp>
        <p:nvSpPr>
          <p:cNvPr id="10" name="Freeform 9"/>
          <p:cNvSpPr/>
          <p:nvPr/>
        </p:nvSpPr>
        <p:spPr>
          <a:xfrm>
            <a:off x="5876809" y="5300499"/>
            <a:ext cx="1043018" cy="1155103"/>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537838" y="4970903"/>
            <a:ext cx="891162" cy="1426158"/>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8732" y="5676036"/>
            <a:ext cx="700180" cy="700180"/>
          </a:xfrm>
          <a:prstGeom prst="rect">
            <a:avLst/>
          </a:prstGeom>
        </p:spPr>
      </p:pic>
      <p:sp>
        <p:nvSpPr>
          <p:cNvPr id="12" name="TextBox 11"/>
          <p:cNvSpPr txBox="1"/>
          <p:nvPr/>
        </p:nvSpPr>
        <p:spPr>
          <a:xfrm>
            <a:off x="88900" y="6488668"/>
            <a:ext cx="9055100" cy="276999"/>
          </a:xfrm>
          <a:prstGeom prst="rect">
            <a:avLst/>
          </a:prstGeom>
          <a:noFill/>
        </p:spPr>
        <p:txBody>
          <a:bodyPr wrap="square" rtlCol="0">
            <a:spAutoFit/>
          </a:bodyPr>
          <a:lstStyle/>
          <a:p>
            <a:r>
              <a:rPr lang="en-US" sz="1200" dirty="0" err="1" smtClean="0">
                <a:latin typeface="Helvetica" pitchFamily="34" charset="0"/>
                <a:cs typeface="Helvetica" pitchFamily="34" charset="0"/>
              </a:rPr>
              <a:t>Longhi</a:t>
            </a:r>
            <a:r>
              <a:rPr lang="en-US" sz="1200" dirty="0" smtClean="0">
                <a:latin typeface="Helvetica" pitchFamily="34" charset="0"/>
                <a:cs typeface="Helvetica" pitchFamily="34" charset="0"/>
              </a:rPr>
              <a:t>, Porter &amp; </a:t>
            </a:r>
            <a:r>
              <a:rPr lang="en-US" sz="1200" dirty="0" err="1" smtClean="0">
                <a:latin typeface="Helvetica" pitchFamily="34" charset="0"/>
                <a:cs typeface="Helvetica" pitchFamily="34" charset="0"/>
              </a:rPr>
              <a:t>Silveanu</a:t>
            </a:r>
            <a:r>
              <a:rPr lang="en-US" sz="1200" dirty="0" smtClean="0">
                <a:latin typeface="Helvetica" pitchFamily="34" charset="0"/>
                <a:cs typeface="Helvetica" pitchFamily="34" charset="0"/>
              </a:rPr>
              <a:t>; Stress, Strength, Work, Hope; 2012</a:t>
            </a:r>
            <a:endParaRPr lang="en-US" sz="1200" dirty="0">
              <a:latin typeface="Helvetica" pitchFamily="34" charset="0"/>
              <a:cs typeface="Helvetica" pitchFamily="34" charset="0"/>
            </a:endParaRPr>
          </a:p>
        </p:txBody>
      </p:sp>
    </p:spTree>
    <p:extLst>
      <p:ext uri="{BB962C8B-B14F-4D97-AF65-F5344CB8AC3E}">
        <p14:creationId xmlns:p14="http://schemas.microsoft.com/office/powerpoint/2010/main" val="129928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946" y="5303613"/>
            <a:ext cx="869874" cy="869874"/>
          </a:xfrm>
          <a:prstGeom prst="rect">
            <a:avLst/>
          </a:prstGeom>
        </p:spPr>
      </p:pic>
      <p:sp>
        <p:nvSpPr>
          <p:cNvPr id="3" name="Freeform 2"/>
          <p:cNvSpPr/>
          <p:nvPr/>
        </p:nvSpPr>
        <p:spPr>
          <a:xfrm>
            <a:off x="1494820" y="4984392"/>
            <a:ext cx="1043018" cy="1189095"/>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429000" y="4043703"/>
            <a:ext cx="1430730" cy="2151434"/>
          </a:xfrm>
          <a:custGeom>
            <a:avLst/>
            <a:gdLst>
              <a:gd name="connsiteX0" fmla="*/ 1708915 w 4069032"/>
              <a:gd name="connsiteY0" fmla="*/ 1399805 h 5566698"/>
              <a:gd name="connsiteX1" fmla="*/ 1584224 w 4069032"/>
              <a:gd name="connsiteY1" fmla="*/ 1372096 h 5566698"/>
              <a:gd name="connsiteX2" fmla="*/ 1514951 w 4069032"/>
              <a:gd name="connsiteY2" fmla="*/ 1316678 h 5566698"/>
              <a:gd name="connsiteX3" fmla="*/ 1390260 w 4069032"/>
              <a:gd name="connsiteY3" fmla="*/ 1164278 h 5566698"/>
              <a:gd name="connsiteX4" fmla="*/ 1362551 w 4069032"/>
              <a:gd name="connsiteY4" fmla="*/ 1122714 h 5566698"/>
              <a:gd name="connsiteX5" fmla="*/ 1320988 w 4069032"/>
              <a:gd name="connsiteY5" fmla="*/ 1039587 h 5566698"/>
              <a:gd name="connsiteX6" fmla="*/ 1307133 w 4069032"/>
              <a:gd name="connsiteY6" fmla="*/ 998023 h 5566698"/>
              <a:gd name="connsiteX7" fmla="*/ 1279424 w 4069032"/>
              <a:gd name="connsiteY7" fmla="*/ 956460 h 5566698"/>
              <a:gd name="connsiteX8" fmla="*/ 1251715 w 4069032"/>
              <a:gd name="connsiteY8" fmla="*/ 873332 h 5566698"/>
              <a:gd name="connsiteX9" fmla="*/ 1237860 w 4069032"/>
              <a:gd name="connsiteY9" fmla="*/ 831769 h 5566698"/>
              <a:gd name="connsiteX10" fmla="*/ 1237860 w 4069032"/>
              <a:gd name="connsiteY10" fmla="*/ 499260 h 5566698"/>
              <a:gd name="connsiteX11" fmla="*/ 1320988 w 4069032"/>
              <a:gd name="connsiteY11" fmla="*/ 333005 h 5566698"/>
              <a:gd name="connsiteX12" fmla="*/ 1348697 w 4069032"/>
              <a:gd name="connsiteY12" fmla="*/ 291441 h 5566698"/>
              <a:gd name="connsiteX13" fmla="*/ 1417969 w 4069032"/>
              <a:gd name="connsiteY13" fmla="*/ 194460 h 5566698"/>
              <a:gd name="connsiteX14" fmla="*/ 1445678 w 4069032"/>
              <a:gd name="connsiteY14" fmla="*/ 166750 h 5566698"/>
              <a:gd name="connsiteX15" fmla="*/ 1487242 w 4069032"/>
              <a:gd name="connsiteY15" fmla="*/ 152896 h 5566698"/>
              <a:gd name="connsiteX16" fmla="*/ 1528806 w 4069032"/>
              <a:gd name="connsiteY16" fmla="*/ 125187 h 5566698"/>
              <a:gd name="connsiteX17" fmla="*/ 1556515 w 4069032"/>
              <a:gd name="connsiteY17" fmla="*/ 83623 h 5566698"/>
              <a:gd name="connsiteX18" fmla="*/ 1639642 w 4069032"/>
              <a:gd name="connsiteY18" fmla="*/ 42060 h 5566698"/>
              <a:gd name="connsiteX19" fmla="*/ 1667351 w 4069032"/>
              <a:gd name="connsiteY19" fmla="*/ 14350 h 5566698"/>
              <a:gd name="connsiteX20" fmla="*/ 2124551 w 4069032"/>
              <a:gd name="connsiteY20" fmla="*/ 14350 h 5566698"/>
              <a:gd name="connsiteX21" fmla="*/ 2179969 w 4069032"/>
              <a:gd name="connsiteY21" fmla="*/ 69769 h 5566698"/>
              <a:gd name="connsiteX22" fmla="*/ 2207678 w 4069032"/>
              <a:gd name="connsiteY22" fmla="*/ 111332 h 5566698"/>
              <a:gd name="connsiteX23" fmla="*/ 2235388 w 4069032"/>
              <a:gd name="connsiteY23" fmla="*/ 139041 h 5566698"/>
              <a:gd name="connsiteX24" fmla="*/ 2304660 w 4069032"/>
              <a:gd name="connsiteY24" fmla="*/ 263732 h 5566698"/>
              <a:gd name="connsiteX25" fmla="*/ 2332369 w 4069032"/>
              <a:gd name="connsiteY25" fmla="*/ 346860 h 5566698"/>
              <a:gd name="connsiteX26" fmla="*/ 2360078 w 4069032"/>
              <a:gd name="connsiteY26" fmla="*/ 388423 h 5566698"/>
              <a:gd name="connsiteX27" fmla="*/ 2429351 w 4069032"/>
              <a:gd name="connsiteY27" fmla="*/ 443841 h 5566698"/>
              <a:gd name="connsiteX28" fmla="*/ 2443206 w 4069032"/>
              <a:gd name="connsiteY28" fmla="*/ 485405 h 5566698"/>
              <a:gd name="connsiteX29" fmla="*/ 2526333 w 4069032"/>
              <a:gd name="connsiteY29" fmla="*/ 526969 h 5566698"/>
              <a:gd name="connsiteX30" fmla="*/ 2567897 w 4069032"/>
              <a:gd name="connsiteY30" fmla="*/ 610096 h 5566698"/>
              <a:gd name="connsiteX31" fmla="*/ 2609460 w 4069032"/>
              <a:gd name="connsiteY31" fmla="*/ 637805 h 5566698"/>
              <a:gd name="connsiteX32" fmla="*/ 2623315 w 4069032"/>
              <a:gd name="connsiteY32" fmla="*/ 679369 h 5566698"/>
              <a:gd name="connsiteX33" fmla="*/ 2554042 w 4069032"/>
              <a:gd name="connsiteY33" fmla="*/ 734787 h 5566698"/>
              <a:gd name="connsiteX34" fmla="*/ 2470915 w 4069032"/>
              <a:gd name="connsiteY34" fmla="*/ 748641 h 5566698"/>
              <a:gd name="connsiteX35" fmla="*/ 2484769 w 4069032"/>
              <a:gd name="connsiteY35" fmla="*/ 831769 h 5566698"/>
              <a:gd name="connsiteX36" fmla="*/ 2290806 w 4069032"/>
              <a:gd name="connsiteY36" fmla="*/ 859478 h 5566698"/>
              <a:gd name="connsiteX37" fmla="*/ 2207678 w 4069032"/>
              <a:gd name="connsiteY37" fmla="*/ 804060 h 5566698"/>
              <a:gd name="connsiteX38" fmla="*/ 2193824 w 4069032"/>
              <a:gd name="connsiteY38" fmla="*/ 762496 h 5566698"/>
              <a:gd name="connsiteX39" fmla="*/ 2152260 w 4069032"/>
              <a:gd name="connsiteY39" fmla="*/ 734787 h 5566698"/>
              <a:gd name="connsiteX40" fmla="*/ 2166115 w 4069032"/>
              <a:gd name="connsiteY40" fmla="*/ 831769 h 5566698"/>
              <a:gd name="connsiteX41" fmla="*/ 2179969 w 4069032"/>
              <a:gd name="connsiteY41" fmla="*/ 873332 h 5566698"/>
              <a:gd name="connsiteX42" fmla="*/ 2221533 w 4069032"/>
              <a:gd name="connsiteY42" fmla="*/ 887187 h 5566698"/>
              <a:gd name="connsiteX43" fmla="*/ 2304660 w 4069032"/>
              <a:gd name="connsiteY43" fmla="*/ 928750 h 5566698"/>
              <a:gd name="connsiteX44" fmla="*/ 2415497 w 4069032"/>
              <a:gd name="connsiteY44" fmla="*/ 1025732 h 5566698"/>
              <a:gd name="connsiteX45" fmla="*/ 2401642 w 4069032"/>
              <a:gd name="connsiteY45" fmla="*/ 1150423 h 5566698"/>
              <a:gd name="connsiteX46" fmla="*/ 2346224 w 4069032"/>
              <a:gd name="connsiteY46" fmla="*/ 1164278 h 5566698"/>
              <a:gd name="connsiteX47" fmla="*/ 2332369 w 4069032"/>
              <a:gd name="connsiteY47" fmla="*/ 1288969 h 5566698"/>
              <a:gd name="connsiteX48" fmla="*/ 2249242 w 4069032"/>
              <a:gd name="connsiteY48" fmla="*/ 1316678 h 5566698"/>
              <a:gd name="connsiteX49" fmla="*/ 2110697 w 4069032"/>
              <a:gd name="connsiteY49" fmla="*/ 1344387 h 5566698"/>
              <a:gd name="connsiteX50" fmla="*/ 2124551 w 4069032"/>
              <a:gd name="connsiteY50" fmla="*/ 1496787 h 5566698"/>
              <a:gd name="connsiteX51" fmla="*/ 2166115 w 4069032"/>
              <a:gd name="connsiteY51" fmla="*/ 1510641 h 5566698"/>
              <a:gd name="connsiteX52" fmla="*/ 2387788 w 4069032"/>
              <a:gd name="connsiteY52" fmla="*/ 1524496 h 5566698"/>
              <a:gd name="connsiteX53" fmla="*/ 2470915 w 4069032"/>
              <a:gd name="connsiteY53" fmla="*/ 1579914 h 5566698"/>
              <a:gd name="connsiteX54" fmla="*/ 2554042 w 4069032"/>
              <a:gd name="connsiteY54" fmla="*/ 1607623 h 5566698"/>
              <a:gd name="connsiteX55" fmla="*/ 2567897 w 4069032"/>
              <a:gd name="connsiteY55" fmla="*/ 1649187 h 5566698"/>
              <a:gd name="connsiteX56" fmla="*/ 2651024 w 4069032"/>
              <a:gd name="connsiteY56" fmla="*/ 1704605 h 5566698"/>
              <a:gd name="connsiteX57" fmla="*/ 2678733 w 4069032"/>
              <a:gd name="connsiteY57" fmla="*/ 1746169 h 5566698"/>
              <a:gd name="connsiteX58" fmla="*/ 2761860 w 4069032"/>
              <a:gd name="connsiteY58" fmla="*/ 1815441 h 5566698"/>
              <a:gd name="connsiteX59" fmla="*/ 2789569 w 4069032"/>
              <a:gd name="connsiteY59" fmla="*/ 1857005 h 5566698"/>
              <a:gd name="connsiteX60" fmla="*/ 2831133 w 4069032"/>
              <a:gd name="connsiteY60" fmla="*/ 1870860 h 5566698"/>
              <a:gd name="connsiteX61" fmla="*/ 2914260 w 4069032"/>
              <a:gd name="connsiteY61" fmla="*/ 1912423 h 5566698"/>
              <a:gd name="connsiteX62" fmla="*/ 2997388 w 4069032"/>
              <a:gd name="connsiteY62" fmla="*/ 1953987 h 5566698"/>
              <a:gd name="connsiteX63" fmla="*/ 3038951 w 4069032"/>
              <a:gd name="connsiteY63" fmla="*/ 1981696 h 5566698"/>
              <a:gd name="connsiteX64" fmla="*/ 3177497 w 4069032"/>
              <a:gd name="connsiteY64" fmla="*/ 2023260 h 5566698"/>
              <a:gd name="connsiteX65" fmla="*/ 3288333 w 4069032"/>
              <a:gd name="connsiteY65" fmla="*/ 2050969 h 5566698"/>
              <a:gd name="connsiteX66" fmla="*/ 3371460 w 4069032"/>
              <a:gd name="connsiteY66" fmla="*/ 2106387 h 5566698"/>
              <a:gd name="connsiteX67" fmla="*/ 3413024 w 4069032"/>
              <a:gd name="connsiteY67" fmla="*/ 2134096 h 5566698"/>
              <a:gd name="connsiteX68" fmla="*/ 3454588 w 4069032"/>
              <a:gd name="connsiteY68" fmla="*/ 2175660 h 5566698"/>
              <a:gd name="connsiteX69" fmla="*/ 3468442 w 4069032"/>
              <a:gd name="connsiteY69" fmla="*/ 2217223 h 5566698"/>
              <a:gd name="connsiteX70" fmla="*/ 3523860 w 4069032"/>
              <a:gd name="connsiteY70" fmla="*/ 2231078 h 5566698"/>
              <a:gd name="connsiteX71" fmla="*/ 3579278 w 4069032"/>
              <a:gd name="connsiteY71" fmla="*/ 2258787 h 5566698"/>
              <a:gd name="connsiteX72" fmla="*/ 3606988 w 4069032"/>
              <a:gd name="connsiteY72" fmla="*/ 2286496 h 5566698"/>
              <a:gd name="connsiteX73" fmla="*/ 3690115 w 4069032"/>
              <a:gd name="connsiteY73" fmla="*/ 2341914 h 5566698"/>
              <a:gd name="connsiteX74" fmla="*/ 3759388 w 4069032"/>
              <a:gd name="connsiteY74" fmla="*/ 2397332 h 5566698"/>
              <a:gd name="connsiteX75" fmla="*/ 3842515 w 4069032"/>
              <a:gd name="connsiteY75" fmla="*/ 2480460 h 5566698"/>
              <a:gd name="connsiteX76" fmla="*/ 3897933 w 4069032"/>
              <a:gd name="connsiteY76" fmla="*/ 2549732 h 5566698"/>
              <a:gd name="connsiteX77" fmla="*/ 3925642 w 4069032"/>
              <a:gd name="connsiteY77" fmla="*/ 2591296 h 5566698"/>
              <a:gd name="connsiteX78" fmla="*/ 4008769 w 4069032"/>
              <a:gd name="connsiteY78" fmla="*/ 2646714 h 5566698"/>
              <a:gd name="connsiteX79" fmla="*/ 4050333 w 4069032"/>
              <a:gd name="connsiteY79" fmla="*/ 2674423 h 5566698"/>
              <a:gd name="connsiteX80" fmla="*/ 4050333 w 4069032"/>
              <a:gd name="connsiteY80" fmla="*/ 2799114 h 5566698"/>
              <a:gd name="connsiteX81" fmla="*/ 4008769 w 4069032"/>
              <a:gd name="connsiteY81" fmla="*/ 2785260 h 5566698"/>
              <a:gd name="connsiteX82" fmla="*/ 3994915 w 4069032"/>
              <a:gd name="connsiteY82" fmla="*/ 2743696 h 5566698"/>
              <a:gd name="connsiteX83" fmla="*/ 3967206 w 4069032"/>
              <a:gd name="connsiteY83" fmla="*/ 2826823 h 5566698"/>
              <a:gd name="connsiteX84" fmla="*/ 3897933 w 4069032"/>
              <a:gd name="connsiteY84" fmla="*/ 2812969 h 5566698"/>
              <a:gd name="connsiteX85" fmla="*/ 3884078 w 4069032"/>
              <a:gd name="connsiteY85" fmla="*/ 2729841 h 5566698"/>
              <a:gd name="connsiteX86" fmla="*/ 3870224 w 4069032"/>
              <a:gd name="connsiteY86" fmla="*/ 2785260 h 5566698"/>
              <a:gd name="connsiteX87" fmla="*/ 3856369 w 4069032"/>
              <a:gd name="connsiteY87" fmla="*/ 2826823 h 5566698"/>
              <a:gd name="connsiteX88" fmla="*/ 3773242 w 4069032"/>
              <a:gd name="connsiteY88" fmla="*/ 2688278 h 5566698"/>
              <a:gd name="connsiteX89" fmla="*/ 3717824 w 4069032"/>
              <a:gd name="connsiteY89" fmla="*/ 2674423 h 5566698"/>
              <a:gd name="connsiteX90" fmla="*/ 3676260 w 4069032"/>
              <a:gd name="connsiteY90" fmla="*/ 2660569 h 5566698"/>
              <a:gd name="connsiteX91" fmla="*/ 3648551 w 4069032"/>
              <a:gd name="connsiteY91" fmla="*/ 2619005 h 5566698"/>
              <a:gd name="connsiteX92" fmla="*/ 3565424 w 4069032"/>
              <a:gd name="connsiteY92" fmla="*/ 2577441 h 5566698"/>
              <a:gd name="connsiteX93" fmla="*/ 3482297 w 4069032"/>
              <a:gd name="connsiteY93" fmla="*/ 2535878 h 5566698"/>
              <a:gd name="connsiteX94" fmla="*/ 3454588 w 4069032"/>
              <a:gd name="connsiteY94" fmla="*/ 2494314 h 5566698"/>
              <a:gd name="connsiteX95" fmla="*/ 3413024 w 4069032"/>
              <a:gd name="connsiteY95" fmla="*/ 2480460 h 5566698"/>
              <a:gd name="connsiteX96" fmla="*/ 3371460 w 4069032"/>
              <a:gd name="connsiteY96" fmla="*/ 2452750 h 5566698"/>
              <a:gd name="connsiteX97" fmla="*/ 3288333 w 4069032"/>
              <a:gd name="connsiteY97" fmla="*/ 2425041 h 5566698"/>
              <a:gd name="connsiteX98" fmla="*/ 3205206 w 4069032"/>
              <a:gd name="connsiteY98" fmla="*/ 2397332 h 5566698"/>
              <a:gd name="connsiteX99" fmla="*/ 3163642 w 4069032"/>
              <a:gd name="connsiteY99" fmla="*/ 2383478 h 5566698"/>
              <a:gd name="connsiteX100" fmla="*/ 3080515 w 4069032"/>
              <a:gd name="connsiteY100" fmla="*/ 2341914 h 5566698"/>
              <a:gd name="connsiteX101" fmla="*/ 3038951 w 4069032"/>
              <a:gd name="connsiteY101" fmla="*/ 2314205 h 5566698"/>
              <a:gd name="connsiteX102" fmla="*/ 2955824 w 4069032"/>
              <a:gd name="connsiteY102" fmla="*/ 2286496 h 5566698"/>
              <a:gd name="connsiteX103" fmla="*/ 2872697 w 4069032"/>
              <a:gd name="connsiteY103" fmla="*/ 2258787 h 5566698"/>
              <a:gd name="connsiteX104" fmla="*/ 2831133 w 4069032"/>
              <a:gd name="connsiteY104" fmla="*/ 2244932 h 5566698"/>
              <a:gd name="connsiteX105" fmla="*/ 2789569 w 4069032"/>
              <a:gd name="connsiteY105" fmla="*/ 2217223 h 5566698"/>
              <a:gd name="connsiteX106" fmla="*/ 2623315 w 4069032"/>
              <a:gd name="connsiteY106" fmla="*/ 2134096 h 5566698"/>
              <a:gd name="connsiteX107" fmla="*/ 2581751 w 4069032"/>
              <a:gd name="connsiteY107" fmla="*/ 2106387 h 5566698"/>
              <a:gd name="connsiteX108" fmla="*/ 2554042 w 4069032"/>
              <a:gd name="connsiteY108" fmla="*/ 2064823 h 5566698"/>
              <a:gd name="connsiteX109" fmla="*/ 2512478 w 4069032"/>
              <a:gd name="connsiteY109" fmla="*/ 2050969 h 5566698"/>
              <a:gd name="connsiteX110" fmla="*/ 2498624 w 4069032"/>
              <a:gd name="connsiteY110" fmla="*/ 2189514 h 5566698"/>
              <a:gd name="connsiteX111" fmla="*/ 2512478 w 4069032"/>
              <a:gd name="connsiteY111" fmla="*/ 2397332 h 5566698"/>
              <a:gd name="connsiteX112" fmla="*/ 2540188 w 4069032"/>
              <a:gd name="connsiteY112" fmla="*/ 2425041 h 5566698"/>
              <a:gd name="connsiteX113" fmla="*/ 2609460 w 4069032"/>
              <a:gd name="connsiteY113" fmla="*/ 2494314 h 5566698"/>
              <a:gd name="connsiteX114" fmla="*/ 2664878 w 4069032"/>
              <a:gd name="connsiteY114" fmla="*/ 2577441 h 5566698"/>
              <a:gd name="connsiteX115" fmla="*/ 2692588 w 4069032"/>
              <a:gd name="connsiteY115" fmla="*/ 2619005 h 5566698"/>
              <a:gd name="connsiteX116" fmla="*/ 2706442 w 4069032"/>
              <a:gd name="connsiteY116" fmla="*/ 2674423 h 5566698"/>
              <a:gd name="connsiteX117" fmla="*/ 2720297 w 4069032"/>
              <a:gd name="connsiteY117" fmla="*/ 2771405 h 5566698"/>
              <a:gd name="connsiteX118" fmla="*/ 2748006 w 4069032"/>
              <a:gd name="connsiteY118" fmla="*/ 2854532 h 5566698"/>
              <a:gd name="connsiteX119" fmla="*/ 2761860 w 4069032"/>
              <a:gd name="connsiteY119" fmla="*/ 2896096 h 5566698"/>
              <a:gd name="connsiteX120" fmla="*/ 2748006 w 4069032"/>
              <a:gd name="connsiteY120" fmla="*/ 3533405 h 5566698"/>
              <a:gd name="connsiteX121" fmla="*/ 2734151 w 4069032"/>
              <a:gd name="connsiteY121" fmla="*/ 3574969 h 5566698"/>
              <a:gd name="connsiteX122" fmla="*/ 2678733 w 4069032"/>
              <a:gd name="connsiteY122" fmla="*/ 3768932 h 5566698"/>
              <a:gd name="connsiteX123" fmla="*/ 2651024 w 4069032"/>
              <a:gd name="connsiteY123" fmla="*/ 3810496 h 5566698"/>
              <a:gd name="connsiteX124" fmla="*/ 2609460 w 4069032"/>
              <a:gd name="connsiteY124" fmla="*/ 3893623 h 5566698"/>
              <a:gd name="connsiteX125" fmla="*/ 2567897 w 4069032"/>
              <a:gd name="connsiteY125" fmla="*/ 4032169 h 5566698"/>
              <a:gd name="connsiteX126" fmla="*/ 2554042 w 4069032"/>
              <a:gd name="connsiteY126" fmla="*/ 4073732 h 5566698"/>
              <a:gd name="connsiteX127" fmla="*/ 2540188 w 4069032"/>
              <a:gd name="connsiteY127" fmla="*/ 4129150 h 5566698"/>
              <a:gd name="connsiteX128" fmla="*/ 2512478 w 4069032"/>
              <a:gd name="connsiteY128" fmla="*/ 4170714 h 5566698"/>
              <a:gd name="connsiteX129" fmla="*/ 2484769 w 4069032"/>
              <a:gd name="connsiteY129" fmla="*/ 4309260 h 5566698"/>
              <a:gd name="connsiteX130" fmla="*/ 2470915 w 4069032"/>
              <a:gd name="connsiteY130" fmla="*/ 4378532 h 5566698"/>
              <a:gd name="connsiteX131" fmla="*/ 2498624 w 4069032"/>
              <a:gd name="connsiteY131" fmla="*/ 5085114 h 5566698"/>
              <a:gd name="connsiteX132" fmla="*/ 2512478 w 4069032"/>
              <a:gd name="connsiteY132" fmla="*/ 5126678 h 5566698"/>
              <a:gd name="connsiteX133" fmla="*/ 2526333 w 4069032"/>
              <a:gd name="connsiteY133" fmla="*/ 5182096 h 5566698"/>
              <a:gd name="connsiteX134" fmla="*/ 2540188 w 4069032"/>
              <a:gd name="connsiteY134" fmla="*/ 5251369 h 5566698"/>
              <a:gd name="connsiteX135" fmla="*/ 2664878 w 4069032"/>
              <a:gd name="connsiteY135" fmla="*/ 5292932 h 5566698"/>
              <a:gd name="connsiteX136" fmla="*/ 2706442 w 4069032"/>
              <a:gd name="connsiteY136" fmla="*/ 5306787 h 5566698"/>
              <a:gd name="connsiteX137" fmla="*/ 2858842 w 4069032"/>
              <a:gd name="connsiteY137" fmla="*/ 5320641 h 5566698"/>
              <a:gd name="connsiteX138" fmla="*/ 2872697 w 4069032"/>
              <a:gd name="connsiteY138" fmla="*/ 5362205 h 5566698"/>
              <a:gd name="connsiteX139" fmla="*/ 2831133 w 4069032"/>
              <a:gd name="connsiteY139" fmla="*/ 5389914 h 5566698"/>
              <a:gd name="connsiteX140" fmla="*/ 2831133 w 4069032"/>
              <a:gd name="connsiteY140" fmla="*/ 5500750 h 5566698"/>
              <a:gd name="connsiteX141" fmla="*/ 2581751 w 4069032"/>
              <a:gd name="connsiteY141" fmla="*/ 5528460 h 5566698"/>
              <a:gd name="connsiteX142" fmla="*/ 2415497 w 4069032"/>
              <a:gd name="connsiteY142" fmla="*/ 5486896 h 5566698"/>
              <a:gd name="connsiteX143" fmla="*/ 2332369 w 4069032"/>
              <a:gd name="connsiteY143" fmla="*/ 5473041 h 5566698"/>
              <a:gd name="connsiteX144" fmla="*/ 2290806 w 4069032"/>
              <a:gd name="connsiteY144" fmla="*/ 5445332 h 5566698"/>
              <a:gd name="connsiteX145" fmla="*/ 2263097 w 4069032"/>
              <a:gd name="connsiteY145" fmla="*/ 5362205 h 5566698"/>
              <a:gd name="connsiteX146" fmla="*/ 2235388 w 4069032"/>
              <a:gd name="connsiteY146" fmla="*/ 4891150 h 5566698"/>
              <a:gd name="connsiteX147" fmla="*/ 2221533 w 4069032"/>
              <a:gd name="connsiteY147" fmla="*/ 4849587 h 5566698"/>
              <a:gd name="connsiteX148" fmla="*/ 2207678 w 4069032"/>
              <a:gd name="connsiteY148" fmla="*/ 4780314 h 5566698"/>
              <a:gd name="connsiteX149" fmla="*/ 2179969 w 4069032"/>
              <a:gd name="connsiteY149" fmla="*/ 4572496 h 5566698"/>
              <a:gd name="connsiteX150" fmla="*/ 2166115 w 4069032"/>
              <a:gd name="connsiteY150" fmla="*/ 4475514 h 5566698"/>
              <a:gd name="connsiteX151" fmla="*/ 2124551 w 4069032"/>
              <a:gd name="connsiteY151" fmla="*/ 4212278 h 5566698"/>
              <a:gd name="connsiteX152" fmla="*/ 2110697 w 4069032"/>
              <a:gd name="connsiteY152" fmla="*/ 4170714 h 5566698"/>
              <a:gd name="connsiteX153" fmla="*/ 2082988 w 4069032"/>
              <a:gd name="connsiteY153" fmla="*/ 4032169 h 5566698"/>
              <a:gd name="connsiteX154" fmla="*/ 2041424 w 4069032"/>
              <a:gd name="connsiteY154" fmla="*/ 3949041 h 5566698"/>
              <a:gd name="connsiteX155" fmla="*/ 1999860 w 4069032"/>
              <a:gd name="connsiteY155" fmla="*/ 3921332 h 5566698"/>
              <a:gd name="connsiteX156" fmla="*/ 1972151 w 4069032"/>
              <a:gd name="connsiteY156" fmla="*/ 3962896 h 5566698"/>
              <a:gd name="connsiteX157" fmla="*/ 1944442 w 4069032"/>
              <a:gd name="connsiteY157" fmla="*/ 4046023 h 5566698"/>
              <a:gd name="connsiteX158" fmla="*/ 1930588 w 4069032"/>
              <a:gd name="connsiteY158" fmla="*/ 4129150 h 5566698"/>
              <a:gd name="connsiteX159" fmla="*/ 1902878 w 4069032"/>
              <a:gd name="connsiteY159" fmla="*/ 4323114 h 5566698"/>
              <a:gd name="connsiteX160" fmla="*/ 1889024 w 4069032"/>
              <a:gd name="connsiteY160" fmla="*/ 4489369 h 5566698"/>
              <a:gd name="connsiteX161" fmla="*/ 1875169 w 4069032"/>
              <a:gd name="connsiteY161" fmla="*/ 5112823 h 5566698"/>
              <a:gd name="connsiteX162" fmla="*/ 1833606 w 4069032"/>
              <a:gd name="connsiteY162" fmla="*/ 5320641 h 5566698"/>
              <a:gd name="connsiteX163" fmla="*/ 1819751 w 4069032"/>
              <a:gd name="connsiteY163" fmla="*/ 5376060 h 5566698"/>
              <a:gd name="connsiteX164" fmla="*/ 1736624 w 4069032"/>
              <a:gd name="connsiteY164" fmla="*/ 5417623 h 5566698"/>
              <a:gd name="connsiteX165" fmla="*/ 1695060 w 4069032"/>
              <a:gd name="connsiteY165" fmla="*/ 5445332 h 5566698"/>
              <a:gd name="connsiteX166" fmla="*/ 1417969 w 4069032"/>
              <a:gd name="connsiteY166" fmla="*/ 5445332 h 5566698"/>
              <a:gd name="connsiteX167" fmla="*/ 1334842 w 4069032"/>
              <a:gd name="connsiteY167" fmla="*/ 5431478 h 5566698"/>
              <a:gd name="connsiteX168" fmla="*/ 1154733 w 4069032"/>
              <a:gd name="connsiteY168" fmla="*/ 5417623 h 5566698"/>
              <a:gd name="connsiteX169" fmla="*/ 1168588 w 4069032"/>
              <a:gd name="connsiteY169" fmla="*/ 5348350 h 5566698"/>
              <a:gd name="connsiteX170" fmla="*/ 1210151 w 4069032"/>
              <a:gd name="connsiteY170" fmla="*/ 5362205 h 5566698"/>
              <a:gd name="connsiteX171" fmla="*/ 1168588 w 4069032"/>
              <a:gd name="connsiteY171" fmla="*/ 5279078 h 5566698"/>
              <a:gd name="connsiteX172" fmla="*/ 1210151 w 4069032"/>
              <a:gd name="connsiteY172" fmla="*/ 5265223 h 5566698"/>
              <a:gd name="connsiteX173" fmla="*/ 1224006 w 4069032"/>
              <a:gd name="connsiteY173" fmla="*/ 5265223 h 5566698"/>
              <a:gd name="connsiteX174" fmla="*/ 1237860 w 4069032"/>
              <a:gd name="connsiteY174" fmla="*/ 5195950 h 5566698"/>
              <a:gd name="connsiteX175" fmla="*/ 1653497 w 4069032"/>
              <a:gd name="connsiteY175" fmla="*/ 5154387 h 5566698"/>
              <a:gd name="connsiteX176" fmla="*/ 1681206 w 4069032"/>
              <a:gd name="connsiteY176" fmla="*/ 4669478 h 5566698"/>
              <a:gd name="connsiteX177" fmla="*/ 1667351 w 4069032"/>
              <a:gd name="connsiteY177" fmla="*/ 4323114 h 5566698"/>
              <a:gd name="connsiteX178" fmla="*/ 1653497 w 4069032"/>
              <a:gd name="connsiteY178" fmla="*/ 4281550 h 5566698"/>
              <a:gd name="connsiteX179" fmla="*/ 1598078 w 4069032"/>
              <a:gd name="connsiteY179" fmla="*/ 4212278 h 5566698"/>
              <a:gd name="connsiteX180" fmla="*/ 1570369 w 4069032"/>
              <a:gd name="connsiteY180" fmla="*/ 4115296 h 5566698"/>
              <a:gd name="connsiteX181" fmla="*/ 1542660 w 4069032"/>
              <a:gd name="connsiteY181" fmla="*/ 4032169 h 5566698"/>
              <a:gd name="connsiteX182" fmla="*/ 1514951 w 4069032"/>
              <a:gd name="connsiteY182" fmla="*/ 3949041 h 5566698"/>
              <a:gd name="connsiteX183" fmla="*/ 1487242 w 4069032"/>
              <a:gd name="connsiteY183" fmla="*/ 3907478 h 5566698"/>
              <a:gd name="connsiteX184" fmla="*/ 1445678 w 4069032"/>
              <a:gd name="connsiteY184" fmla="*/ 3782787 h 5566698"/>
              <a:gd name="connsiteX185" fmla="*/ 1431824 w 4069032"/>
              <a:gd name="connsiteY185" fmla="*/ 3741223 h 5566698"/>
              <a:gd name="connsiteX186" fmla="*/ 1390260 w 4069032"/>
              <a:gd name="connsiteY186" fmla="*/ 3561114 h 5566698"/>
              <a:gd name="connsiteX187" fmla="*/ 1376406 w 4069032"/>
              <a:gd name="connsiteY187" fmla="*/ 3519550 h 5566698"/>
              <a:gd name="connsiteX188" fmla="*/ 1362551 w 4069032"/>
              <a:gd name="connsiteY188" fmla="*/ 3477987 h 5566698"/>
              <a:gd name="connsiteX189" fmla="*/ 1348697 w 4069032"/>
              <a:gd name="connsiteY189" fmla="*/ 3367150 h 5566698"/>
              <a:gd name="connsiteX190" fmla="*/ 1334842 w 4069032"/>
              <a:gd name="connsiteY190" fmla="*/ 3325587 h 5566698"/>
              <a:gd name="connsiteX191" fmla="*/ 1320988 w 4069032"/>
              <a:gd name="connsiteY191" fmla="*/ 3242460 h 5566698"/>
              <a:gd name="connsiteX192" fmla="*/ 1334842 w 4069032"/>
              <a:gd name="connsiteY192" fmla="*/ 2715987 h 5566698"/>
              <a:gd name="connsiteX193" fmla="*/ 1362551 w 4069032"/>
              <a:gd name="connsiteY193" fmla="*/ 2674423 h 5566698"/>
              <a:gd name="connsiteX194" fmla="*/ 1376406 w 4069032"/>
              <a:gd name="connsiteY194" fmla="*/ 2632860 h 5566698"/>
              <a:gd name="connsiteX195" fmla="*/ 1404115 w 4069032"/>
              <a:gd name="connsiteY195" fmla="*/ 2605150 h 5566698"/>
              <a:gd name="connsiteX196" fmla="*/ 1431824 w 4069032"/>
              <a:gd name="connsiteY196" fmla="*/ 2563587 h 5566698"/>
              <a:gd name="connsiteX197" fmla="*/ 1445678 w 4069032"/>
              <a:gd name="connsiteY197" fmla="*/ 2522023 h 5566698"/>
              <a:gd name="connsiteX198" fmla="*/ 1473388 w 4069032"/>
              <a:gd name="connsiteY198" fmla="*/ 2494314 h 5566698"/>
              <a:gd name="connsiteX199" fmla="*/ 1501097 w 4069032"/>
              <a:gd name="connsiteY199" fmla="*/ 2411187 h 5566698"/>
              <a:gd name="connsiteX200" fmla="*/ 1514951 w 4069032"/>
              <a:gd name="connsiteY200" fmla="*/ 2369623 h 5566698"/>
              <a:gd name="connsiteX201" fmla="*/ 1501097 w 4069032"/>
              <a:gd name="connsiteY201" fmla="*/ 2092532 h 5566698"/>
              <a:gd name="connsiteX202" fmla="*/ 1459533 w 4069032"/>
              <a:gd name="connsiteY202" fmla="*/ 2064823 h 5566698"/>
              <a:gd name="connsiteX203" fmla="*/ 1265569 w 4069032"/>
              <a:gd name="connsiteY203" fmla="*/ 2078678 h 5566698"/>
              <a:gd name="connsiteX204" fmla="*/ 836078 w 4069032"/>
              <a:gd name="connsiteY204" fmla="*/ 2120241 h 5566698"/>
              <a:gd name="connsiteX205" fmla="*/ 794515 w 4069032"/>
              <a:gd name="connsiteY205" fmla="*/ 2147950 h 5566698"/>
              <a:gd name="connsiteX206" fmla="*/ 752951 w 4069032"/>
              <a:gd name="connsiteY206" fmla="*/ 2161805 h 5566698"/>
              <a:gd name="connsiteX207" fmla="*/ 739097 w 4069032"/>
              <a:gd name="connsiteY207" fmla="*/ 2203369 h 5566698"/>
              <a:gd name="connsiteX208" fmla="*/ 600551 w 4069032"/>
              <a:gd name="connsiteY208" fmla="*/ 2217223 h 5566698"/>
              <a:gd name="connsiteX209" fmla="*/ 531278 w 4069032"/>
              <a:gd name="connsiteY209" fmla="*/ 2258787 h 5566698"/>
              <a:gd name="connsiteX210" fmla="*/ 448151 w 4069032"/>
              <a:gd name="connsiteY210" fmla="*/ 2314205 h 5566698"/>
              <a:gd name="connsiteX211" fmla="*/ 351169 w 4069032"/>
              <a:gd name="connsiteY211" fmla="*/ 2411187 h 5566698"/>
              <a:gd name="connsiteX212" fmla="*/ 309606 w 4069032"/>
              <a:gd name="connsiteY212" fmla="*/ 2438896 h 5566698"/>
              <a:gd name="connsiteX213" fmla="*/ 281897 w 4069032"/>
              <a:gd name="connsiteY213" fmla="*/ 2480460 h 5566698"/>
              <a:gd name="connsiteX214" fmla="*/ 240333 w 4069032"/>
              <a:gd name="connsiteY214" fmla="*/ 2508169 h 5566698"/>
              <a:gd name="connsiteX215" fmla="*/ 212624 w 4069032"/>
              <a:gd name="connsiteY215" fmla="*/ 2591296 h 5566698"/>
              <a:gd name="connsiteX216" fmla="*/ 198769 w 4069032"/>
              <a:gd name="connsiteY216" fmla="*/ 2632860 h 5566698"/>
              <a:gd name="connsiteX217" fmla="*/ 157206 w 4069032"/>
              <a:gd name="connsiteY217" fmla="*/ 2660569 h 5566698"/>
              <a:gd name="connsiteX218" fmla="*/ 129497 w 4069032"/>
              <a:gd name="connsiteY218" fmla="*/ 2619005 h 5566698"/>
              <a:gd name="connsiteX219" fmla="*/ 46369 w 4069032"/>
              <a:gd name="connsiteY219" fmla="*/ 2577441 h 5566698"/>
              <a:gd name="connsiteX220" fmla="*/ 4806 w 4069032"/>
              <a:gd name="connsiteY220" fmla="*/ 2605150 h 5566698"/>
              <a:gd name="connsiteX221" fmla="*/ 18660 w 4069032"/>
              <a:gd name="connsiteY221" fmla="*/ 2563587 h 5566698"/>
              <a:gd name="connsiteX222" fmla="*/ 60224 w 4069032"/>
              <a:gd name="connsiteY222" fmla="*/ 2549732 h 5566698"/>
              <a:gd name="connsiteX223" fmla="*/ 74078 w 4069032"/>
              <a:gd name="connsiteY223" fmla="*/ 2452750 h 5566698"/>
              <a:gd name="connsiteX224" fmla="*/ 115642 w 4069032"/>
              <a:gd name="connsiteY224" fmla="*/ 2383478 h 5566698"/>
              <a:gd name="connsiteX225" fmla="*/ 171060 w 4069032"/>
              <a:gd name="connsiteY225" fmla="*/ 2300350 h 5566698"/>
              <a:gd name="connsiteX226" fmla="*/ 226478 w 4069032"/>
              <a:gd name="connsiteY226" fmla="*/ 2217223 h 5566698"/>
              <a:gd name="connsiteX227" fmla="*/ 309606 w 4069032"/>
              <a:gd name="connsiteY227" fmla="*/ 2189514 h 5566698"/>
              <a:gd name="connsiteX228" fmla="*/ 351169 w 4069032"/>
              <a:gd name="connsiteY228" fmla="*/ 2175660 h 5566698"/>
              <a:gd name="connsiteX229" fmla="*/ 448151 w 4069032"/>
              <a:gd name="connsiteY229" fmla="*/ 2050969 h 5566698"/>
              <a:gd name="connsiteX230" fmla="*/ 489715 w 4069032"/>
              <a:gd name="connsiteY230" fmla="*/ 2037114 h 5566698"/>
              <a:gd name="connsiteX231" fmla="*/ 531278 w 4069032"/>
              <a:gd name="connsiteY231" fmla="*/ 2009405 h 5566698"/>
              <a:gd name="connsiteX232" fmla="*/ 752951 w 4069032"/>
              <a:gd name="connsiteY232" fmla="*/ 1967841 h 5566698"/>
              <a:gd name="connsiteX233" fmla="*/ 836078 w 4069032"/>
              <a:gd name="connsiteY233" fmla="*/ 1926278 h 5566698"/>
              <a:gd name="connsiteX234" fmla="*/ 946915 w 4069032"/>
              <a:gd name="connsiteY234" fmla="*/ 1898569 h 5566698"/>
              <a:gd name="connsiteX235" fmla="*/ 1030042 w 4069032"/>
              <a:gd name="connsiteY235" fmla="*/ 1870860 h 5566698"/>
              <a:gd name="connsiteX236" fmla="*/ 1182442 w 4069032"/>
              <a:gd name="connsiteY236" fmla="*/ 1801587 h 5566698"/>
              <a:gd name="connsiteX237" fmla="*/ 1293278 w 4069032"/>
              <a:gd name="connsiteY237" fmla="*/ 1773878 h 5566698"/>
              <a:gd name="connsiteX238" fmla="*/ 1445678 w 4069032"/>
              <a:gd name="connsiteY238" fmla="*/ 1760023 h 5566698"/>
              <a:gd name="connsiteX239" fmla="*/ 1570369 w 4069032"/>
              <a:gd name="connsiteY239" fmla="*/ 1732314 h 5566698"/>
              <a:gd name="connsiteX240" fmla="*/ 1708915 w 4069032"/>
              <a:gd name="connsiteY240" fmla="*/ 1690750 h 5566698"/>
              <a:gd name="connsiteX241" fmla="*/ 1736624 w 4069032"/>
              <a:gd name="connsiteY241" fmla="*/ 1649187 h 5566698"/>
              <a:gd name="connsiteX242" fmla="*/ 1708915 w 4069032"/>
              <a:gd name="connsiteY242" fmla="*/ 1399805 h 55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4069032" h="5566698">
                <a:moveTo>
                  <a:pt x="1708915" y="1399805"/>
                </a:moveTo>
                <a:cubicBezTo>
                  <a:pt x="1683515" y="1353623"/>
                  <a:pt x="1602173" y="1386455"/>
                  <a:pt x="1584224" y="1372096"/>
                </a:cubicBezTo>
                <a:cubicBezTo>
                  <a:pt x="1494699" y="1300476"/>
                  <a:pt x="1619423" y="1351500"/>
                  <a:pt x="1514951" y="1316678"/>
                </a:cubicBezTo>
                <a:cubicBezTo>
                  <a:pt x="1422131" y="1223858"/>
                  <a:pt x="1463791" y="1274575"/>
                  <a:pt x="1390260" y="1164278"/>
                </a:cubicBezTo>
                <a:lnTo>
                  <a:pt x="1362551" y="1122714"/>
                </a:lnTo>
                <a:cubicBezTo>
                  <a:pt x="1327731" y="1018248"/>
                  <a:pt x="1374700" y="1147009"/>
                  <a:pt x="1320988" y="1039587"/>
                </a:cubicBezTo>
                <a:cubicBezTo>
                  <a:pt x="1314457" y="1026525"/>
                  <a:pt x="1313664" y="1011085"/>
                  <a:pt x="1307133" y="998023"/>
                </a:cubicBezTo>
                <a:cubicBezTo>
                  <a:pt x="1299686" y="983130"/>
                  <a:pt x="1286187" y="971676"/>
                  <a:pt x="1279424" y="956460"/>
                </a:cubicBezTo>
                <a:cubicBezTo>
                  <a:pt x="1267561" y="929769"/>
                  <a:pt x="1260952" y="901041"/>
                  <a:pt x="1251715" y="873332"/>
                </a:cubicBezTo>
                <a:lnTo>
                  <a:pt x="1237860" y="831769"/>
                </a:lnTo>
                <a:cubicBezTo>
                  <a:pt x="1222963" y="682794"/>
                  <a:pt x="1213149" y="664006"/>
                  <a:pt x="1237860" y="499260"/>
                </a:cubicBezTo>
                <a:cubicBezTo>
                  <a:pt x="1248962" y="425244"/>
                  <a:pt x="1280309" y="394024"/>
                  <a:pt x="1320988" y="333005"/>
                </a:cubicBezTo>
                <a:lnTo>
                  <a:pt x="1348697" y="291441"/>
                </a:lnTo>
                <a:cubicBezTo>
                  <a:pt x="1381024" y="194460"/>
                  <a:pt x="1348697" y="217550"/>
                  <a:pt x="1417969" y="194460"/>
                </a:cubicBezTo>
                <a:cubicBezTo>
                  <a:pt x="1427205" y="185223"/>
                  <a:pt x="1434477" y="173471"/>
                  <a:pt x="1445678" y="166750"/>
                </a:cubicBezTo>
                <a:cubicBezTo>
                  <a:pt x="1458201" y="159236"/>
                  <a:pt x="1474180" y="159427"/>
                  <a:pt x="1487242" y="152896"/>
                </a:cubicBezTo>
                <a:cubicBezTo>
                  <a:pt x="1502135" y="145450"/>
                  <a:pt x="1514951" y="134423"/>
                  <a:pt x="1528806" y="125187"/>
                </a:cubicBezTo>
                <a:cubicBezTo>
                  <a:pt x="1538042" y="111332"/>
                  <a:pt x="1544741" y="95397"/>
                  <a:pt x="1556515" y="83623"/>
                </a:cubicBezTo>
                <a:cubicBezTo>
                  <a:pt x="1583373" y="56765"/>
                  <a:pt x="1605836" y="53328"/>
                  <a:pt x="1639642" y="42060"/>
                </a:cubicBezTo>
                <a:cubicBezTo>
                  <a:pt x="1648878" y="32823"/>
                  <a:pt x="1654749" y="17787"/>
                  <a:pt x="1667351" y="14350"/>
                </a:cubicBezTo>
                <a:cubicBezTo>
                  <a:pt x="1781516" y="-16786"/>
                  <a:pt x="2070646" y="12104"/>
                  <a:pt x="2124551" y="14350"/>
                </a:cubicBezTo>
                <a:cubicBezTo>
                  <a:pt x="2154780" y="105035"/>
                  <a:pt x="2112796" y="16030"/>
                  <a:pt x="2179969" y="69769"/>
                </a:cubicBezTo>
                <a:cubicBezTo>
                  <a:pt x="2192971" y="80171"/>
                  <a:pt x="2197276" y="98330"/>
                  <a:pt x="2207678" y="111332"/>
                </a:cubicBezTo>
                <a:cubicBezTo>
                  <a:pt x="2215838" y="121532"/>
                  <a:pt x="2226151" y="129805"/>
                  <a:pt x="2235388" y="139041"/>
                </a:cubicBezTo>
                <a:cubicBezTo>
                  <a:pt x="2259773" y="212198"/>
                  <a:pt x="2241141" y="168454"/>
                  <a:pt x="2304660" y="263732"/>
                </a:cubicBezTo>
                <a:cubicBezTo>
                  <a:pt x="2320862" y="288035"/>
                  <a:pt x="2316167" y="322557"/>
                  <a:pt x="2332369" y="346860"/>
                </a:cubicBezTo>
                <a:cubicBezTo>
                  <a:pt x="2341605" y="360714"/>
                  <a:pt x="2349676" y="375421"/>
                  <a:pt x="2360078" y="388423"/>
                </a:cubicBezTo>
                <a:cubicBezTo>
                  <a:pt x="2382639" y="416623"/>
                  <a:pt x="2398492" y="423268"/>
                  <a:pt x="2429351" y="443841"/>
                </a:cubicBezTo>
                <a:cubicBezTo>
                  <a:pt x="2433969" y="457696"/>
                  <a:pt x="2434083" y="474001"/>
                  <a:pt x="2443206" y="485405"/>
                </a:cubicBezTo>
                <a:cubicBezTo>
                  <a:pt x="2462738" y="509821"/>
                  <a:pt x="2498953" y="517842"/>
                  <a:pt x="2526333" y="526969"/>
                </a:cubicBezTo>
                <a:cubicBezTo>
                  <a:pt x="2537601" y="560773"/>
                  <a:pt x="2541041" y="583239"/>
                  <a:pt x="2567897" y="610096"/>
                </a:cubicBezTo>
                <a:cubicBezTo>
                  <a:pt x="2579671" y="621870"/>
                  <a:pt x="2595606" y="628569"/>
                  <a:pt x="2609460" y="637805"/>
                </a:cubicBezTo>
                <a:cubicBezTo>
                  <a:pt x="2614078" y="651660"/>
                  <a:pt x="2623315" y="664765"/>
                  <a:pt x="2623315" y="679369"/>
                </a:cubicBezTo>
                <a:cubicBezTo>
                  <a:pt x="2623315" y="732352"/>
                  <a:pt x="2597712" y="726053"/>
                  <a:pt x="2554042" y="734787"/>
                </a:cubicBezTo>
                <a:cubicBezTo>
                  <a:pt x="2526496" y="740296"/>
                  <a:pt x="2498624" y="744023"/>
                  <a:pt x="2470915" y="748641"/>
                </a:cubicBezTo>
                <a:cubicBezTo>
                  <a:pt x="2475533" y="776350"/>
                  <a:pt x="2484769" y="803677"/>
                  <a:pt x="2484769" y="831769"/>
                </a:cubicBezTo>
                <a:cubicBezTo>
                  <a:pt x="2484769" y="932986"/>
                  <a:pt x="2349845" y="864019"/>
                  <a:pt x="2290806" y="859478"/>
                </a:cubicBezTo>
                <a:lnTo>
                  <a:pt x="2207678" y="804060"/>
                </a:lnTo>
                <a:cubicBezTo>
                  <a:pt x="2195527" y="795959"/>
                  <a:pt x="2202947" y="773900"/>
                  <a:pt x="2193824" y="762496"/>
                </a:cubicBezTo>
                <a:cubicBezTo>
                  <a:pt x="2183422" y="749494"/>
                  <a:pt x="2166115" y="744023"/>
                  <a:pt x="2152260" y="734787"/>
                </a:cubicBezTo>
                <a:cubicBezTo>
                  <a:pt x="2156878" y="767114"/>
                  <a:pt x="2159711" y="799748"/>
                  <a:pt x="2166115" y="831769"/>
                </a:cubicBezTo>
                <a:cubicBezTo>
                  <a:pt x="2168979" y="846089"/>
                  <a:pt x="2169643" y="863006"/>
                  <a:pt x="2179969" y="873332"/>
                </a:cubicBezTo>
                <a:cubicBezTo>
                  <a:pt x="2190296" y="883659"/>
                  <a:pt x="2208471" y="880656"/>
                  <a:pt x="2221533" y="887187"/>
                </a:cubicBezTo>
                <a:cubicBezTo>
                  <a:pt x="2328958" y="940899"/>
                  <a:pt x="2200195" y="893929"/>
                  <a:pt x="2304660" y="928750"/>
                </a:cubicBezTo>
                <a:cubicBezTo>
                  <a:pt x="2385707" y="1009797"/>
                  <a:pt x="2346762" y="979909"/>
                  <a:pt x="2415497" y="1025732"/>
                </a:cubicBezTo>
                <a:cubicBezTo>
                  <a:pt x="2410879" y="1067296"/>
                  <a:pt x="2420344" y="1113019"/>
                  <a:pt x="2401642" y="1150423"/>
                </a:cubicBezTo>
                <a:cubicBezTo>
                  <a:pt x="2393127" y="1167454"/>
                  <a:pt x="2354739" y="1147247"/>
                  <a:pt x="2346224" y="1164278"/>
                </a:cubicBezTo>
                <a:cubicBezTo>
                  <a:pt x="2327522" y="1201682"/>
                  <a:pt x="2354821" y="1253688"/>
                  <a:pt x="2332369" y="1288969"/>
                </a:cubicBezTo>
                <a:cubicBezTo>
                  <a:pt x="2316688" y="1313611"/>
                  <a:pt x="2276951" y="1307442"/>
                  <a:pt x="2249242" y="1316678"/>
                </a:cubicBezTo>
                <a:cubicBezTo>
                  <a:pt x="2176702" y="1340857"/>
                  <a:pt x="2222126" y="1328468"/>
                  <a:pt x="2110697" y="1344387"/>
                </a:cubicBezTo>
                <a:cubicBezTo>
                  <a:pt x="2115315" y="1395187"/>
                  <a:pt x="2108420" y="1448395"/>
                  <a:pt x="2124551" y="1496787"/>
                </a:cubicBezTo>
                <a:cubicBezTo>
                  <a:pt x="2129169" y="1510642"/>
                  <a:pt x="2151591" y="1509112"/>
                  <a:pt x="2166115" y="1510641"/>
                </a:cubicBezTo>
                <a:cubicBezTo>
                  <a:pt x="2239743" y="1518391"/>
                  <a:pt x="2313897" y="1519878"/>
                  <a:pt x="2387788" y="1524496"/>
                </a:cubicBezTo>
                <a:lnTo>
                  <a:pt x="2470915" y="1579914"/>
                </a:lnTo>
                <a:cubicBezTo>
                  <a:pt x="2495217" y="1596116"/>
                  <a:pt x="2554042" y="1607623"/>
                  <a:pt x="2554042" y="1607623"/>
                </a:cubicBezTo>
                <a:cubicBezTo>
                  <a:pt x="2558660" y="1621478"/>
                  <a:pt x="2557570" y="1638860"/>
                  <a:pt x="2567897" y="1649187"/>
                </a:cubicBezTo>
                <a:cubicBezTo>
                  <a:pt x="2591445" y="1672735"/>
                  <a:pt x="2651024" y="1704605"/>
                  <a:pt x="2651024" y="1704605"/>
                </a:cubicBezTo>
                <a:cubicBezTo>
                  <a:pt x="2660260" y="1718460"/>
                  <a:pt x="2668073" y="1733377"/>
                  <a:pt x="2678733" y="1746169"/>
                </a:cubicBezTo>
                <a:cubicBezTo>
                  <a:pt x="2712067" y="1786170"/>
                  <a:pt x="2720994" y="1788197"/>
                  <a:pt x="2761860" y="1815441"/>
                </a:cubicBezTo>
                <a:cubicBezTo>
                  <a:pt x="2771096" y="1829296"/>
                  <a:pt x="2776567" y="1846603"/>
                  <a:pt x="2789569" y="1857005"/>
                </a:cubicBezTo>
                <a:cubicBezTo>
                  <a:pt x="2800973" y="1866128"/>
                  <a:pt x="2818071" y="1864329"/>
                  <a:pt x="2831133" y="1870860"/>
                </a:cubicBezTo>
                <a:cubicBezTo>
                  <a:pt x="2938558" y="1924572"/>
                  <a:pt x="2809795" y="1877602"/>
                  <a:pt x="2914260" y="1912423"/>
                </a:cubicBezTo>
                <a:cubicBezTo>
                  <a:pt x="3033381" y="1991836"/>
                  <a:pt x="2882663" y="1896624"/>
                  <a:pt x="2997388" y="1953987"/>
                </a:cubicBezTo>
                <a:cubicBezTo>
                  <a:pt x="3012281" y="1961434"/>
                  <a:pt x="3023735" y="1974933"/>
                  <a:pt x="3038951" y="1981696"/>
                </a:cubicBezTo>
                <a:cubicBezTo>
                  <a:pt x="3098209" y="2008033"/>
                  <a:pt x="3121080" y="2007141"/>
                  <a:pt x="3177497" y="2023260"/>
                </a:cubicBezTo>
                <a:cubicBezTo>
                  <a:pt x="3276900" y="2051661"/>
                  <a:pt x="3147497" y="2022801"/>
                  <a:pt x="3288333" y="2050969"/>
                </a:cubicBezTo>
                <a:lnTo>
                  <a:pt x="3371460" y="2106387"/>
                </a:lnTo>
                <a:cubicBezTo>
                  <a:pt x="3385315" y="2115623"/>
                  <a:pt x="3401250" y="2122322"/>
                  <a:pt x="3413024" y="2134096"/>
                </a:cubicBezTo>
                <a:lnTo>
                  <a:pt x="3454588" y="2175660"/>
                </a:lnTo>
                <a:cubicBezTo>
                  <a:pt x="3459206" y="2189514"/>
                  <a:pt x="3457038" y="2208100"/>
                  <a:pt x="3468442" y="2217223"/>
                </a:cubicBezTo>
                <a:cubicBezTo>
                  <a:pt x="3483311" y="2229118"/>
                  <a:pt x="3506031" y="2224392"/>
                  <a:pt x="3523860" y="2231078"/>
                </a:cubicBezTo>
                <a:cubicBezTo>
                  <a:pt x="3543198" y="2238330"/>
                  <a:pt x="3562094" y="2247331"/>
                  <a:pt x="3579278" y="2258787"/>
                </a:cubicBezTo>
                <a:cubicBezTo>
                  <a:pt x="3590147" y="2266033"/>
                  <a:pt x="3596538" y="2278659"/>
                  <a:pt x="3606988" y="2286496"/>
                </a:cubicBezTo>
                <a:cubicBezTo>
                  <a:pt x="3633630" y="2306477"/>
                  <a:pt x="3690115" y="2341914"/>
                  <a:pt x="3690115" y="2341914"/>
                </a:cubicBezTo>
                <a:cubicBezTo>
                  <a:pt x="3766172" y="2456001"/>
                  <a:pt x="3666728" y="2325263"/>
                  <a:pt x="3759388" y="2397332"/>
                </a:cubicBezTo>
                <a:cubicBezTo>
                  <a:pt x="3790320" y="2421390"/>
                  <a:pt x="3842515" y="2480460"/>
                  <a:pt x="3842515" y="2480460"/>
                </a:cubicBezTo>
                <a:cubicBezTo>
                  <a:pt x="3869486" y="2561375"/>
                  <a:pt x="3835266" y="2487065"/>
                  <a:pt x="3897933" y="2549732"/>
                </a:cubicBezTo>
                <a:cubicBezTo>
                  <a:pt x="3909707" y="2561506"/>
                  <a:pt x="3913111" y="2580331"/>
                  <a:pt x="3925642" y="2591296"/>
                </a:cubicBezTo>
                <a:cubicBezTo>
                  <a:pt x="3950704" y="2613226"/>
                  <a:pt x="3981060" y="2628241"/>
                  <a:pt x="4008769" y="2646714"/>
                </a:cubicBezTo>
                <a:lnTo>
                  <a:pt x="4050333" y="2674423"/>
                </a:lnTo>
                <a:cubicBezTo>
                  <a:pt x="4063626" y="2714302"/>
                  <a:pt x="4084757" y="2756084"/>
                  <a:pt x="4050333" y="2799114"/>
                </a:cubicBezTo>
                <a:cubicBezTo>
                  <a:pt x="4041210" y="2810518"/>
                  <a:pt x="4022624" y="2789878"/>
                  <a:pt x="4008769" y="2785260"/>
                </a:cubicBezTo>
                <a:cubicBezTo>
                  <a:pt x="4004151" y="2771405"/>
                  <a:pt x="4005242" y="2733369"/>
                  <a:pt x="3994915" y="2743696"/>
                </a:cubicBezTo>
                <a:cubicBezTo>
                  <a:pt x="3974262" y="2764349"/>
                  <a:pt x="3967206" y="2826823"/>
                  <a:pt x="3967206" y="2826823"/>
                </a:cubicBezTo>
                <a:cubicBezTo>
                  <a:pt x="3944115" y="2822205"/>
                  <a:pt x="3913258" y="2830848"/>
                  <a:pt x="3897933" y="2812969"/>
                </a:cubicBezTo>
                <a:cubicBezTo>
                  <a:pt x="3879651" y="2791640"/>
                  <a:pt x="3903942" y="2749705"/>
                  <a:pt x="3884078" y="2729841"/>
                </a:cubicBezTo>
                <a:cubicBezTo>
                  <a:pt x="3870614" y="2716377"/>
                  <a:pt x="3875455" y="2766951"/>
                  <a:pt x="3870224" y="2785260"/>
                </a:cubicBezTo>
                <a:cubicBezTo>
                  <a:pt x="3866212" y="2799302"/>
                  <a:pt x="3860987" y="2812969"/>
                  <a:pt x="3856369" y="2826823"/>
                </a:cubicBezTo>
                <a:cubicBezTo>
                  <a:pt x="3710057" y="2797562"/>
                  <a:pt x="3853688" y="2849171"/>
                  <a:pt x="3773242" y="2688278"/>
                </a:cubicBezTo>
                <a:cubicBezTo>
                  <a:pt x="3764727" y="2671247"/>
                  <a:pt x="3736133" y="2679654"/>
                  <a:pt x="3717824" y="2674423"/>
                </a:cubicBezTo>
                <a:cubicBezTo>
                  <a:pt x="3703782" y="2670411"/>
                  <a:pt x="3690115" y="2665187"/>
                  <a:pt x="3676260" y="2660569"/>
                </a:cubicBezTo>
                <a:cubicBezTo>
                  <a:pt x="3667024" y="2646714"/>
                  <a:pt x="3660325" y="2630779"/>
                  <a:pt x="3648551" y="2619005"/>
                </a:cubicBezTo>
                <a:cubicBezTo>
                  <a:pt x="3608848" y="2579301"/>
                  <a:pt x="3610496" y="2599977"/>
                  <a:pt x="3565424" y="2577441"/>
                </a:cubicBezTo>
                <a:cubicBezTo>
                  <a:pt x="3457999" y="2523729"/>
                  <a:pt x="3586762" y="2570699"/>
                  <a:pt x="3482297" y="2535878"/>
                </a:cubicBezTo>
                <a:cubicBezTo>
                  <a:pt x="3473061" y="2522023"/>
                  <a:pt x="3467590" y="2504716"/>
                  <a:pt x="3454588" y="2494314"/>
                </a:cubicBezTo>
                <a:cubicBezTo>
                  <a:pt x="3443184" y="2485191"/>
                  <a:pt x="3426086" y="2486991"/>
                  <a:pt x="3413024" y="2480460"/>
                </a:cubicBezTo>
                <a:cubicBezTo>
                  <a:pt x="3398131" y="2473013"/>
                  <a:pt x="3386676" y="2459513"/>
                  <a:pt x="3371460" y="2452750"/>
                </a:cubicBezTo>
                <a:cubicBezTo>
                  <a:pt x="3344770" y="2440887"/>
                  <a:pt x="3316042" y="2434277"/>
                  <a:pt x="3288333" y="2425041"/>
                </a:cubicBezTo>
                <a:lnTo>
                  <a:pt x="3205206" y="2397332"/>
                </a:lnTo>
                <a:lnTo>
                  <a:pt x="3163642" y="2383478"/>
                </a:lnTo>
                <a:cubicBezTo>
                  <a:pt x="3044524" y="2304067"/>
                  <a:pt x="3195236" y="2399275"/>
                  <a:pt x="3080515" y="2341914"/>
                </a:cubicBezTo>
                <a:cubicBezTo>
                  <a:pt x="3065622" y="2334467"/>
                  <a:pt x="3054167" y="2320968"/>
                  <a:pt x="3038951" y="2314205"/>
                </a:cubicBezTo>
                <a:cubicBezTo>
                  <a:pt x="3012261" y="2302343"/>
                  <a:pt x="2983533" y="2295732"/>
                  <a:pt x="2955824" y="2286496"/>
                </a:cubicBezTo>
                <a:lnTo>
                  <a:pt x="2872697" y="2258787"/>
                </a:lnTo>
                <a:cubicBezTo>
                  <a:pt x="2858842" y="2254169"/>
                  <a:pt x="2843284" y="2253033"/>
                  <a:pt x="2831133" y="2244932"/>
                </a:cubicBezTo>
                <a:cubicBezTo>
                  <a:pt x="2817278" y="2235696"/>
                  <a:pt x="2804785" y="2223986"/>
                  <a:pt x="2789569" y="2217223"/>
                </a:cubicBezTo>
                <a:cubicBezTo>
                  <a:pt x="2617488" y="2140743"/>
                  <a:pt x="2796145" y="2249316"/>
                  <a:pt x="2623315" y="2134096"/>
                </a:cubicBezTo>
                <a:lnTo>
                  <a:pt x="2581751" y="2106387"/>
                </a:lnTo>
                <a:cubicBezTo>
                  <a:pt x="2572515" y="2092532"/>
                  <a:pt x="2567044" y="2075225"/>
                  <a:pt x="2554042" y="2064823"/>
                </a:cubicBezTo>
                <a:cubicBezTo>
                  <a:pt x="2542638" y="2055700"/>
                  <a:pt x="2518409" y="2037624"/>
                  <a:pt x="2512478" y="2050969"/>
                </a:cubicBezTo>
                <a:cubicBezTo>
                  <a:pt x="2493628" y="2093381"/>
                  <a:pt x="2503242" y="2143332"/>
                  <a:pt x="2498624" y="2189514"/>
                </a:cubicBezTo>
                <a:cubicBezTo>
                  <a:pt x="2503242" y="2258787"/>
                  <a:pt x="2500413" y="2328962"/>
                  <a:pt x="2512478" y="2397332"/>
                </a:cubicBezTo>
                <a:cubicBezTo>
                  <a:pt x="2514748" y="2410196"/>
                  <a:pt x="2532028" y="2414841"/>
                  <a:pt x="2540188" y="2425041"/>
                </a:cubicBezTo>
                <a:cubicBezTo>
                  <a:pt x="2592969" y="2491017"/>
                  <a:pt x="2538206" y="2446811"/>
                  <a:pt x="2609460" y="2494314"/>
                </a:cubicBezTo>
                <a:lnTo>
                  <a:pt x="2664878" y="2577441"/>
                </a:lnTo>
                <a:lnTo>
                  <a:pt x="2692588" y="2619005"/>
                </a:lnTo>
                <a:cubicBezTo>
                  <a:pt x="2697206" y="2637478"/>
                  <a:pt x="2703036" y="2655689"/>
                  <a:pt x="2706442" y="2674423"/>
                </a:cubicBezTo>
                <a:cubicBezTo>
                  <a:pt x="2712284" y="2706552"/>
                  <a:pt x="2712954" y="2739586"/>
                  <a:pt x="2720297" y="2771405"/>
                </a:cubicBezTo>
                <a:cubicBezTo>
                  <a:pt x="2726865" y="2799865"/>
                  <a:pt x="2738770" y="2826823"/>
                  <a:pt x="2748006" y="2854532"/>
                </a:cubicBezTo>
                <a:lnTo>
                  <a:pt x="2761860" y="2896096"/>
                </a:lnTo>
                <a:cubicBezTo>
                  <a:pt x="2757242" y="3108532"/>
                  <a:pt x="2756672" y="3321095"/>
                  <a:pt x="2748006" y="3533405"/>
                </a:cubicBezTo>
                <a:cubicBezTo>
                  <a:pt x="2747410" y="3547997"/>
                  <a:pt x="2737994" y="3560879"/>
                  <a:pt x="2734151" y="3574969"/>
                </a:cubicBezTo>
                <a:cubicBezTo>
                  <a:pt x="2729887" y="3590602"/>
                  <a:pt x="2695070" y="3744426"/>
                  <a:pt x="2678733" y="3768932"/>
                </a:cubicBezTo>
                <a:cubicBezTo>
                  <a:pt x="2669497" y="3782787"/>
                  <a:pt x="2658471" y="3795603"/>
                  <a:pt x="2651024" y="3810496"/>
                </a:cubicBezTo>
                <a:cubicBezTo>
                  <a:pt x="2593666" y="3925211"/>
                  <a:pt x="2688866" y="3774516"/>
                  <a:pt x="2609460" y="3893623"/>
                </a:cubicBezTo>
                <a:cubicBezTo>
                  <a:pt x="2543602" y="4091198"/>
                  <a:pt x="2609780" y="3885579"/>
                  <a:pt x="2567897" y="4032169"/>
                </a:cubicBezTo>
                <a:cubicBezTo>
                  <a:pt x="2563885" y="4046211"/>
                  <a:pt x="2558054" y="4059690"/>
                  <a:pt x="2554042" y="4073732"/>
                </a:cubicBezTo>
                <a:cubicBezTo>
                  <a:pt x="2548811" y="4092041"/>
                  <a:pt x="2547689" y="4111648"/>
                  <a:pt x="2540188" y="4129150"/>
                </a:cubicBezTo>
                <a:cubicBezTo>
                  <a:pt x="2533629" y="4144455"/>
                  <a:pt x="2521715" y="4156859"/>
                  <a:pt x="2512478" y="4170714"/>
                </a:cubicBezTo>
                <a:lnTo>
                  <a:pt x="2484769" y="4309260"/>
                </a:lnTo>
                <a:lnTo>
                  <a:pt x="2470915" y="4378532"/>
                </a:lnTo>
                <a:cubicBezTo>
                  <a:pt x="2471916" y="4422573"/>
                  <a:pt x="2458208" y="4883033"/>
                  <a:pt x="2498624" y="5085114"/>
                </a:cubicBezTo>
                <a:cubicBezTo>
                  <a:pt x="2501488" y="5099434"/>
                  <a:pt x="2508466" y="5112636"/>
                  <a:pt x="2512478" y="5126678"/>
                </a:cubicBezTo>
                <a:cubicBezTo>
                  <a:pt x="2517709" y="5144987"/>
                  <a:pt x="2522202" y="5163508"/>
                  <a:pt x="2526333" y="5182096"/>
                </a:cubicBezTo>
                <a:cubicBezTo>
                  <a:pt x="2531442" y="5205084"/>
                  <a:pt x="2528505" y="5230923"/>
                  <a:pt x="2540188" y="5251369"/>
                </a:cubicBezTo>
                <a:cubicBezTo>
                  <a:pt x="2560695" y="5287256"/>
                  <a:pt x="2640282" y="5288833"/>
                  <a:pt x="2664878" y="5292932"/>
                </a:cubicBezTo>
                <a:cubicBezTo>
                  <a:pt x="2678733" y="5297550"/>
                  <a:pt x="2691985" y="5304722"/>
                  <a:pt x="2706442" y="5306787"/>
                </a:cubicBezTo>
                <a:cubicBezTo>
                  <a:pt x="2756939" y="5314001"/>
                  <a:pt x="2810450" y="5304510"/>
                  <a:pt x="2858842" y="5320641"/>
                </a:cubicBezTo>
                <a:cubicBezTo>
                  <a:pt x="2872697" y="5325259"/>
                  <a:pt x="2868079" y="5348350"/>
                  <a:pt x="2872697" y="5362205"/>
                </a:cubicBezTo>
                <a:cubicBezTo>
                  <a:pt x="2858842" y="5371441"/>
                  <a:pt x="2839394" y="5375457"/>
                  <a:pt x="2831133" y="5389914"/>
                </a:cubicBezTo>
                <a:cubicBezTo>
                  <a:pt x="2802975" y="5439191"/>
                  <a:pt x="2816925" y="5458129"/>
                  <a:pt x="2831133" y="5500750"/>
                </a:cubicBezTo>
                <a:cubicBezTo>
                  <a:pt x="2792831" y="5615653"/>
                  <a:pt x="2829577" y="5550010"/>
                  <a:pt x="2581751" y="5528460"/>
                </a:cubicBezTo>
                <a:cubicBezTo>
                  <a:pt x="2506031" y="5521876"/>
                  <a:pt x="2487616" y="5510936"/>
                  <a:pt x="2415497" y="5486896"/>
                </a:cubicBezTo>
                <a:cubicBezTo>
                  <a:pt x="2388847" y="5478013"/>
                  <a:pt x="2360078" y="5477659"/>
                  <a:pt x="2332369" y="5473041"/>
                </a:cubicBezTo>
                <a:cubicBezTo>
                  <a:pt x="2318515" y="5463805"/>
                  <a:pt x="2299631" y="5459452"/>
                  <a:pt x="2290806" y="5445332"/>
                </a:cubicBezTo>
                <a:cubicBezTo>
                  <a:pt x="2275326" y="5420564"/>
                  <a:pt x="2263097" y="5362205"/>
                  <a:pt x="2263097" y="5362205"/>
                </a:cubicBezTo>
                <a:cubicBezTo>
                  <a:pt x="2225682" y="5100308"/>
                  <a:pt x="2273046" y="5456017"/>
                  <a:pt x="2235388" y="4891150"/>
                </a:cubicBezTo>
                <a:cubicBezTo>
                  <a:pt x="2234417" y="4876579"/>
                  <a:pt x="2225075" y="4863755"/>
                  <a:pt x="2221533" y="4849587"/>
                </a:cubicBezTo>
                <a:cubicBezTo>
                  <a:pt x="2215821" y="4826742"/>
                  <a:pt x="2211890" y="4803482"/>
                  <a:pt x="2207678" y="4780314"/>
                </a:cubicBezTo>
                <a:cubicBezTo>
                  <a:pt x="2186542" y="4664065"/>
                  <a:pt x="2197533" y="4713006"/>
                  <a:pt x="2179969" y="4572496"/>
                </a:cubicBezTo>
                <a:cubicBezTo>
                  <a:pt x="2175919" y="4540093"/>
                  <a:pt x="2169721" y="4507970"/>
                  <a:pt x="2166115" y="4475514"/>
                </a:cubicBezTo>
                <a:cubicBezTo>
                  <a:pt x="2151992" y="4348407"/>
                  <a:pt x="2162258" y="4325403"/>
                  <a:pt x="2124551" y="4212278"/>
                </a:cubicBezTo>
                <a:cubicBezTo>
                  <a:pt x="2119933" y="4198423"/>
                  <a:pt x="2113865" y="4184970"/>
                  <a:pt x="2110697" y="4170714"/>
                </a:cubicBezTo>
                <a:cubicBezTo>
                  <a:pt x="2083486" y="4048264"/>
                  <a:pt x="2110586" y="4128763"/>
                  <a:pt x="2082988" y="4032169"/>
                </a:cubicBezTo>
                <a:cubicBezTo>
                  <a:pt x="2073974" y="4000619"/>
                  <a:pt x="2065711" y="3973328"/>
                  <a:pt x="2041424" y="3949041"/>
                </a:cubicBezTo>
                <a:cubicBezTo>
                  <a:pt x="2029650" y="3937267"/>
                  <a:pt x="2013715" y="3930568"/>
                  <a:pt x="1999860" y="3921332"/>
                </a:cubicBezTo>
                <a:cubicBezTo>
                  <a:pt x="1990624" y="3935187"/>
                  <a:pt x="1978914" y="3947680"/>
                  <a:pt x="1972151" y="3962896"/>
                </a:cubicBezTo>
                <a:cubicBezTo>
                  <a:pt x="1960289" y="3989586"/>
                  <a:pt x="1944442" y="4046023"/>
                  <a:pt x="1944442" y="4046023"/>
                </a:cubicBezTo>
                <a:cubicBezTo>
                  <a:pt x="1939824" y="4073732"/>
                  <a:pt x="1934072" y="4101276"/>
                  <a:pt x="1930588" y="4129150"/>
                </a:cubicBezTo>
                <a:cubicBezTo>
                  <a:pt x="1906965" y="4318135"/>
                  <a:pt x="1931220" y="4209750"/>
                  <a:pt x="1902878" y="4323114"/>
                </a:cubicBezTo>
                <a:cubicBezTo>
                  <a:pt x="1898260" y="4378532"/>
                  <a:pt x="1890974" y="4433793"/>
                  <a:pt x="1889024" y="4489369"/>
                </a:cubicBezTo>
                <a:cubicBezTo>
                  <a:pt x="1881735" y="4697110"/>
                  <a:pt x="1886094" y="4905241"/>
                  <a:pt x="1875169" y="5112823"/>
                </a:cubicBezTo>
                <a:cubicBezTo>
                  <a:pt x="1866389" y="5279646"/>
                  <a:pt x="1859682" y="5229375"/>
                  <a:pt x="1833606" y="5320641"/>
                </a:cubicBezTo>
                <a:cubicBezTo>
                  <a:pt x="1828375" y="5338950"/>
                  <a:pt x="1830313" y="5360216"/>
                  <a:pt x="1819751" y="5376060"/>
                </a:cubicBezTo>
                <a:cubicBezTo>
                  <a:pt x="1804403" y="5399082"/>
                  <a:pt x="1760334" y="5409720"/>
                  <a:pt x="1736624" y="5417623"/>
                </a:cubicBezTo>
                <a:cubicBezTo>
                  <a:pt x="1722769" y="5426859"/>
                  <a:pt x="1709953" y="5437885"/>
                  <a:pt x="1695060" y="5445332"/>
                </a:cubicBezTo>
                <a:cubicBezTo>
                  <a:pt x="1613533" y="5486096"/>
                  <a:pt x="1481503" y="5449069"/>
                  <a:pt x="1417969" y="5445332"/>
                </a:cubicBezTo>
                <a:cubicBezTo>
                  <a:pt x="1390260" y="5440714"/>
                  <a:pt x="1362779" y="5434419"/>
                  <a:pt x="1334842" y="5431478"/>
                </a:cubicBezTo>
                <a:cubicBezTo>
                  <a:pt x="1274959" y="5425175"/>
                  <a:pt x="1208590" y="5444552"/>
                  <a:pt x="1154733" y="5417623"/>
                </a:cubicBezTo>
                <a:cubicBezTo>
                  <a:pt x="1133671" y="5407092"/>
                  <a:pt x="1163970" y="5371441"/>
                  <a:pt x="1168588" y="5348350"/>
                </a:cubicBezTo>
                <a:cubicBezTo>
                  <a:pt x="1182442" y="5352968"/>
                  <a:pt x="1199825" y="5372531"/>
                  <a:pt x="1210151" y="5362205"/>
                </a:cubicBezTo>
                <a:cubicBezTo>
                  <a:pt x="1221624" y="5350732"/>
                  <a:pt x="1169518" y="5280473"/>
                  <a:pt x="1168588" y="5279078"/>
                </a:cubicBezTo>
                <a:cubicBezTo>
                  <a:pt x="1182442" y="5274460"/>
                  <a:pt x="1195547" y="5265223"/>
                  <a:pt x="1210151" y="5265223"/>
                </a:cubicBezTo>
                <a:cubicBezTo>
                  <a:pt x="1227548" y="5265223"/>
                  <a:pt x="1323660" y="5298442"/>
                  <a:pt x="1224006" y="5265223"/>
                </a:cubicBezTo>
                <a:cubicBezTo>
                  <a:pt x="1228624" y="5242132"/>
                  <a:pt x="1214834" y="5200884"/>
                  <a:pt x="1237860" y="5195950"/>
                </a:cubicBezTo>
                <a:cubicBezTo>
                  <a:pt x="1781662" y="5079421"/>
                  <a:pt x="1487683" y="5264928"/>
                  <a:pt x="1653497" y="5154387"/>
                </a:cubicBezTo>
                <a:cubicBezTo>
                  <a:pt x="1712691" y="4976797"/>
                  <a:pt x="1681206" y="5084484"/>
                  <a:pt x="1681206" y="4669478"/>
                </a:cubicBezTo>
                <a:cubicBezTo>
                  <a:pt x="1681206" y="4553931"/>
                  <a:pt x="1675583" y="4438367"/>
                  <a:pt x="1667351" y="4323114"/>
                </a:cubicBezTo>
                <a:cubicBezTo>
                  <a:pt x="1666311" y="4308547"/>
                  <a:pt x="1660028" y="4294612"/>
                  <a:pt x="1653497" y="4281550"/>
                </a:cubicBezTo>
                <a:cubicBezTo>
                  <a:pt x="1636020" y="4246596"/>
                  <a:pt x="1623851" y="4238050"/>
                  <a:pt x="1598078" y="4212278"/>
                </a:cubicBezTo>
                <a:cubicBezTo>
                  <a:pt x="1551506" y="4072556"/>
                  <a:pt x="1622574" y="4289311"/>
                  <a:pt x="1570369" y="4115296"/>
                </a:cubicBezTo>
                <a:cubicBezTo>
                  <a:pt x="1561976" y="4087320"/>
                  <a:pt x="1551896" y="4059878"/>
                  <a:pt x="1542660" y="4032169"/>
                </a:cubicBezTo>
                <a:cubicBezTo>
                  <a:pt x="1542658" y="4032164"/>
                  <a:pt x="1514954" y="3949045"/>
                  <a:pt x="1514951" y="3949041"/>
                </a:cubicBezTo>
                <a:lnTo>
                  <a:pt x="1487242" y="3907478"/>
                </a:lnTo>
                <a:lnTo>
                  <a:pt x="1445678" y="3782787"/>
                </a:lnTo>
                <a:lnTo>
                  <a:pt x="1431824" y="3741223"/>
                </a:lnTo>
                <a:cubicBezTo>
                  <a:pt x="1413838" y="3615323"/>
                  <a:pt x="1428296" y="3675224"/>
                  <a:pt x="1390260" y="3561114"/>
                </a:cubicBezTo>
                <a:lnTo>
                  <a:pt x="1376406" y="3519550"/>
                </a:lnTo>
                <a:lnTo>
                  <a:pt x="1362551" y="3477987"/>
                </a:lnTo>
                <a:cubicBezTo>
                  <a:pt x="1357933" y="3441041"/>
                  <a:pt x="1355357" y="3403783"/>
                  <a:pt x="1348697" y="3367150"/>
                </a:cubicBezTo>
                <a:cubicBezTo>
                  <a:pt x="1346085" y="3352782"/>
                  <a:pt x="1338010" y="3339843"/>
                  <a:pt x="1334842" y="3325587"/>
                </a:cubicBezTo>
                <a:cubicBezTo>
                  <a:pt x="1328748" y="3298165"/>
                  <a:pt x="1325606" y="3270169"/>
                  <a:pt x="1320988" y="3242460"/>
                </a:cubicBezTo>
                <a:cubicBezTo>
                  <a:pt x="1325606" y="3066969"/>
                  <a:pt x="1322031" y="2891071"/>
                  <a:pt x="1334842" y="2715987"/>
                </a:cubicBezTo>
                <a:cubicBezTo>
                  <a:pt x="1336057" y="2699380"/>
                  <a:pt x="1355104" y="2689316"/>
                  <a:pt x="1362551" y="2674423"/>
                </a:cubicBezTo>
                <a:cubicBezTo>
                  <a:pt x="1369082" y="2661361"/>
                  <a:pt x="1368892" y="2645383"/>
                  <a:pt x="1376406" y="2632860"/>
                </a:cubicBezTo>
                <a:cubicBezTo>
                  <a:pt x="1383127" y="2621659"/>
                  <a:pt x="1395955" y="2615350"/>
                  <a:pt x="1404115" y="2605150"/>
                </a:cubicBezTo>
                <a:cubicBezTo>
                  <a:pt x="1414517" y="2592148"/>
                  <a:pt x="1422588" y="2577441"/>
                  <a:pt x="1431824" y="2563587"/>
                </a:cubicBezTo>
                <a:cubicBezTo>
                  <a:pt x="1436442" y="2549732"/>
                  <a:pt x="1438164" y="2534546"/>
                  <a:pt x="1445678" y="2522023"/>
                </a:cubicBezTo>
                <a:cubicBezTo>
                  <a:pt x="1452399" y="2510822"/>
                  <a:pt x="1467546" y="2505997"/>
                  <a:pt x="1473388" y="2494314"/>
                </a:cubicBezTo>
                <a:cubicBezTo>
                  <a:pt x="1486450" y="2468190"/>
                  <a:pt x="1491861" y="2438896"/>
                  <a:pt x="1501097" y="2411187"/>
                </a:cubicBezTo>
                <a:lnTo>
                  <a:pt x="1514951" y="2369623"/>
                </a:lnTo>
                <a:cubicBezTo>
                  <a:pt x="1510333" y="2277259"/>
                  <a:pt x="1517640" y="2183519"/>
                  <a:pt x="1501097" y="2092532"/>
                </a:cubicBezTo>
                <a:cubicBezTo>
                  <a:pt x="1498118" y="2076149"/>
                  <a:pt x="1476155" y="2065801"/>
                  <a:pt x="1459533" y="2064823"/>
                </a:cubicBezTo>
                <a:cubicBezTo>
                  <a:pt x="1394825" y="2061017"/>
                  <a:pt x="1330224" y="2074060"/>
                  <a:pt x="1265569" y="2078678"/>
                </a:cubicBezTo>
                <a:cubicBezTo>
                  <a:pt x="1072825" y="2142926"/>
                  <a:pt x="1211627" y="2105220"/>
                  <a:pt x="836078" y="2120241"/>
                </a:cubicBezTo>
                <a:cubicBezTo>
                  <a:pt x="822224" y="2129477"/>
                  <a:pt x="809408" y="2140503"/>
                  <a:pt x="794515" y="2147950"/>
                </a:cubicBezTo>
                <a:cubicBezTo>
                  <a:pt x="781453" y="2154481"/>
                  <a:pt x="763278" y="2151478"/>
                  <a:pt x="752951" y="2161805"/>
                </a:cubicBezTo>
                <a:cubicBezTo>
                  <a:pt x="742624" y="2172132"/>
                  <a:pt x="752822" y="2198378"/>
                  <a:pt x="739097" y="2203369"/>
                </a:cubicBezTo>
                <a:cubicBezTo>
                  <a:pt x="695479" y="2219230"/>
                  <a:pt x="646733" y="2212605"/>
                  <a:pt x="600551" y="2217223"/>
                </a:cubicBezTo>
                <a:cubicBezTo>
                  <a:pt x="521082" y="2243714"/>
                  <a:pt x="592135" y="2213145"/>
                  <a:pt x="531278" y="2258787"/>
                </a:cubicBezTo>
                <a:cubicBezTo>
                  <a:pt x="504636" y="2278768"/>
                  <a:pt x="448151" y="2314205"/>
                  <a:pt x="448151" y="2314205"/>
                </a:cubicBezTo>
                <a:cubicBezTo>
                  <a:pt x="423766" y="2387363"/>
                  <a:pt x="446449" y="2347668"/>
                  <a:pt x="351169" y="2411187"/>
                </a:cubicBezTo>
                <a:lnTo>
                  <a:pt x="309606" y="2438896"/>
                </a:lnTo>
                <a:cubicBezTo>
                  <a:pt x="300370" y="2452751"/>
                  <a:pt x="293671" y="2468686"/>
                  <a:pt x="281897" y="2480460"/>
                </a:cubicBezTo>
                <a:cubicBezTo>
                  <a:pt x="270123" y="2492234"/>
                  <a:pt x="249158" y="2494049"/>
                  <a:pt x="240333" y="2508169"/>
                </a:cubicBezTo>
                <a:cubicBezTo>
                  <a:pt x="224853" y="2532937"/>
                  <a:pt x="221860" y="2563587"/>
                  <a:pt x="212624" y="2591296"/>
                </a:cubicBezTo>
                <a:cubicBezTo>
                  <a:pt x="208006" y="2605151"/>
                  <a:pt x="210920" y="2624759"/>
                  <a:pt x="198769" y="2632860"/>
                </a:cubicBezTo>
                <a:lnTo>
                  <a:pt x="157206" y="2660569"/>
                </a:lnTo>
                <a:cubicBezTo>
                  <a:pt x="147970" y="2646714"/>
                  <a:pt x="131852" y="2635489"/>
                  <a:pt x="129497" y="2619005"/>
                </a:cubicBezTo>
                <a:cubicBezTo>
                  <a:pt x="117738" y="2536697"/>
                  <a:pt x="219709" y="2552679"/>
                  <a:pt x="46369" y="2577441"/>
                </a:cubicBezTo>
                <a:cubicBezTo>
                  <a:pt x="32515" y="2586677"/>
                  <a:pt x="19699" y="2612596"/>
                  <a:pt x="4806" y="2605150"/>
                </a:cubicBezTo>
                <a:cubicBezTo>
                  <a:pt x="-8256" y="2598619"/>
                  <a:pt x="8334" y="2573913"/>
                  <a:pt x="18660" y="2563587"/>
                </a:cubicBezTo>
                <a:cubicBezTo>
                  <a:pt x="28987" y="2553260"/>
                  <a:pt x="46369" y="2554350"/>
                  <a:pt x="60224" y="2549732"/>
                </a:cubicBezTo>
                <a:cubicBezTo>
                  <a:pt x="-8256" y="2447012"/>
                  <a:pt x="-27849" y="2473136"/>
                  <a:pt x="74078" y="2452750"/>
                </a:cubicBezTo>
                <a:cubicBezTo>
                  <a:pt x="136244" y="2390587"/>
                  <a:pt x="70681" y="2464408"/>
                  <a:pt x="115642" y="2383478"/>
                </a:cubicBezTo>
                <a:cubicBezTo>
                  <a:pt x="131815" y="2354366"/>
                  <a:pt x="152587" y="2328059"/>
                  <a:pt x="171060" y="2300350"/>
                </a:cubicBezTo>
                <a:cubicBezTo>
                  <a:pt x="204752" y="2249811"/>
                  <a:pt x="156287" y="2256218"/>
                  <a:pt x="226478" y="2217223"/>
                </a:cubicBezTo>
                <a:cubicBezTo>
                  <a:pt x="252011" y="2203038"/>
                  <a:pt x="281897" y="2198750"/>
                  <a:pt x="309606" y="2189514"/>
                </a:cubicBezTo>
                <a:lnTo>
                  <a:pt x="351169" y="2175660"/>
                </a:lnTo>
                <a:cubicBezTo>
                  <a:pt x="373187" y="2142633"/>
                  <a:pt x="409084" y="2077013"/>
                  <a:pt x="448151" y="2050969"/>
                </a:cubicBezTo>
                <a:cubicBezTo>
                  <a:pt x="460302" y="2042868"/>
                  <a:pt x="476653" y="2043645"/>
                  <a:pt x="489715" y="2037114"/>
                </a:cubicBezTo>
                <a:cubicBezTo>
                  <a:pt x="504608" y="2029667"/>
                  <a:pt x="516062" y="2016168"/>
                  <a:pt x="531278" y="2009405"/>
                </a:cubicBezTo>
                <a:cubicBezTo>
                  <a:pt x="617416" y="1971122"/>
                  <a:pt x="650524" y="1978084"/>
                  <a:pt x="752951" y="1967841"/>
                </a:cubicBezTo>
                <a:cubicBezTo>
                  <a:pt x="857417" y="1933021"/>
                  <a:pt x="728656" y="1979990"/>
                  <a:pt x="836078" y="1926278"/>
                </a:cubicBezTo>
                <a:cubicBezTo>
                  <a:pt x="869712" y="1909461"/>
                  <a:pt x="912130" y="1908056"/>
                  <a:pt x="946915" y="1898569"/>
                </a:cubicBezTo>
                <a:cubicBezTo>
                  <a:pt x="975094" y="1890884"/>
                  <a:pt x="1030042" y="1870860"/>
                  <a:pt x="1030042" y="1870860"/>
                </a:cubicBezTo>
                <a:cubicBezTo>
                  <a:pt x="1088730" y="1812170"/>
                  <a:pt x="1045358" y="1847281"/>
                  <a:pt x="1182442" y="1801587"/>
                </a:cubicBezTo>
                <a:cubicBezTo>
                  <a:pt x="1227686" y="1786506"/>
                  <a:pt x="1239772" y="1780566"/>
                  <a:pt x="1293278" y="1773878"/>
                </a:cubicBezTo>
                <a:cubicBezTo>
                  <a:pt x="1343894" y="1767551"/>
                  <a:pt x="1394878" y="1764641"/>
                  <a:pt x="1445678" y="1760023"/>
                </a:cubicBezTo>
                <a:cubicBezTo>
                  <a:pt x="1485241" y="1752111"/>
                  <a:pt x="1531228" y="1744056"/>
                  <a:pt x="1570369" y="1732314"/>
                </a:cubicBezTo>
                <a:cubicBezTo>
                  <a:pt x="1739022" y="1681718"/>
                  <a:pt x="1581182" y="1722684"/>
                  <a:pt x="1708915" y="1690750"/>
                </a:cubicBezTo>
                <a:cubicBezTo>
                  <a:pt x="1718151" y="1676896"/>
                  <a:pt x="1735749" y="1665815"/>
                  <a:pt x="1736624" y="1649187"/>
                </a:cubicBezTo>
                <a:cubicBezTo>
                  <a:pt x="1740515" y="1575254"/>
                  <a:pt x="1734315" y="1445987"/>
                  <a:pt x="1708915" y="1399805"/>
                </a:cubicBez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525009" y="3661051"/>
            <a:ext cx="1830325" cy="2512435"/>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497727" y="3677570"/>
            <a:ext cx="1731871" cy="2479395"/>
          </a:xfrm>
          <a:custGeom>
            <a:avLst/>
            <a:gdLst>
              <a:gd name="connsiteX0" fmla="*/ 1708915 w 4069032"/>
              <a:gd name="connsiteY0" fmla="*/ 1399805 h 5566698"/>
              <a:gd name="connsiteX1" fmla="*/ 1584224 w 4069032"/>
              <a:gd name="connsiteY1" fmla="*/ 1372096 h 5566698"/>
              <a:gd name="connsiteX2" fmla="*/ 1514951 w 4069032"/>
              <a:gd name="connsiteY2" fmla="*/ 1316678 h 5566698"/>
              <a:gd name="connsiteX3" fmla="*/ 1390260 w 4069032"/>
              <a:gd name="connsiteY3" fmla="*/ 1164278 h 5566698"/>
              <a:gd name="connsiteX4" fmla="*/ 1362551 w 4069032"/>
              <a:gd name="connsiteY4" fmla="*/ 1122714 h 5566698"/>
              <a:gd name="connsiteX5" fmla="*/ 1320988 w 4069032"/>
              <a:gd name="connsiteY5" fmla="*/ 1039587 h 5566698"/>
              <a:gd name="connsiteX6" fmla="*/ 1307133 w 4069032"/>
              <a:gd name="connsiteY6" fmla="*/ 998023 h 5566698"/>
              <a:gd name="connsiteX7" fmla="*/ 1279424 w 4069032"/>
              <a:gd name="connsiteY7" fmla="*/ 956460 h 5566698"/>
              <a:gd name="connsiteX8" fmla="*/ 1251715 w 4069032"/>
              <a:gd name="connsiteY8" fmla="*/ 873332 h 5566698"/>
              <a:gd name="connsiteX9" fmla="*/ 1237860 w 4069032"/>
              <a:gd name="connsiteY9" fmla="*/ 831769 h 5566698"/>
              <a:gd name="connsiteX10" fmla="*/ 1237860 w 4069032"/>
              <a:gd name="connsiteY10" fmla="*/ 499260 h 5566698"/>
              <a:gd name="connsiteX11" fmla="*/ 1320988 w 4069032"/>
              <a:gd name="connsiteY11" fmla="*/ 333005 h 5566698"/>
              <a:gd name="connsiteX12" fmla="*/ 1348697 w 4069032"/>
              <a:gd name="connsiteY12" fmla="*/ 291441 h 5566698"/>
              <a:gd name="connsiteX13" fmla="*/ 1417969 w 4069032"/>
              <a:gd name="connsiteY13" fmla="*/ 194460 h 5566698"/>
              <a:gd name="connsiteX14" fmla="*/ 1445678 w 4069032"/>
              <a:gd name="connsiteY14" fmla="*/ 166750 h 5566698"/>
              <a:gd name="connsiteX15" fmla="*/ 1487242 w 4069032"/>
              <a:gd name="connsiteY15" fmla="*/ 152896 h 5566698"/>
              <a:gd name="connsiteX16" fmla="*/ 1528806 w 4069032"/>
              <a:gd name="connsiteY16" fmla="*/ 125187 h 5566698"/>
              <a:gd name="connsiteX17" fmla="*/ 1556515 w 4069032"/>
              <a:gd name="connsiteY17" fmla="*/ 83623 h 5566698"/>
              <a:gd name="connsiteX18" fmla="*/ 1639642 w 4069032"/>
              <a:gd name="connsiteY18" fmla="*/ 42060 h 5566698"/>
              <a:gd name="connsiteX19" fmla="*/ 1667351 w 4069032"/>
              <a:gd name="connsiteY19" fmla="*/ 14350 h 5566698"/>
              <a:gd name="connsiteX20" fmla="*/ 2124551 w 4069032"/>
              <a:gd name="connsiteY20" fmla="*/ 14350 h 5566698"/>
              <a:gd name="connsiteX21" fmla="*/ 2179969 w 4069032"/>
              <a:gd name="connsiteY21" fmla="*/ 69769 h 5566698"/>
              <a:gd name="connsiteX22" fmla="*/ 2207678 w 4069032"/>
              <a:gd name="connsiteY22" fmla="*/ 111332 h 5566698"/>
              <a:gd name="connsiteX23" fmla="*/ 2235388 w 4069032"/>
              <a:gd name="connsiteY23" fmla="*/ 139041 h 5566698"/>
              <a:gd name="connsiteX24" fmla="*/ 2304660 w 4069032"/>
              <a:gd name="connsiteY24" fmla="*/ 263732 h 5566698"/>
              <a:gd name="connsiteX25" fmla="*/ 2332369 w 4069032"/>
              <a:gd name="connsiteY25" fmla="*/ 346860 h 5566698"/>
              <a:gd name="connsiteX26" fmla="*/ 2360078 w 4069032"/>
              <a:gd name="connsiteY26" fmla="*/ 388423 h 5566698"/>
              <a:gd name="connsiteX27" fmla="*/ 2429351 w 4069032"/>
              <a:gd name="connsiteY27" fmla="*/ 443841 h 5566698"/>
              <a:gd name="connsiteX28" fmla="*/ 2443206 w 4069032"/>
              <a:gd name="connsiteY28" fmla="*/ 485405 h 5566698"/>
              <a:gd name="connsiteX29" fmla="*/ 2526333 w 4069032"/>
              <a:gd name="connsiteY29" fmla="*/ 526969 h 5566698"/>
              <a:gd name="connsiteX30" fmla="*/ 2567897 w 4069032"/>
              <a:gd name="connsiteY30" fmla="*/ 610096 h 5566698"/>
              <a:gd name="connsiteX31" fmla="*/ 2609460 w 4069032"/>
              <a:gd name="connsiteY31" fmla="*/ 637805 h 5566698"/>
              <a:gd name="connsiteX32" fmla="*/ 2623315 w 4069032"/>
              <a:gd name="connsiteY32" fmla="*/ 679369 h 5566698"/>
              <a:gd name="connsiteX33" fmla="*/ 2554042 w 4069032"/>
              <a:gd name="connsiteY33" fmla="*/ 734787 h 5566698"/>
              <a:gd name="connsiteX34" fmla="*/ 2470915 w 4069032"/>
              <a:gd name="connsiteY34" fmla="*/ 748641 h 5566698"/>
              <a:gd name="connsiteX35" fmla="*/ 2484769 w 4069032"/>
              <a:gd name="connsiteY35" fmla="*/ 831769 h 5566698"/>
              <a:gd name="connsiteX36" fmla="*/ 2290806 w 4069032"/>
              <a:gd name="connsiteY36" fmla="*/ 859478 h 5566698"/>
              <a:gd name="connsiteX37" fmla="*/ 2207678 w 4069032"/>
              <a:gd name="connsiteY37" fmla="*/ 804060 h 5566698"/>
              <a:gd name="connsiteX38" fmla="*/ 2193824 w 4069032"/>
              <a:gd name="connsiteY38" fmla="*/ 762496 h 5566698"/>
              <a:gd name="connsiteX39" fmla="*/ 2152260 w 4069032"/>
              <a:gd name="connsiteY39" fmla="*/ 734787 h 5566698"/>
              <a:gd name="connsiteX40" fmla="*/ 2166115 w 4069032"/>
              <a:gd name="connsiteY40" fmla="*/ 831769 h 5566698"/>
              <a:gd name="connsiteX41" fmla="*/ 2179969 w 4069032"/>
              <a:gd name="connsiteY41" fmla="*/ 873332 h 5566698"/>
              <a:gd name="connsiteX42" fmla="*/ 2221533 w 4069032"/>
              <a:gd name="connsiteY42" fmla="*/ 887187 h 5566698"/>
              <a:gd name="connsiteX43" fmla="*/ 2304660 w 4069032"/>
              <a:gd name="connsiteY43" fmla="*/ 928750 h 5566698"/>
              <a:gd name="connsiteX44" fmla="*/ 2415497 w 4069032"/>
              <a:gd name="connsiteY44" fmla="*/ 1025732 h 5566698"/>
              <a:gd name="connsiteX45" fmla="*/ 2401642 w 4069032"/>
              <a:gd name="connsiteY45" fmla="*/ 1150423 h 5566698"/>
              <a:gd name="connsiteX46" fmla="*/ 2346224 w 4069032"/>
              <a:gd name="connsiteY46" fmla="*/ 1164278 h 5566698"/>
              <a:gd name="connsiteX47" fmla="*/ 2332369 w 4069032"/>
              <a:gd name="connsiteY47" fmla="*/ 1288969 h 5566698"/>
              <a:gd name="connsiteX48" fmla="*/ 2249242 w 4069032"/>
              <a:gd name="connsiteY48" fmla="*/ 1316678 h 5566698"/>
              <a:gd name="connsiteX49" fmla="*/ 2110697 w 4069032"/>
              <a:gd name="connsiteY49" fmla="*/ 1344387 h 5566698"/>
              <a:gd name="connsiteX50" fmla="*/ 2124551 w 4069032"/>
              <a:gd name="connsiteY50" fmla="*/ 1496787 h 5566698"/>
              <a:gd name="connsiteX51" fmla="*/ 2166115 w 4069032"/>
              <a:gd name="connsiteY51" fmla="*/ 1510641 h 5566698"/>
              <a:gd name="connsiteX52" fmla="*/ 2387788 w 4069032"/>
              <a:gd name="connsiteY52" fmla="*/ 1524496 h 5566698"/>
              <a:gd name="connsiteX53" fmla="*/ 2470915 w 4069032"/>
              <a:gd name="connsiteY53" fmla="*/ 1579914 h 5566698"/>
              <a:gd name="connsiteX54" fmla="*/ 2554042 w 4069032"/>
              <a:gd name="connsiteY54" fmla="*/ 1607623 h 5566698"/>
              <a:gd name="connsiteX55" fmla="*/ 2567897 w 4069032"/>
              <a:gd name="connsiteY55" fmla="*/ 1649187 h 5566698"/>
              <a:gd name="connsiteX56" fmla="*/ 2651024 w 4069032"/>
              <a:gd name="connsiteY56" fmla="*/ 1704605 h 5566698"/>
              <a:gd name="connsiteX57" fmla="*/ 2678733 w 4069032"/>
              <a:gd name="connsiteY57" fmla="*/ 1746169 h 5566698"/>
              <a:gd name="connsiteX58" fmla="*/ 2761860 w 4069032"/>
              <a:gd name="connsiteY58" fmla="*/ 1815441 h 5566698"/>
              <a:gd name="connsiteX59" fmla="*/ 2789569 w 4069032"/>
              <a:gd name="connsiteY59" fmla="*/ 1857005 h 5566698"/>
              <a:gd name="connsiteX60" fmla="*/ 2831133 w 4069032"/>
              <a:gd name="connsiteY60" fmla="*/ 1870860 h 5566698"/>
              <a:gd name="connsiteX61" fmla="*/ 2914260 w 4069032"/>
              <a:gd name="connsiteY61" fmla="*/ 1912423 h 5566698"/>
              <a:gd name="connsiteX62" fmla="*/ 2997388 w 4069032"/>
              <a:gd name="connsiteY62" fmla="*/ 1953987 h 5566698"/>
              <a:gd name="connsiteX63" fmla="*/ 3038951 w 4069032"/>
              <a:gd name="connsiteY63" fmla="*/ 1981696 h 5566698"/>
              <a:gd name="connsiteX64" fmla="*/ 3177497 w 4069032"/>
              <a:gd name="connsiteY64" fmla="*/ 2023260 h 5566698"/>
              <a:gd name="connsiteX65" fmla="*/ 3288333 w 4069032"/>
              <a:gd name="connsiteY65" fmla="*/ 2050969 h 5566698"/>
              <a:gd name="connsiteX66" fmla="*/ 3371460 w 4069032"/>
              <a:gd name="connsiteY66" fmla="*/ 2106387 h 5566698"/>
              <a:gd name="connsiteX67" fmla="*/ 3413024 w 4069032"/>
              <a:gd name="connsiteY67" fmla="*/ 2134096 h 5566698"/>
              <a:gd name="connsiteX68" fmla="*/ 3454588 w 4069032"/>
              <a:gd name="connsiteY68" fmla="*/ 2175660 h 5566698"/>
              <a:gd name="connsiteX69" fmla="*/ 3468442 w 4069032"/>
              <a:gd name="connsiteY69" fmla="*/ 2217223 h 5566698"/>
              <a:gd name="connsiteX70" fmla="*/ 3523860 w 4069032"/>
              <a:gd name="connsiteY70" fmla="*/ 2231078 h 5566698"/>
              <a:gd name="connsiteX71" fmla="*/ 3579278 w 4069032"/>
              <a:gd name="connsiteY71" fmla="*/ 2258787 h 5566698"/>
              <a:gd name="connsiteX72" fmla="*/ 3606988 w 4069032"/>
              <a:gd name="connsiteY72" fmla="*/ 2286496 h 5566698"/>
              <a:gd name="connsiteX73" fmla="*/ 3690115 w 4069032"/>
              <a:gd name="connsiteY73" fmla="*/ 2341914 h 5566698"/>
              <a:gd name="connsiteX74" fmla="*/ 3759388 w 4069032"/>
              <a:gd name="connsiteY74" fmla="*/ 2397332 h 5566698"/>
              <a:gd name="connsiteX75" fmla="*/ 3842515 w 4069032"/>
              <a:gd name="connsiteY75" fmla="*/ 2480460 h 5566698"/>
              <a:gd name="connsiteX76" fmla="*/ 3897933 w 4069032"/>
              <a:gd name="connsiteY76" fmla="*/ 2549732 h 5566698"/>
              <a:gd name="connsiteX77" fmla="*/ 3925642 w 4069032"/>
              <a:gd name="connsiteY77" fmla="*/ 2591296 h 5566698"/>
              <a:gd name="connsiteX78" fmla="*/ 4008769 w 4069032"/>
              <a:gd name="connsiteY78" fmla="*/ 2646714 h 5566698"/>
              <a:gd name="connsiteX79" fmla="*/ 4050333 w 4069032"/>
              <a:gd name="connsiteY79" fmla="*/ 2674423 h 5566698"/>
              <a:gd name="connsiteX80" fmla="*/ 4050333 w 4069032"/>
              <a:gd name="connsiteY80" fmla="*/ 2799114 h 5566698"/>
              <a:gd name="connsiteX81" fmla="*/ 4008769 w 4069032"/>
              <a:gd name="connsiteY81" fmla="*/ 2785260 h 5566698"/>
              <a:gd name="connsiteX82" fmla="*/ 3994915 w 4069032"/>
              <a:gd name="connsiteY82" fmla="*/ 2743696 h 5566698"/>
              <a:gd name="connsiteX83" fmla="*/ 3967206 w 4069032"/>
              <a:gd name="connsiteY83" fmla="*/ 2826823 h 5566698"/>
              <a:gd name="connsiteX84" fmla="*/ 3897933 w 4069032"/>
              <a:gd name="connsiteY84" fmla="*/ 2812969 h 5566698"/>
              <a:gd name="connsiteX85" fmla="*/ 3884078 w 4069032"/>
              <a:gd name="connsiteY85" fmla="*/ 2729841 h 5566698"/>
              <a:gd name="connsiteX86" fmla="*/ 3870224 w 4069032"/>
              <a:gd name="connsiteY86" fmla="*/ 2785260 h 5566698"/>
              <a:gd name="connsiteX87" fmla="*/ 3856369 w 4069032"/>
              <a:gd name="connsiteY87" fmla="*/ 2826823 h 5566698"/>
              <a:gd name="connsiteX88" fmla="*/ 3773242 w 4069032"/>
              <a:gd name="connsiteY88" fmla="*/ 2688278 h 5566698"/>
              <a:gd name="connsiteX89" fmla="*/ 3717824 w 4069032"/>
              <a:gd name="connsiteY89" fmla="*/ 2674423 h 5566698"/>
              <a:gd name="connsiteX90" fmla="*/ 3676260 w 4069032"/>
              <a:gd name="connsiteY90" fmla="*/ 2660569 h 5566698"/>
              <a:gd name="connsiteX91" fmla="*/ 3648551 w 4069032"/>
              <a:gd name="connsiteY91" fmla="*/ 2619005 h 5566698"/>
              <a:gd name="connsiteX92" fmla="*/ 3565424 w 4069032"/>
              <a:gd name="connsiteY92" fmla="*/ 2577441 h 5566698"/>
              <a:gd name="connsiteX93" fmla="*/ 3482297 w 4069032"/>
              <a:gd name="connsiteY93" fmla="*/ 2535878 h 5566698"/>
              <a:gd name="connsiteX94" fmla="*/ 3454588 w 4069032"/>
              <a:gd name="connsiteY94" fmla="*/ 2494314 h 5566698"/>
              <a:gd name="connsiteX95" fmla="*/ 3413024 w 4069032"/>
              <a:gd name="connsiteY95" fmla="*/ 2480460 h 5566698"/>
              <a:gd name="connsiteX96" fmla="*/ 3371460 w 4069032"/>
              <a:gd name="connsiteY96" fmla="*/ 2452750 h 5566698"/>
              <a:gd name="connsiteX97" fmla="*/ 3288333 w 4069032"/>
              <a:gd name="connsiteY97" fmla="*/ 2425041 h 5566698"/>
              <a:gd name="connsiteX98" fmla="*/ 3205206 w 4069032"/>
              <a:gd name="connsiteY98" fmla="*/ 2397332 h 5566698"/>
              <a:gd name="connsiteX99" fmla="*/ 3163642 w 4069032"/>
              <a:gd name="connsiteY99" fmla="*/ 2383478 h 5566698"/>
              <a:gd name="connsiteX100" fmla="*/ 3080515 w 4069032"/>
              <a:gd name="connsiteY100" fmla="*/ 2341914 h 5566698"/>
              <a:gd name="connsiteX101" fmla="*/ 3038951 w 4069032"/>
              <a:gd name="connsiteY101" fmla="*/ 2314205 h 5566698"/>
              <a:gd name="connsiteX102" fmla="*/ 2955824 w 4069032"/>
              <a:gd name="connsiteY102" fmla="*/ 2286496 h 5566698"/>
              <a:gd name="connsiteX103" fmla="*/ 2872697 w 4069032"/>
              <a:gd name="connsiteY103" fmla="*/ 2258787 h 5566698"/>
              <a:gd name="connsiteX104" fmla="*/ 2831133 w 4069032"/>
              <a:gd name="connsiteY104" fmla="*/ 2244932 h 5566698"/>
              <a:gd name="connsiteX105" fmla="*/ 2789569 w 4069032"/>
              <a:gd name="connsiteY105" fmla="*/ 2217223 h 5566698"/>
              <a:gd name="connsiteX106" fmla="*/ 2623315 w 4069032"/>
              <a:gd name="connsiteY106" fmla="*/ 2134096 h 5566698"/>
              <a:gd name="connsiteX107" fmla="*/ 2581751 w 4069032"/>
              <a:gd name="connsiteY107" fmla="*/ 2106387 h 5566698"/>
              <a:gd name="connsiteX108" fmla="*/ 2554042 w 4069032"/>
              <a:gd name="connsiteY108" fmla="*/ 2064823 h 5566698"/>
              <a:gd name="connsiteX109" fmla="*/ 2512478 w 4069032"/>
              <a:gd name="connsiteY109" fmla="*/ 2050969 h 5566698"/>
              <a:gd name="connsiteX110" fmla="*/ 2498624 w 4069032"/>
              <a:gd name="connsiteY110" fmla="*/ 2189514 h 5566698"/>
              <a:gd name="connsiteX111" fmla="*/ 2512478 w 4069032"/>
              <a:gd name="connsiteY111" fmla="*/ 2397332 h 5566698"/>
              <a:gd name="connsiteX112" fmla="*/ 2540188 w 4069032"/>
              <a:gd name="connsiteY112" fmla="*/ 2425041 h 5566698"/>
              <a:gd name="connsiteX113" fmla="*/ 2609460 w 4069032"/>
              <a:gd name="connsiteY113" fmla="*/ 2494314 h 5566698"/>
              <a:gd name="connsiteX114" fmla="*/ 2664878 w 4069032"/>
              <a:gd name="connsiteY114" fmla="*/ 2577441 h 5566698"/>
              <a:gd name="connsiteX115" fmla="*/ 2692588 w 4069032"/>
              <a:gd name="connsiteY115" fmla="*/ 2619005 h 5566698"/>
              <a:gd name="connsiteX116" fmla="*/ 2706442 w 4069032"/>
              <a:gd name="connsiteY116" fmla="*/ 2674423 h 5566698"/>
              <a:gd name="connsiteX117" fmla="*/ 2720297 w 4069032"/>
              <a:gd name="connsiteY117" fmla="*/ 2771405 h 5566698"/>
              <a:gd name="connsiteX118" fmla="*/ 2748006 w 4069032"/>
              <a:gd name="connsiteY118" fmla="*/ 2854532 h 5566698"/>
              <a:gd name="connsiteX119" fmla="*/ 2761860 w 4069032"/>
              <a:gd name="connsiteY119" fmla="*/ 2896096 h 5566698"/>
              <a:gd name="connsiteX120" fmla="*/ 2748006 w 4069032"/>
              <a:gd name="connsiteY120" fmla="*/ 3533405 h 5566698"/>
              <a:gd name="connsiteX121" fmla="*/ 2734151 w 4069032"/>
              <a:gd name="connsiteY121" fmla="*/ 3574969 h 5566698"/>
              <a:gd name="connsiteX122" fmla="*/ 2678733 w 4069032"/>
              <a:gd name="connsiteY122" fmla="*/ 3768932 h 5566698"/>
              <a:gd name="connsiteX123" fmla="*/ 2651024 w 4069032"/>
              <a:gd name="connsiteY123" fmla="*/ 3810496 h 5566698"/>
              <a:gd name="connsiteX124" fmla="*/ 2609460 w 4069032"/>
              <a:gd name="connsiteY124" fmla="*/ 3893623 h 5566698"/>
              <a:gd name="connsiteX125" fmla="*/ 2567897 w 4069032"/>
              <a:gd name="connsiteY125" fmla="*/ 4032169 h 5566698"/>
              <a:gd name="connsiteX126" fmla="*/ 2554042 w 4069032"/>
              <a:gd name="connsiteY126" fmla="*/ 4073732 h 5566698"/>
              <a:gd name="connsiteX127" fmla="*/ 2540188 w 4069032"/>
              <a:gd name="connsiteY127" fmla="*/ 4129150 h 5566698"/>
              <a:gd name="connsiteX128" fmla="*/ 2512478 w 4069032"/>
              <a:gd name="connsiteY128" fmla="*/ 4170714 h 5566698"/>
              <a:gd name="connsiteX129" fmla="*/ 2484769 w 4069032"/>
              <a:gd name="connsiteY129" fmla="*/ 4309260 h 5566698"/>
              <a:gd name="connsiteX130" fmla="*/ 2470915 w 4069032"/>
              <a:gd name="connsiteY130" fmla="*/ 4378532 h 5566698"/>
              <a:gd name="connsiteX131" fmla="*/ 2498624 w 4069032"/>
              <a:gd name="connsiteY131" fmla="*/ 5085114 h 5566698"/>
              <a:gd name="connsiteX132" fmla="*/ 2512478 w 4069032"/>
              <a:gd name="connsiteY132" fmla="*/ 5126678 h 5566698"/>
              <a:gd name="connsiteX133" fmla="*/ 2526333 w 4069032"/>
              <a:gd name="connsiteY133" fmla="*/ 5182096 h 5566698"/>
              <a:gd name="connsiteX134" fmla="*/ 2540188 w 4069032"/>
              <a:gd name="connsiteY134" fmla="*/ 5251369 h 5566698"/>
              <a:gd name="connsiteX135" fmla="*/ 2664878 w 4069032"/>
              <a:gd name="connsiteY135" fmla="*/ 5292932 h 5566698"/>
              <a:gd name="connsiteX136" fmla="*/ 2706442 w 4069032"/>
              <a:gd name="connsiteY136" fmla="*/ 5306787 h 5566698"/>
              <a:gd name="connsiteX137" fmla="*/ 2858842 w 4069032"/>
              <a:gd name="connsiteY137" fmla="*/ 5320641 h 5566698"/>
              <a:gd name="connsiteX138" fmla="*/ 2872697 w 4069032"/>
              <a:gd name="connsiteY138" fmla="*/ 5362205 h 5566698"/>
              <a:gd name="connsiteX139" fmla="*/ 2831133 w 4069032"/>
              <a:gd name="connsiteY139" fmla="*/ 5389914 h 5566698"/>
              <a:gd name="connsiteX140" fmla="*/ 2831133 w 4069032"/>
              <a:gd name="connsiteY140" fmla="*/ 5500750 h 5566698"/>
              <a:gd name="connsiteX141" fmla="*/ 2581751 w 4069032"/>
              <a:gd name="connsiteY141" fmla="*/ 5528460 h 5566698"/>
              <a:gd name="connsiteX142" fmla="*/ 2415497 w 4069032"/>
              <a:gd name="connsiteY142" fmla="*/ 5486896 h 5566698"/>
              <a:gd name="connsiteX143" fmla="*/ 2332369 w 4069032"/>
              <a:gd name="connsiteY143" fmla="*/ 5473041 h 5566698"/>
              <a:gd name="connsiteX144" fmla="*/ 2290806 w 4069032"/>
              <a:gd name="connsiteY144" fmla="*/ 5445332 h 5566698"/>
              <a:gd name="connsiteX145" fmla="*/ 2263097 w 4069032"/>
              <a:gd name="connsiteY145" fmla="*/ 5362205 h 5566698"/>
              <a:gd name="connsiteX146" fmla="*/ 2235388 w 4069032"/>
              <a:gd name="connsiteY146" fmla="*/ 4891150 h 5566698"/>
              <a:gd name="connsiteX147" fmla="*/ 2221533 w 4069032"/>
              <a:gd name="connsiteY147" fmla="*/ 4849587 h 5566698"/>
              <a:gd name="connsiteX148" fmla="*/ 2207678 w 4069032"/>
              <a:gd name="connsiteY148" fmla="*/ 4780314 h 5566698"/>
              <a:gd name="connsiteX149" fmla="*/ 2179969 w 4069032"/>
              <a:gd name="connsiteY149" fmla="*/ 4572496 h 5566698"/>
              <a:gd name="connsiteX150" fmla="*/ 2166115 w 4069032"/>
              <a:gd name="connsiteY150" fmla="*/ 4475514 h 5566698"/>
              <a:gd name="connsiteX151" fmla="*/ 2124551 w 4069032"/>
              <a:gd name="connsiteY151" fmla="*/ 4212278 h 5566698"/>
              <a:gd name="connsiteX152" fmla="*/ 2110697 w 4069032"/>
              <a:gd name="connsiteY152" fmla="*/ 4170714 h 5566698"/>
              <a:gd name="connsiteX153" fmla="*/ 2082988 w 4069032"/>
              <a:gd name="connsiteY153" fmla="*/ 4032169 h 5566698"/>
              <a:gd name="connsiteX154" fmla="*/ 2041424 w 4069032"/>
              <a:gd name="connsiteY154" fmla="*/ 3949041 h 5566698"/>
              <a:gd name="connsiteX155" fmla="*/ 1999860 w 4069032"/>
              <a:gd name="connsiteY155" fmla="*/ 3921332 h 5566698"/>
              <a:gd name="connsiteX156" fmla="*/ 1972151 w 4069032"/>
              <a:gd name="connsiteY156" fmla="*/ 3962896 h 5566698"/>
              <a:gd name="connsiteX157" fmla="*/ 1944442 w 4069032"/>
              <a:gd name="connsiteY157" fmla="*/ 4046023 h 5566698"/>
              <a:gd name="connsiteX158" fmla="*/ 1930588 w 4069032"/>
              <a:gd name="connsiteY158" fmla="*/ 4129150 h 5566698"/>
              <a:gd name="connsiteX159" fmla="*/ 1902878 w 4069032"/>
              <a:gd name="connsiteY159" fmla="*/ 4323114 h 5566698"/>
              <a:gd name="connsiteX160" fmla="*/ 1889024 w 4069032"/>
              <a:gd name="connsiteY160" fmla="*/ 4489369 h 5566698"/>
              <a:gd name="connsiteX161" fmla="*/ 1875169 w 4069032"/>
              <a:gd name="connsiteY161" fmla="*/ 5112823 h 5566698"/>
              <a:gd name="connsiteX162" fmla="*/ 1833606 w 4069032"/>
              <a:gd name="connsiteY162" fmla="*/ 5320641 h 5566698"/>
              <a:gd name="connsiteX163" fmla="*/ 1819751 w 4069032"/>
              <a:gd name="connsiteY163" fmla="*/ 5376060 h 5566698"/>
              <a:gd name="connsiteX164" fmla="*/ 1736624 w 4069032"/>
              <a:gd name="connsiteY164" fmla="*/ 5417623 h 5566698"/>
              <a:gd name="connsiteX165" fmla="*/ 1695060 w 4069032"/>
              <a:gd name="connsiteY165" fmla="*/ 5445332 h 5566698"/>
              <a:gd name="connsiteX166" fmla="*/ 1417969 w 4069032"/>
              <a:gd name="connsiteY166" fmla="*/ 5445332 h 5566698"/>
              <a:gd name="connsiteX167" fmla="*/ 1334842 w 4069032"/>
              <a:gd name="connsiteY167" fmla="*/ 5431478 h 5566698"/>
              <a:gd name="connsiteX168" fmla="*/ 1154733 w 4069032"/>
              <a:gd name="connsiteY168" fmla="*/ 5417623 h 5566698"/>
              <a:gd name="connsiteX169" fmla="*/ 1168588 w 4069032"/>
              <a:gd name="connsiteY169" fmla="*/ 5348350 h 5566698"/>
              <a:gd name="connsiteX170" fmla="*/ 1210151 w 4069032"/>
              <a:gd name="connsiteY170" fmla="*/ 5362205 h 5566698"/>
              <a:gd name="connsiteX171" fmla="*/ 1168588 w 4069032"/>
              <a:gd name="connsiteY171" fmla="*/ 5279078 h 5566698"/>
              <a:gd name="connsiteX172" fmla="*/ 1210151 w 4069032"/>
              <a:gd name="connsiteY172" fmla="*/ 5265223 h 5566698"/>
              <a:gd name="connsiteX173" fmla="*/ 1224006 w 4069032"/>
              <a:gd name="connsiteY173" fmla="*/ 5265223 h 5566698"/>
              <a:gd name="connsiteX174" fmla="*/ 1237860 w 4069032"/>
              <a:gd name="connsiteY174" fmla="*/ 5195950 h 5566698"/>
              <a:gd name="connsiteX175" fmla="*/ 1653497 w 4069032"/>
              <a:gd name="connsiteY175" fmla="*/ 5154387 h 5566698"/>
              <a:gd name="connsiteX176" fmla="*/ 1681206 w 4069032"/>
              <a:gd name="connsiteY176" fmla="*/ 4669478 h 5566698"/>
              <a:gd name="connsiteX177" fmla="*/ 1667351 w 4069032"/>
              <a:gd name="connsiteY177" fmla="*/ 4323114 h 5566698"/>
              <a:gd name="connsiteX178" fmla="*/ 1653497 w 4069032"/>
              <a:gd name="connsiteY178" fmla="*/ 4281550 h 5566698"/>
              <a:gd name="connsiteX179" fmla="*/ 1598078 w 4069032"/>
              <a:gd name="connsiteY179" fmla="*/ 4212278 h 5566698"/>
              <a:gd name="connsiteX180" fmla="*/ 1570369 w 4069032"/>
              <a:gd name="connsiteY180" fmla="*/ 4115296 h 5566698"/>
              <a:gd name="connsiteX181" fmla="*/ 1542660 w 4069032"/>
              <a:gd name="connsiteY181" fmla="*/ 4032169 h 5566698"/>
              <a:gd name="connsiteX182" fmla="*/ 1514951 w 4069032"/>
              <a:gd name="connsiteY182" fmla="*/ 3949041 h 5566698"/>
              <a:gd name="connsiteX183" fmla="*/ 1487242 w 4069032"/>
              <a:gd name="connsiteY183" fmla="*/ 3907478 h 5566698"/>
              <a:gd name="connsiteX184" fmla="*/ 1445678 w 4069032"/>
              <a:gd name="connsiteY184" fmla="*/ 3782787 h 5566698"/>
              <a:gd name="connsiteX185" fmla="*/ 1431824 w 4069032"/>
              <a:gd name="connsiteY185" fmla="*/ 3741223 h 5566698"/>
              <a:gd name="connsiteX186" fmla="*/ 1390260 w 4069032"/>
              <a:gd name="connsiteY186" fmla="*/ 3561114 h 5566698"/>
              <a:gd name="connsiteX187" fmla="*/ 1376406 w 4069032"/>
              <a:gd name="connsiteY187" fmla="*/ 3519550 h 5566698"/>
              <a:gd name="connsiteX188" fmla="*/ 1362551 w 4069032"/>
              <a:gd name="connsiteY188" fmla="*/ 3477987 h 5566698"/>
              <a:gd name="connsiteX189" fmla="*/ 1348697 w 4069032"/>
              <a:gd name="connsiteY189" fmla="*/ 3367150 h 5566698"/>
              <a:gd name="connsiteX190" fmla="*/ 1334842 w 4069032"/>
              <a:gd name="connsiteY190" fmla="*/ 3325587 h 5566698"/>
              <a:gd name="connsiteX191" fmla="*/ 1320988 w 4069032"/>
              <a:gd name="connsiteY191" fmla="*/ 3242460 h 5566698"/>
              <a:gd name="connsiteX192" fmla="*/ 1334842 w 4069032"/>
              <a:gd name="connsiteY192" fmla="*/ 2715987 h 5566698"/>
              <a:gd name="connsiteX193" fmla="*/ 1362551 w 4069032"/>
              <a:gd name="connsiteY193" fmla="*/ 2674423 h 5566698"/>
              <a:gd name="connsiteX194" fmla="*/ 1376406 w 4069032"/>
              <a:gd name="connsiteY194" fmla="*/ 2632860 h 5566698"/>
              <a:gd name="connsiteX195" fmla="*/ 1404115 w 4069032"/>
              <a:gd name="connsiteY195" fmla="*/ 2605150 h 5566698"/>
              <a:gd name="connsiteX196" fmla="*/ 1431824 w 4069032"/>
              <a:gd name="connsiteY196" fmla="*/ 2563587 h 5566698"/>
              <a:gd name="connsiteX197" fmla="*/ 1445678 w 4069032"/>
              <a:gd name="connsiteY197" fmla="*/ 2522023 h 5566698"/>
              <a:gd name="connsiteX198" fmla="*/ 1473388 w 4069032"/>
              <a:gd name="connsiteY198" fmla="*/ 2494314 h 5566698"/>
              <a:gd name="connsiteX199" fmla="*/ 1501097 w 4069032"/>
              <a:gd name="connsiteY199" fmla="*/ 2411187 h 5566698"/>
              <a:gd name="connsiteX200" fmla="*/ 1514951 w 4069032"/>
              <a:gd name="connsiteY200" fmla="*/ 2369623 h 5566698"/>
              <a:gd name="connsiteX201" fmla="*/ 1501097 w 4069032"/>
              <a:gd name="connsiteY201" fmla="*/ 2092532 h 5566698"/>
              <a:gd name="connsiteX202" fmla="*/ 1459533 w 4069032"/>
              <a:gd name="connsiteY202" fmla="*/ 2064823 h 5566698"/>
              <a:gd name="connsiteX203" fmla="*/ 1265569 w 4069032"/>
              <a:gd name="connsiteY203" fmla="*/ 2078678 h 5566698"/>
              <a:gd name="connsiteX204" fmla="*/ 836078 w 4069032"/>
              <a:gd name="connsiteY204" fmla="*/ 2120241 h 5566698"/>
              <a:gd name="connsiteX205" fmla="*/ 794515 w 4069032"/>
              <a:gd name="connsiteY205" fmla="*/ 2147950 h 5566698"/>
              <a:gd name="connsiteX206" fmla="*/ 752951 w 4069032"/>
              <a:gd name="connsiteY206" fmla="*/ 2161805 h 5566698"/>
              <a:gd name="connsiteX207" fmla="*/ 739097 w 4069032"/>
              <a:gd name="connsiteY207" fmla="*/ 2203369 h 5566698"/>
              <a:gd name="connsiteX208" fmla="*/ 600551 w 4069032"/>
              <a:gd name="connsiteY208" fmla="*/ 2217223 h 5566698"/>
              <a:gd name="connsiteX209" fmla="*/ 531278 w 4069032"/>
              <a:gd name="connsiteY209" fmla="*/ 2258787 h 5566698"/>
              <a:gd name="connsiteX210" fmla="*/ 448151 w 4069032"/>
              <a:gd name="connsiteY210" fmla="*/ 2314205 h 5566698"/>
              <a:gd name="connsiteX211" fmla="*/ 351169 w 4069032"/>
              <a:gd name="connsiteY211" fmla="*/ 2411187 h 5566698"/>
              <a:gd name="connsiteX212" fmla="*/ 309606 w 4069032"/>
              <a:gd name="connsiteY212" fmla="*/ 2438896 h 5566698"/>
              <a:gd name="connsiteX213" fmla="*/ 281897 w 4069032"/>
              <a:gd name="connsiteY213" fmla="*/ 2480460 h 5566698"/>
              <a:gd name="connsiteX214" fmla="*/ 240333 w 4069032"/>
              <a:gd name="connsiteY214" fmla="*/ 2508169 h 5566698"/>
              <a:gd name="connsiteX215" fmla="*/ 212624 w 4069032"/>
              <a:gd name="connsiteY215" fmla="*/ 2591296 h 5566698"/>
              <a:gd name="connsiteX216" fmla="*/ 198769 w 4069032"/>
              <a:gd name="connsiteY216" fmla="*/ 2632860 h 5566698"/>
              <a:gd name="connsiteX217" fmla="*/ 157206 w 4069032"/>
              <a:gd name="connsiteY217" fmla="*/ 2660569 h 5566698"/>
              <a:gd name="connsiteX218" fmla="*/ 129497 w 4069032"/>
              <a:gd name="connsiteY218" fmla="*/ 2619005 h 5566698"/>
              <a:gd name="connsiteX219" fmla="*/ 46369 w 4069032"/>
              <a:gd name="connsiteY219" fmla="*/ 2577441 h 5566698"/>
              <a:gd name="connsiteX220" fmla="*/ 4806 w 4069032"/>
              <a:gd name="connsiteY220" fmla="*/ 2605150 h 5566698"/>
              <a:gd name="connsiteX221" fmla="*/ 18660 w 4069032"/>
              <a:gd name="connsiteY221" fmla="*/ 2563587 h 5566698"/>
              <a:gd name="connsiteX222" fmla="*/ 60224 w 4069032"/>
              <a:gd name="connsiteY222" fmla="*/ 2549732 h 5566698"/>
              <a:gd name="connsiteX223" fmla="*/ 74078 w 4069032"/>
              <a:gd name="connsiteY223" fmla="*/ 2452750 h 5566698"/>
              <a:gd name="connsiteX224" fmla="*/ 115642 w 4069032"/>
              <a:gd name="connsiteY224" fmla="*/ 2383478 h 5566698"/>
              <a:gd name="connsiteX225" fmla="*/ 171060 w 4069032"/>
              <a:gd name="connsiteY225" fmla="*/ 2300350 h 5566698"/>
              <a:gd name="connsiteX226" fmla="*/ 226478 w 4069032"/>
              <a:gd name="connsiteY226" fmla="*/ 2217223 h 5566698"/>
              <a:gd name="connsiteX227" fmla="*/ 309606 w 4069032"/>
              <a:gd name="connsiteY227" fmla="*/ 2189514 h 5566698"/>
              <a:gd name="connsiteX228" fmla="*/ 351169 w 4069032"/>
              <a:gd name="connsiteY228" fmla="*/ 2175660 h 5566698"/>
              <a:gd name="connsiteX229" fmla="*/ 448151 w 4069032"/>
              <a:gd name="connsiteY229" fmla="*/ 2050969 h 5566698"/>
              <a:gd name="connsiteX230" fmla="*/ 489715 w 4069032"/>
              <a:gd name="connsiteY230" fmla="*/ 2037114 h 5566698"/>
              <a:gd name="connsiteX231" fmla="*/ 531278 w 4069032"/>
              <a:gd name="connsiteY231" fmla="*/ 2009405 h 5566698"/>
              <a:gd name="connsiteX232" fmla="*/ 752951 w 4069032"/>
              <a:gd name="connsiteY232" fmla="*/ 1967841 h 5566698"/>
              <a:gd name="connsiteX233" fmla="*/ 836078 w 4069032"/>
              <a:gd name="connsiteY233" fmla="*/ 1926278 h 5566698"/>
              <a:gd name="connsiteX234" fmla="*/ 946915 w 4069032"/>
              <a:gd name="connsiteY234" fmla="*/ 1898569 h 5566698"/>
              <a:gd name="connsiteX235" fmla="*/ 1030042 w 4069032"/>
              <a:gd name="connsiteY235" fmla="*/ 1870860 h 5566698"/>
              <a:gd name="connsiteX236" fmla="*/ 1182442 w 4069032"/>
              <a:gd name="connsiteY236" fmla="*/ 1801587 h 5566698"/>
              <a:gd name="connsiteX237" fmla="*/ 1293278 w 4069032"/>
              <a:gd name="connsiteY237" fmla="*/ 1773878 h 5566698"/>
              <a:gd name="connsiteX238" fmla="*/ 1445678 w 4069032"/>
              <a:gd name="connsiteY238" fmla="*/ 1760023 h 5566698"/>
              <a:gd name="connsiteX239" fmla="*/ 1570369 w 4069032"/>
              <a:gd name="connsiteY239" fmla="*/ 1732314 h 5566698"/>
              <a:gd name="connsiteX240" fmla="*/ 1708915 w 4069032"/>
              <a:gd name="connsiteY240" fmla="*/ 1690750 h 5566698"/>
              <a:gd name="connsiteX241" fmla="*/ 1736624 w 4069032"/>
              <a:gd name="connsiteY241" fmla="*/ 1649187 h 5566698"/>
              <a:gd name="connsiteX242" fmla="*/ 1708915 w 4069032"/>
              <a:gd name="connsiteY242" fmla="*/ 1399805 h 55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4069032" h="5566698">
                <a:moveTo>
                  <a:pt x="1708915" y="1399805"/>
                </a:moveTo>
                <a:cubicBezTo>
                  <a:pt x="1683515" y="1353623"/>
                  <a:pt x="1602173" y="1386455"/>
                  <a:pt x="1584224" y="1372096"/>
                </a:cubicBezTo>
                <a:cubicBezTo>
                  <a:pt x="1494699" y="1300476"/>
                  <a:pt x="1619423" y="1351500"/>
                  <a:pt x="1514951" y="1316678"/>
                </a:cubicBezTo>
                <a:cubicBezTo>
                  <a:pt x="1422131" y="1223858"/>
                  <a:pt x="1463791" y="1274575"/>
                  <a:pt x="1390260" y="1164278"/>
                </a:cubicBezTo>
                <a:lnTo>
                  <a:pt x="1362551" y="1122714"/>
                </a:lnTo>
                <a:cubicBezTo>
                  <a:pt x="1327731" y="1018248"/>
                  <a:pt x="1374700" y="1147009"/>
                  <a:pt x="1320988" y="1039587"/>
                </a:cubicBezTo>
                <a:cubicBezTo>
                  <a:pt x="1314457" y="1026525"/>
                  <a:pt x="1313664" y="1011085"/>
                  <a:pt x="1307133" y="998023"/>
                </a:cubicBezTo>
                <a:cubicBezTo>
                  <a:pt x="1299686" y="983130"/>
                  <a:pt x="1286187" y="971676"/>
                  <a:pt x="1279424" y="956460"/>
                </a:cubicBezTo>
                <a:cubicBezTo>
                  <a:pt x="1267561" y="929769"/>
                  <a:pt x="1260952" y="901041"/>
                  <a:pt x="1251715" y="873332"/>
                </a:cubicBezTo>
                <a:lnTo>
                  <a:pt x="1237860" y="831769"/>
                </a:lnTo>
                <a:cubicBezTo>
                  <a:pt x="1222963" y="682794"/>
                  <a:pt x="1213149" y="664006"/>
                  <a:pt x="1237860" y="499260"/>
                </a:cubicBezTo>
                <a:cubicBezTo>
                  <a:pt x="1248962" y="425244"/>
                  <a:pt x="1280309" y="394024"/>
                  <a:pt x="1320988" y="333005"/>
                </a:cubicBezTo>
                <a:lnTo>
                  <a:pt x="1348697" y="291441"/>
                </a:lnTo>
                <a:cubicBezTo>
                  <a:pt x="1381024" y="194460"/>
                  <a:pt x="1348697" y="217550"/>
                  <a:pt x="1417969" y="194460"/>
                </a:cubicBezTo>
                <a:cubicBezTo>
                  <a:pt x="1427205" y="185223"/>
                  <a:pt x="1434477" y="173471"/>
                  <a:pt x="1445678" y="166750"/>
                </a:cubicBezTo>
                <a:cubicBezTo>
                  <a:pt x="1458201" y="159236"/>
                  <a:pt x="1474180" y="159427"/>
                  <a:pt x="1487242" y="152896"/>
                </a:cubicBezTo>
                <a:cubicBezTo>
                  <a:pt x="1502135" y="145450"/>
                  <a:pt x="1514951" y="134423"/>
                  <a:pt x="1528806" y="125187"/>
                </a:cubicBezTo>
                <a:cubicBezTo>
                  <a:pt x="1538042" y="111332"/>
                  <a:pt x="1544741" y="95397"/>
                  <a:pt x="1556515" y="83623"/>
                </a:cubicBezTo>
                <a:cubicBezTo>
                  <a:pt x="1583373" y="56765"/>
                  <a:pt x="1605836" y="53328"/>
                  <a:pt x="1639642" y="42060"/>
                </a:cubicBezTo>
                <a:cubicBezTo>
                  <a:pt x="1648878" y="32823"/>
                  <a:pt x="1654749" y="17787"/>
                  <a:pt x="1667351" y="14350"/>
                </a:cubicBezTo>
                <a:cubicBezTo>
                  <a:pt x="1781516" y="-16786"/>
                  <a:pt x="2070646" y="12104"/>
                  <a:pt x="2124551" y="14350"/>
                </a:cubicBezTo>
                <a:cubicBezTo>
                  <a:pt x="2154780" y="105035"/>
                  <a:pt x="2112796" y="16030"/>
                  <a:pt x="2179969" y="69769"/>
                </a:cubicBezTo>
                <a:cubicBezTo>
                  <a:pt x="2192971" y="80171"/>
                  <a:pt x="2197276" y="98330"/>
                  <a:pt x="2207678" y="111332"/>
                </a:cubicBezTo>
                <a:cubicBezTo>
                  <a:pt x="2215838" y="121532"/>
                  <a:pt x="2226151" y="129805"/>
                  <a:pt x="2235388" y="139041"/>
                </a:cubicBezTo>
                <a:cubicBezTo>
                  <a:pt x="2259773" y="212198"/>
                  <a:pt x="2241141" y="168454"/>
                  <a:pt x="2304660" y="263732"/>
                </a:cubicBezTo>
                <a:cubicBezTo>
                  <a:pt x="2320862" y="288035"/>
                  <a:pt x="2316167" y="322557"/>
                  <a:pt x="2332369" y="346860"/>
                </a:cubicBezTo>
                <a:cubicBezTo>
                  <a:pt x="2341605" y="360714"/>
                  <a:pt x="2349676" y="375421"/>
                  <a:pt x="2360078" y="388423"/>
                </a:cubicBezTo>
                <a:cubicBezTo>
                  <a:pt x="2382639" y="416623"/>
                  <a:pt x="2398492" y="423268"/>
                  <a:pt x="2429351" y="443841"/>
                </a:cubicBezTo>
                <a:cubicBezTo>
                  <a:pt x="2433969" y="457696"/>
                  <a:pt x="2434083" y="474001"/>
                  <a:pt x="2443206" y="485405"/>
                </a:cubicBezTo>
                <a:cubicBezTo>
                  <a:pt x="2462738" y="509821"/>
                  <a:pt x="2498953" y="517842"/>
                  <a:pt x="2526333" y="526969"/>
                </a:cubicBezTo>
                <a:cubicBezTo>
                  <a:pt x="2537601" y="560773"/>
                  <a:pt x="2541041" y="583239"/>
                  <a:pt x="2567897" y="610096"/>
                </a:cubicBezTo>
                <a:cubicBezTo>
                  <a:pt x="2579671" y="621870"/>
                  <a:pt x="2595606" y="628569"/>
                  <a:pt x="2609460" y="637805"/>
                </a:cubicBezTo>
                <a:cubicBezTo>
                  <a:pt x="2614078" y="651660"/>
                  <a:pt x="2623315" y="664765"/>
                  <a:pt x="2623315" y="679369"/>
                </a:cubicBezTo>
                <a:cubicBezTo>
                  <a:pt x="2623315" y="732352"/>
                  <a:pt x="2597712" y="726053"/>
                  <a:pt x="2554042" y="734787"/>
                </a:cubicBezTo>
                <a:cubicBezTo>
                  <a:pt x="2526496" y="740296"/>
                  <a:pt x="2498624" y="744023"/>
                  <a:pt x="2470915" y="748641"/>
                </a:cubicBezTo>
                <a:cubicBezTo>
                  <a:pt x="2475533" y="776350"/>
                  <a:pt x="2484769" y="803677"/>
                  <a:pt x="2484769" y="831769"/>
                </a:cubicBezTo>
                <a:cubicBezTo>
                  <a:pt x="2484769" y="932986"/>
                  <a:pt x="2349845" y="864019"/>
                  <a:pt x="2290806" y="859478"/>
                </a:cubicBezTo>
                <a:lnTo>
                  <a:pt x="2207678" y="804060"/>
                </a:lnTo>
                <a:cubicBezTo>
                  <a:pt x="2195527" y="795959"/>
                  <a:pt x="2202947" y="773900"/>
                  <a:pt x="2193824" y="762496"/>
                </a:cubicBezTo>
                <a:cubicBezTo>
                  <a:pt x="2183422" y="749494"/>
                  <a:pt x="2166115" y="744023"/>
                  <a:pt x="2152260" y="734787"/>
                </a:cubicBezTo>
                <a:cubicBezTo>
                  <a:pt x="2156878" y="767114"/>
                  <a:pt x="2159711" y="799748"/>
                  <a:pt x="2166115" y="831769"/>
                </a:cubicBezTo>
                <a:cubicBezTo>
                  <a:pt x="2168979" y="846089"/>
                  <a:pt x="2169643" y="863006"/>
                  <a:pt x="2179969" y="873332"/>
                </a:cubicBezTo>
                <a:cubicBezTo>
                  <a:pt x="2190296" y="883659"/>
                  <a:pt x="2208471" y="880656"/>
                  <a:pt x="2221533" y="887187"/>
                </a:cubicBezTo>
                <a:cubicBezTo>
                  <a:pt x="2328958" y="940899"/>
                  <a:pt x="2200195" y="893929"/>
                  <a:pt x="2304660" y="928750"/>
                </a:cubicBezTo>
                <a:cubicBezTo>
                  <a:pt x="2385707" y="1009797"/>
                  <a:pt x="2346762" y="979909"/>
                  <a:pt x="2415497" y="1025732"/>
                </a:cubicBezTo>
                <a:cubicBezTo>
                  <a:pt x="2410879" y="1067296"/>
                  <a:pt x="2420344" y="1113019"/>
                  <a:pt x="2401642" y="1150423"/>
                </a:cubicBezTo>
                <a:cubicBezTo>
                  <a:pt x="2393127" y="1167454"/>
                  <a:pt x="2354739" y="1147247"/>
                  <a:pt x="2346224" y="1164278"/>
                </a:cubicBezTo>
                <a:cubicBezTo>
                  <a:pt x="2327522" y="1201682"/>
                  <a:pt x="2354821" y="1253688"/>
                  <a:pt x="2332369" y="1288969"/>
                </a:cubicBezTo>
                <a:cubicBezTo>
                  <a:pt x="2316688" y="1313611"/>
                  <a:pt x="2276951" y="1307442"/>
                  <a:pt x="2249242" y="1316678"/>
                </a:cubicBezTo>
                <a:cubicBezTo>
                  <a:pt x="2176702" y="1340857"/>
                  <a:pt x="2222126" y="1328468"/>
                  <a:pt x="2110697" y="1344387"/>
                </a:cubicBezTo>
                <a:cubicBezTo>
                  <a:pt x="2115315" y="1395187"/>
                  <a:pt x="2108420" y="1448395"/>
                  <a:pt x="2124551" y="1496787"/>
                </a:cubicBezTo>
                <a:cubicBezTo>
                  <a:pt x="2129169" y="1510642"/>
                  <a:pt x="2151591" y="1509112"/>
                  <a:pt x="2166115" y="1510641"/>
                </a:cubicBezTo>
                <a:cubicBezTo>
                  <a:pt x="2239743" y="1518391"/>
                  <a:pt x="2313897" y="1519878"/>
                  <a:pt x="2387788" y="1524496"/>
                </a:cubicBezTo>
                <a:lnTo>
                  <a:pt x="2470915" y="1579914"/>
                </a:lnTo>
                <a:cubicBezTo>
                  <a:pt x="2495217" y="1596116"/>
                  <a:pt x="2554042" y="1607623"/>
                  <a:pt x="2554042" y="1607623"/>
                </a:cubicBezTo>
                <a:cubicBezTo>
                  <a:pt x="2558660" y="1621478"/>
                  <a:pt x="2557570" y="1638860"/>
                  <a:pt x="2567897" y="1649187"/>
                </a:cubicBezTo>
                <a:cubicBezTo>
                  <a:pt x="2591445" y="1672735"/>
                  <a:pt x="2651024" y="1704605"/>
                  <a:pt x="2651024" y="1704605"/>
                </a:cubicBezTo>
                <a:cubicBezTo>
                  <a:pt x="2660260" y="1718460"/>
                  <a:pt x="2668073" y="1733377"/>
                  <a:pt x="2678733" y="1746169"/>
                </a:cubicBezTo>
                <a:cubicBezTo>
                  <a:pt x="2712067" y="1786170"/>
                  <a:pt x="2720994" y="1788197"/>
                  <a:pt x="2761860" y="1815441"/>
                </a:cubicBezTo>
                <a:cubicBezTo>
                  <a:pt x="2771096" y="1829296"/>
                  <a:pt x="2776567" y="1846603"/>
                  <a:pt x="2789569" y="1857005"/>
                </a:cubicBezTo>
                <a:cubicBezTo>
                  <a:pt x="2800973" y="1866128"/>
                  <a:pt x="2818071" y="1864329"/>
                  <a:pt x="2831133" y="1870860"/>
                </a:cubicBezTo>
                <a:cubicBezTo>
                  <a:pt x="2938558" y="1924572"/>
                  <a:pt x="2809795" y="1877602"/>
                  <a:pt x="2914260" y="1912423"/>
                </a:cubicBezTo>
                <a:cubicBezTo>
                  <a:pt x="3033381" y="1991836"/>
                  <a:pt x="2882663" y="1896624"/>
                  <a:pt x="2997388" y="1953987"/>
                </a:cubicBezTo>
                <a:cubicBezTo>
                  <a:pt x="3012281" y="1961434"/>
                  <a:pt x="3023735" y="1974933"/>
                  <a:pt x="3038951" y="1981696"/>
                </a:cubicBezTo>
                <a:cubicBezTo>
                  <a:pt x="3098209" y="2008033"/>
                  <a:pt x="3121080" y="2007141"/>
                  <a:pt x="3177497" y="2023260"/>
                </a:cubicBezTo>
                <a:cubicBezTo>
                  <a:pt x="3276900" y="2051661"/>
                  <a:pt x="3147497" y="2022801"/>
                  <a:pt x="3288333" y="2050969"/>
                </a:cubicBezTo>
                <a:lnTo>
                  <a:pt x="3371460" y="2106387"/>
                </a:lnTo>
                <a:cubicBezTo>
                  <a:pt x="3385315" y="2115623"/>
                  <a:pt x="3401250" y="2122322"/>
                  <a:pt x="3413024" y="2134096"/>
                </a:cubicBezTo>
                <a:lnTo>
                  <a:pt x="3454588" y="2175660"/>
                </a:lnTo>
                <a:cubicBezTo>
                  <a:pt x="3459206" y="2189514"/>
                  <a:pt x="3457038" y="2208100"/>
                  <a:pt x="3468442" y="2217223"/>
                </a:cubicBezTo>
                <a:cubicBezTo>
                  <a:pt x="3483311" y="2229118"/>
                  <a:pt x="3506031" y="2224392"/>
                  <a:pt x="3523860" y="2231078"/>
                </a:cubicBezTo>
                <a:cubicBezTo>
                  <a:pt x="3543198" y="2238330"/>
                  <a:pt x="3562094" y="2247331"/>
                  <a:pt x="3579278" y="2258787"/>
                </a:cubicBezTo>
                <a:cubicBezTo>
                  <a:pt x="3590147" y="2266033"/>
                  <a:pt x="3596538" y="2278659"/>
                  <a:pt x="3606988" y="2286496"/>
                </a:cubicBezTo>
                <a:cubicBezTo>
                  <a:pt x="3633630" y="2306477"/>
                  <a:pt x="3690115" y="2341914"/>
                  <a:pt x="3690115" y="2341914"/>
                </a:cubicBezTo>
                <a:cubicBezTo>
                  <a:pt x="3766172" y="2456001"/>
                  <a:pt x="3666728" y="2325263"/>
                  <a:pt x="3759388" y="2397332"/>
                </a:cubicBezTo>
                <a:cubicBezTo>
                  <a:pt x="3790320" y="2421390"/>
                  <a:pt x="3842515" y="2480460"/>
                  <a:pt x="3842515" y="2480460"/>
                </a:cubicBezTo>
                <a:cubicBezTo>
                  <a:pt x="3869486" y="2561375"/>
                  <a:pt x="3835266" y="2487065"/>
                  <a:pt x="3897933" y="2549732"/>
                </a:cubicBezTo>
                <a:cubicBezTo>
                  <a:pt x="3909707" y="2561506"/>
                  <a:pt x="3913111" y="2580331"/>
                  <a:pt x="3925642" y="2591296"/>
                </a:cubicBezTo>
                <a:cubicBezTo>
                  <a:pt x="3950704" y="2613226"/>
                  <a:pt x="3981060" y="2628241"/>
                  <a:pt x="4008769" y="2646714"/>
                </a:cubicBezTo>
                <a:lnTo>
                  <a:pt x="4050333" y="2674423"/>
                </a:lnTo>
                <a:cubicBezTo>
                  <a:pt x="4063626" y="2714302"/>
                  <a:pt x="4084757" y="2756084"/>
                  <a:pt x="4050333" y="2799114"/>
                </a:cubicBezTo>
                <a:cubicBezTo>
                  <a:pt x="4041210" y="2810518"/>
                  <a:pt x="4022624" y="2789878"/>
                  <a:pt x="4008769" y="2785260"/>
                </a:cubicBezTo>
                <a:cubicBezTo>
                  <a:pt x="4004151" y="2771405"/>
                  <a:pt x="4005242" y="2733369"/>
                  <a:pt x="3994915" y="2743696"/>
                </a:cubicBezTo>
                <a:cubicBezTo>
                  <a:pt x="3974262" y="2764349"/>
                  <a:pt x="3967206" y="2826823"/>
                  <a:pt x="3967206" y="2826823"/>
                </a:cubicBezTo>
                <a:cubicBezTo>
                  <a:pt x="3944115" y="2822205"/>
                  <a:pt x="3913258" y="2830848"/>
                  <a:pt x="3897933" y="2812969"/>
                </a:cubicBezTo>
                <a:cubicBezTo>
                  <a:pt x="3879651" y="2791640"/>
                  <a:pt x="3903942" y="2749705"/>
                  <a:pt x="3884078" y="2729841"/>
                </a:cubicBezTo>
                <a:cubicBezTo>
                  <a:pt x="3870614" y="2716377"/>
                  <a:pt x="3875455" y="2766951"/>
                  <a:pt x="3870224" y="2785260"/>
                </a:cubicBezTo>
                <a:cubicBezTo>
                  <a:pt x="3866212" y="2799302"/>
                  <a:pt x="3860987" y="2812969"/>
                  <a:pt x="3856369" y="2826823"/>
                </a:cubicBezTo>
                <a:cubicBezTo>
                  <a:pt x="3710057" y="2797562"/>
                  <a:pt x="3853688" y="2849171"/>
                  <a:pt x="3773242" y="2688278"/>
                </a:cubicBezTo>
                <a:cubicBezTo>
                  <a:pt x="3764727" y="2671247"/>
                  <a:pt x="3736133" y="2679654"/>
                  <a:pt x="3717824" y="2674423"/>
                </a:cubicBezTo>
                <a:cubicBezTo>
                  <a:pt x="3703782" y="2670411"/>
                  <a:pt x="3690115" y="2665187"/>
                  <a:pt x="3676260" y="2660569"/>
                </a:cubicBezTo>
                <a:cubicBezTo>
                  <a:pt x="3667024" y="2646714"/>
                  <a:pt x="3660325" y="2630779"/>
                  <a:pt x="3648551" y="2619005"/>
                </a:cubicBezTo>
                <a:cubicBezTo>
                  <a:pt x="3608848" y="2579301"/>
                  <a:pt x="3610496" y="2599977"/>
                  <a:pt x="3565424" y="2577441"/>
                </a:cubicBezTo>
                <a:cubicBezTo>
                  <a:pt x="3457999" y="2523729"/>
                  <a:pt x="3586762" y="2570699"/>
                  <a:pt x="3482297" y="2535878"/>
                </a:cubicBezTo>
                <a:cubicBezTo>
                  <a:pt x="3473061" y="2522023"/>
                  <a:pt x="3467590" y="2504716"/>
                  <a:pt x="3454588" y="2494314"/>
                </a:cubicBezTo>
                <a:cubicBezTo>
                  <a:pt x="3443184" y="2485191"/>
                  <a:pt x="3426086" y="2486991"/>
                  <a:pt x="3413024" y="2480460"/>
                </a:cubicBezTo>
                <a:cubicBezTo>
                  <a:pt x="3398131" y="2473013"/>
                  <a:pt x="3386676" y="2459513"/>
                  <a:pt x="3371460" y="2452750"/>
                </a:cubicBezTo>
                <a:cubicBezTo>
                  <a:pt x="3344770" y="2440887"/>
                  <a:pt x="3316042" y="2434277"/>
                  <a:pt x="3288333" y="2425041"/>
                </a:cubicBezTo>
                <a:lnTo>
                  <a:pt x="3205206" y="2397332"/>
                </a:lnTo>
                <a:lnTo>
                  <a:pt x="3163642" y="2383478"/>
                </a:lnTo>
                <a:cubicBezTo>
                  <a:pt x="3044524" y="2304067"/>
                  <a:pt x="3195236" y="2399275"/>
                  <a:pt x="3080515" y="2341914"/>
                </a:cubicBezTo>
                <a:cubicBezTo>
                  <a:pt x="3065622" y="2334467"/>
                  <a:pt x="3054167" y="2320968"/>
                  <a:pt x="3038951" y="2314205"/>
                </a:cubicBezTo>
                <a:cubicBezTo>
                  <a:pt x="3012261" y="2302343"/>
                  <a:pt x="2983533" y="2295732"/>
                  <a:pt x="2955824" y="2286496"/>
                </a:cubicBezTo>
                <a:lnTo>
                  <a:pt x="2872697" y="2258787"/>
                </a:lnTo>
                <a:cubicBezTo>
                  <a:pt x="2858842" y="2254169"/>
                  <a:pt x="2843284" y="2253033"/>
                  <a:pt x="2831133" y="2244932"/>
                </a:cubicBezTo>
                <a:cubicBezTo>
                  <a:pt x="2817278" y="2235696"/>
                  <a:pt x="2804785" y="2223986"/>
                  <a:pt x="2789569" y="2217223"/>
                </a:cubicBezTo>
                <a:cubicBezTo>
                  <a:pt x="2617488" y="2140743"/>
                  <a:pt x="2796145" y="2249316"/>
                  <a:pt x="2623315" y="2134096"/>
                </a:cubicBezTo>
                <a:lnTo>
                  <a:pt x="2581751" y="2106387"/>
                </a:lnTo>
                <a:cubicBezTo>
                  <a:pt x="2572515" y="2092532"/>
                  <a:pt x="2567044" y="2075225"/>
                  <a:pt x="2554042" y="2064823"/>
                </a:cubicBezTo>
                <a:cubicBezTo>
                  <a:pt x="2542638" y="2055700"/>
                  <a:pt x="2518409" y="2037624"/>
                  <a:pt x="2512478" y="2050969"/>
                </a:cubicBezTo>
                <a:cubicBezTo>
                  <a:pt x="2493628" y="2093381"/>
                  <a:pt x="2503242" y="2143332"/>
                  <a:pt x="2498624" y="2189514"/>
                </a:cubicBezTo>
                <a:cubicBezTo>
                  <a:pt x="2503242" y="2258787"/>
                  <a:pt x="2500413" y="2328962"/>
                  <a:pt x="2512478" y="2397332"/>
                </a:cubicBezTo>
                <a:cubicBezTo>
                  <a:pt x="2514748" y="2410196"/>
                  <a:pt x="2532028" y="2414841"/>
                  <a:pt x="2540188" y="2425041"/>
                </a:cubicBezTo>
                <a:cubicBezTo>
                  <a:pt x="2592969" y="2491017"/>
                  <a:pt x="2538206" y="2446811"/>
                  <a:pt x="2609460" y="2494314"/>
                </a:cubicBezTo>
                <a:lnTo>
                  <a:pt x="2664878" y="2577441"/>
                </a:lnTo>
                <a:lnTo>
                  <a:pt x="2692588" y="2619005"/>
                </a:lnTo>
                <a:cubicBezTo>
                  <a:pt x="2697206" y="2637478"/>
                  <a:pt x="2703036" y="2655689"/>
                  <a:pt x="2706442" y="2674423"/>
                </a:cubicBezTo>
                <a:cubicBezTo>
                  <a:pt x="2712284" y="2706552"/>
                  <a:pt x="2712954" y="2739586"/>
                  <a:pt x="2720297" y="2771405"/>
                </a:cubicBezTo>
                <a:cubicBezTo>
                  <a:pt x="2726865" y="2799865"/>
                  <a:pt x="2738770" y="2826823"/>
                  <a:pt x="2748006" y="2854532"/>
                </a:cubicBezTo>
                <a:lnTo>
                  <a:pt x="2761860" y="2896096"/>
                </a:lnTo>
                <a:cubicBezTo>
                  <a:pt x="2757242" y="3108532"/>
                  <a:pt x="2756672" y="3321095"/>
                  <a:pt x="2748006" y="3533405"/>
                </a:cubicBezTo>
                <a:cubicBezTo>
                  <a:pt x="2747410" y="3547997"/>
                  <a:pt x="2737994" y="3560879"/>
                  <a:pt x="2734151" y="3574969"/>
                </a:cubicBezTo>
                <a:cubicBezTo>
                  <a:pt x="2729887" y="3590602"/>
                  <a:pt x="2695070" y="3744426"/>
                  <a:pt x="2678733" y="3768932"/>
                </a:cubicBezTo>
                <a:cubicBezTo>
                  <a:pt x="2669497" y="3782787"/>
                  <a:pt x="2658471" y="3795603"/>
                  <a:pt x="2651024" y="3810496"/>
                </a:cubicBezTo>
                <a:cubicBezTo>
                  <a:pt x="2593666" y="3925211"/>
                  <a:pt x="2688866" y="3774516"/>
                  <a:pt x="2609460" y="3893623"/>
                </a:cubicBezTo>
                <a:cubicBezTo>
                  <a:pt x="2543602" y="4091198"/>
                  <a:pt x="2609780" y="3885579"/>
                  <a:pt x="2567897" y="4032169"/>
                </a:cubicBezTo>
                <a:cubicBezTo>
                  <a:pt x="2563885" y="4046211"/>
                  <a:pt x="2558054" y="4059690"/>
                  <a:pt x="2554042" y="4073732"/>
                </a:cubicBezTo>
                <a:cubicBezTo>
                  <a:pt x="2548811" y="4092041"/>
                  <a:pt x="2547689" y="4111648"/>
                  <a:pt x="2540188" y="4129150"/>
                </a:cubicBezTo>
                <a:cubicBezTo>
                  <a:pt x="2533629" y="4144455"/>
                  <a:pt x="2521715" y="4156859"/>
                  <a:pt x="2512478" y="4170714"/>
                </a:cubicBezTo>
                <a:lnTo>
                  <a:pt x="2484769" y="4309260"/>
                </a:lnTo>
                <a:lnTo>
                  <a:pt x="2470915" y="4378532"/>
                </a:lnTo>
                <a:cubicBezTo>
                  <a:pt x="2471916" y="4422573"/>
                  <a:pt x="2458208" y="4883033"/>
                  <a:pt x="2498624" y="5085114"/>
                </a:cubicBezTo>
                <a:cubicBezTo>
                  <a:pt x="2501488" y="5099434"/>
                  <a:pt x="2508466" y="5112636"/>
                  <a:pt x="2512478" y="5126678"/>
                </a:cubicBezTo>
                <a:cubicBezTo>
                  <a:pt x="2517709" y="5144987"/>
                  <a:pt x="2522202" y="5163508"/>
                  <a:pt x="2526333" y="5182096"/>
                </a:cubicBezTo>
                <a:cubicBezTo>
                  <a:pt x="2531442" y="5205084"/>
                  <a:pt x="2528505" y="5230923"/>
                  <a:pt x="2540188" y="5251369"/>
                </a:cubicBezTo>
                <a:cubicBezTo>
                  <a:pt x="2560695" y="5287256"/>
                  <a:pt x="2640282" y="5288833"/>
                  <a:pt x="2664878" y="5292932"/>
                </a:cubicBezTo>
                <a:cubicBezTo>
                  <a:pt x="2678733" y="5297550"/>
                  <a:pt x="2691985" y="5304722"/>
                  <a:pt x="2706442" y="5306787"/>
                </a:cubicBezTo>
                <a:cubicBezTo>
                  <a:pt x="2756939" y="5314001"/>
                  <a:pt x="2810450" y="5304510"/>
                  <a:pt x="2858842" y="5320641"/>
                </a:cubicBezTo>
                <a:cubicBezTo>
                  <a:pt x="2872697" y="5325259"/>
                  <a:pt x="2868079" y="5348350"/>
                  <a:pt x="2872697" y="5362205"/>
                </a:cubicBezTo>
                <a:cubicBezTo>
                  <a:pt x="2858842" y="5371441"/>
                  <a:pt x="2839394" y="5375457"/>
                  <a:pt x="2831133" y="5389914"/>
                </a:cubicBezTo>
                <a:cubicBezTo>
                  <a:pt x="2802975" y="5439191"/>
                  <a:pt x="2816925" y="5458129"/>
                  <a:pt x="2831133" y="5500750"/>
                </a:cubicBezTo>
                <a:cubicBezTo>
                  <a:pt x="2792831" y="5615653"/>
                  <a:pt x="2829577" y="5550010"/>
                  <a:pt x="2581751" y="5528460"/>
                </a:cubicBezTo>
                <a:cubicBezTo>
                  <a:pt x="2506031" y="5521876"/>
                  <a:pt x="2487616" y="5510936"/>
                  <a:pt x="2415497" y="5486896"/>
                </a:cubicBezTo>
                <a:cubicBezTo>
                  <a:pt x="2388847" y="5478013"/>
                  <a:pt x="2360078" y="5477659"/>
                  <a:pt x="2332369" y="5473041"/>
                </a:cubicBezTo>
                <a:cubicBezTo>
                  <a:pt x="2318515" y="5463805"/>
                  <a:pt x="2299631" y="5459452"/>
                  <a:pt x="2290806" y="5445332"/>
                </a:cubicBezTo>
                <a:cubicBezTo>
                  <a:pt x="2275326" y="5420564"/>
                  <a:pt x="2263097" y="5362205"/>
                  <a:pt x="2263097" y="5362205"/>
                </a:cubicBezTo>
                <a:cubicBezTo>
                  <a:pt x="2225682" y="5100308"/>
                  <a:pt x="2273046" y="5456017"/>
                  <a:pt x="2235388" y="4891150"/>
                </a:cubicBezTo>
                <a:cubicBezTo>
                  <a:pt x="2234417" y="4876579"/>
                  <a:pt x="2225075" y="4863755"/>
                  <a:pt x="2221533" y="4849587"/>
                </a:cubicBezTo>
                <a:cubicBezTo>
                  <a:pt x="2215821" y="4826742"/>
                  <a:pt x="2211890" y="4803482"/>
                  <a:pt x="2207678" y="4780314"/>
                </a:cubicBezTo>
                <a:cubicBezTo>
                  <a:pt x="2186542" y="4664065"/>
                  <a:pt x="2197533" y="4713006"/>
                  <a:pt x="2179969" y="4572496"/>
                </a:cubicBezTo>
                <a:cubicBezTo>
                  <a:pt x="2175919" y="4540093"/>
                  <a:pt x="2169721" y="4507970"/>
                  <a:pt x="2166115" y="4475514"/>
                </a:cubicBezTo>
                <a:cubicBezTo>
                  <a:pt x="2151992" y="4348407"/>
                  <a:pt x="2162258" y="4325403"/>
                  <a:pt x="2124551" y="4212278"/>
                </a:cubicBezTo>
                <a:cubicBezTo>
                  <a:pt x="2119933" y="4198423"/>
                  <a:pt x="2113865" y="4184970"/>
                  <a:pt x="2110697" y="4170714"/>
                </a:cubicBezTo>
                <a:cubicBezTo>
                  <a:pt x="2083486" y="4048264"/>
                  <a:pt x="2110586" y="4128763"/>
                  <a:pt x="2082988" y="4032169"/>
                </a:cubicBezTo>
                <a:cubicBezTo>
                  <a:pt x="2073974" y="4000619"/>
                  <a:pt x="2065711" y="3973328"/>
                  <a:pt x="2041424" y="3949041"/>
                </a:cubicBezTo>
                <a:cubicBezTo>
                  <a:pt x="2029650" y="3937267"/>
                  <a:pt x="2013715" y="3930568"/>
                  <a:pt x="1999860" y="3921332"/>
                </a:cubicBezTo>
                <a:cubicBezTo>
                  <a:pt x="1990624" y="3935187"/>
                  <a:pt x="1978914" y="3947680"/>
                  <a:pt x="1972151" y="3962896"/>
                </a:cubicBezTo>
                <a:cubicBezTo>
                  <a:pt x="1960289" y="3989586"/>
                  <a:pt x="1944442" y="4046023"/>
                  <a:pt x="1944442" y="4046023"/>
                </a:cubicBezTo>
                <a:cubicBezTo>
                  <a:pt x="1939824" y="4073732"/>
                  <a:pt x="1934072" y="4101276"/>
                  <a:pt x="1930588" y="4129150"/>
                </a:cubicBezTo>
                <a:cubicBezTo>
                  <a:pt x="1906965" y="4318135"/>
                  <a:pt x="1931220" y="4209750"/>
                  <a:pt x="1902878" y="4323114"/>
                </a:cubicBezTo>
                <a:cubicBezTo>
                  <a:pt x="1898260" y="4378532"/>
                  <a:pt x="1890974" y="4433793"/>
                  <a:pt x="1889024" y="4489369"/>
                </a:cubicBezTo>
                <a:cubicBezTo>
                  <a:pt x="1881735" y="4697110"/>
                  <a:pt x="1886094" y="4905241"/>
                  <a:pt x="1875169" y="5112823"/>
                </a:cubicBezTo>
                <a:cubicBezTo>
                  <a:pt x="1866389" y="5279646"/>
                  <a:pt x="1859682" y="5229375"/>
                  <a:pt x="1833606" y="5320641"/>
                </a:cubicBezTo>
                <a:cubicBezTo>
                  <a:pt x="1828375" y="5338950"/>
                  <a:pt x="1830313" y="5360216"/>
                  <a:pt x="1819751" y="5376060"/>
                </a:cubicBezTo>
                <a:cubicBezTo>
                  <a:pt x="1804403" y="5399082"/>
                  <a:pt x="1760334" y="5409720"/>
                  <a:pt x="1736624" y="5417623"/>
                </a:cubicBezTo>
                <a:cubicBezTo>
                  <a:pt x="1722769" y="5426859"/>
                  <a:pt x="1709953" y="5437885"/>
                  <a:pt x="1695060" y="5445332"/>
                </a:cubicBezTo>
                <a:cubicBezTo>
                  <a:pt x="1613533" y="5486096"/>
                  <a:pt x="1481503" y="5449069"/>
                  <a:pt x="1417969" y="5445332"/>
                </a:cubicBezTo>
                <a:cubicBezTo>
                  <a:pt x="1390260" y="5440714"/>
                  <a:pt x="1362779" y="5434419"/>
                  <a:pt x="1334842" y="5431478"/>
                </a:cubicBezTo>
                <a:cubicBezTo>
                  <a:pt x="1274959" y="5425175"/>
                  <a:pt x="1208590" y="5444552"/>
                  <a:pt x="1154733" y="5417623"/>
                </a:cubicBezTo>
                <a:cubicBezTo>
                  <a:pt x="1133671" y="5407092"/>
                  <a:pt x="1163970" y="5371441"/>
                  <a:pt x="1168588" y="5348350"/>
                </a:cubicBezTo>
                <a:cubicBezTo>
                  <a:pt x="1182442" y="5352968"/>
                  <a:pt x="1199825" y="5372531"/>
                  <a:pt x="1210151" y="5362205"/>
                </a:cubicBezTo>
                <a:cubicBezTo>
                  <a:pt x="1221624" y="5350732"/>
                  <a:pt x="1169518" y="5280473"/>
                  <a:pt x="1168588" y="5279078"/>
                </a:cubicBezTo>
                <a:cubicBezTo>
                  <a:pt x="1182442" y="5274460"/>
                  <a:pt x="1195547" y="5265223"/>
                  <a:pt x="1210151" y="5265223"/>
                </a:cubicBezTo>
                <a:cubicBezTo>
                  <a:pt x="1227548" y="5265223"/>
                  <a:pt x="1323660" y="5298442"/>
                  <a:pt x="1224006" y="5265223"/>
                </a:cubicBezTo>
                <a:cubicBezTo>
                  <a:pt x="1228624" y="5242132"/>
                  <a:pt x="1214834" y="5200884"/>
                  <a:pt x="1237860" y="5195950"/>
                </a:cubicBezTo>
                <a:cubicBezTo>
                  <a:pt x="1781662" y="5079421"/>
                  <a:pt x="1487683" y="5264928"/>
                  <a:pt x="1653497" y="5154387"/>
                </a:cubicBezTo>
                <a:cubicBezTo>
                  <a:pt x="1712691" y="4976797"/>
                  <a:pt x="1681206" y="5084484"/>
                  <a:pt x="1681206" y="4669478"/>
                </a:cubicBezTo>
                <a:cubicBezTo>
                  <a:pt x="1681206" y="4553931"/>
                  <a:pt x="1675583" y="4438367"/>
                  <a:pt x="1667351" y="4323114"/>
                </a:cubicBezTo>
                <a:cubicBezTo>
                  <a:pt x="1666311" y="4308547"/>
                  <a:pt x="1660028" y="4294612"/>
                  <a:pt x="1653497" y="4281550"/>
                </a:cubicBezTo>
                <a:cubicBezTo>
                  <a:pt x="1636020" y="4246596"/>
                  <a:pt x="1623851" y="4238050"/>
                  <a:pt x="1598078" y="4212278"/>
                </a:cubicBezTo>
                <a:cubicBezTo>
                  <a:pt x="1551506" y="4072556"/>
                  <a:pt x="1622574" y="4289311"/>
                  <a:pt x="1570369" y="4115296"/>
                </a:cubicBezTo>
                <a:cubicBezTo>
                  <a:pt x="1561976" y="4087320"/>
                  <a:pt x="1551896" y="4059878"/>
                  <a:pt x="1542660" y="4032169"/>
                </a:cubicBezTo>
                <a:cubicBezTo>
                  <a:pt x="1542658" y="4032164"/>
                  <a:pt x="1514954" y="3949045"/>
                  <a:pt x="1514951" y="3949041"/>
                </a:cubicBezTo>
                <a:lnTo>
                  <a:pt x="1487242" y="3907478"/>
                </a:lnTo>
                <a:lnTo>
                  <a:pt x="1445678" y="3782787"/>
                </a:lnTo>
                <a:lnTo>
                  <a:pt x="1431824" y="3741223"/>
                </a:lnTo>
                <a:cubicBezTo>
                  <a:pt x="1413838" y="3615323"/>
                  <a:pt x="1428296" y="3675224"/>
                  <a:pt x="1390260" y="3561114"/>
                </a:cubicBezTo>
                <a:lnTo>
                  <a:pt x="1376406" y="3519550"/>
                </a:lnTo>
                <a:lnTo>
                  <a:pt x="1362551" y="3477987"/>
                </a:lnTo>
                <a:cubicBezTo>
                  <a:pt x="1357933" y="3441041"/>
                  <a:pt x="1355357" y="3403783"/>
                  <a:pt x="1348697" y="3367150"/>
                </a:cubicBezTo>
                <a:cubicBezTo>
                  <a:pt x="1346085" y="3352782"/>
                  <a:pt x="1338010" y="3339843"/>
                  <a:pt x="1334842" y="3325587"/>
                </a:cubicBezTo>
                <a:cubicBezTo>
                  <a:pt x="1328748" y="3298165"/>
                  <a:pt x="1325606" y="3270169"/>
                  <a:pt x="1320988" y="3242460"/>
                </a:cubicBezTo>
                <a:cubicBezTo>
                  <a:pt x="1325606" y="3066969"/>
                  <a:pt x="1322031" y="2891071"/>
                  <a:pt x="1334842" y="2715987"/>
                </a:cubicBezTo>
                <a:cubicBezTo>
                  <a:pt x="1336057" y="2699380"/>
                  <a:pt x="1355104" y="2689316"/>
                  <a:pt x="1362551" y="2674423"/>
                </a:cubicBezTo>
                <a:cubicBezTo>
                  <a:pt x="1369082" y="2661361"/>
                  <a:pt x="1368892" y="2645383"/>
                  <a:pt x="1376406" y="2632860"/>
                </a:cubicBezTo>
                <a:cubicBezTo>
                  <a:pt x="1383127" y="2621659"/>
                  <a:pt x="1395955" y="2615350"/>
                  <a:pt x="1404115" y="2605150"/>
                </a:cubicBezTo>
                <a:cubicBezTo>
                  <a:pt x="1414517" y="2592148"/>
                  <a:pt x="1422588" y="2577441"/>
                  <a:pt x="1431824" y="2563587"/>
                </a:cubicBezTo>
                <a:cubicBezTo>
                  <a:pt x="1436442" y="2549732"/>
                  <a:pt x="1438164" y="2534546"/>
                  <a:pt x="1445678" y="2522023"/>
                </a:cubicBezTo>
                <a:cubicBezTo>
                  <a:pt x="1452399" y="2510822"/>
                  <a:pt x="1467546" y="2505997"/>
                  <a:pt x="1473388" y="2494314"/>
                </a:cubicBezTo>
                <a:cubicBezTo>
                  <a:pt x="1486450" y="2468190"/>
                  <a:pt x="1491861" y="2438896"/>
                  <a:pt x="1501097" y="2411187"/>
                </a:cubicBezTo>
                <a:lnTo>
                  <a:pt x="1514951" y="2369623"/>
                </a:lnTo>
                <a:cubicBezTo>
                  <a:pt x="1510333" y="2277259"/>
                  <a:pt x="1517640" y="2183519"/>
                  <a:pt x="1501097" y="2092532"/>
                </a:cubicBezTo>
                <a:cubicBezTo>
                  <a:pt x="1498118" y="2076149"/>
                  <a:pt x="1476155" y="2065801"/>
                  <a:pt x="1459533" y="2064823"/>
                </a:cubicBezTo>
                <a:cubicBezTo>
                  <a:pt x="1394825" y="2061017"/>
                  <a:pt x="1330224" y="2074060"/>
                  <a:pt x="1265569" y="2078678"/>
                </a:cubicBezTo>
                <a:cubicBezTo>
                  <a:pt x="1072825" y="2142926"/>
                  <a:pt x="1211627" y="2105220"/>
                  <a:pt x="836078" y="2120241"/>
                </a:cubicBezTo>
                <a:cubicBezTo>
                  <a:pt x="822224" y="2129477"/>
                  <a:pt x="809408" y="2140503"/>
                  <a:pt x="794515" y="2147950"/>
                </a:cubicBezTo>
                <a:cubicBezTo>
                  <a:pt x="781453" y="2154481"/>
                  <a:pt x="763278" y="2151478"/>
                  <a:pt x="752951" y="2161805"/>
                </a:cubicBezTo>
                <a:cubicBezTo>
                  <a:pt x="742624" y="2172132"/>
                  <a:pt x="752822" y="2198378"/>
                  <a:pt x="739097" y="2203369"/>
                </a:cubicBezTo>
                <a:cubicBezTo>
                  <a:pt x="695479" y="2219230"/>
                  <a:pt x="646733" y="2212605"/>
                  <a:pt x="600551" y="2217223"/>
                </a:cubicBezTo>
                <a:cubicBezTo>
                  <a:pt x="521082" y="2243714"/>
                  <a:pt x="592135" y="2213145"/>
                  <a:pt x="531278" y="2258787"/>
                </a:cubicBezTo>
                <a:cubicBezTo>
                  <a:pt x="504636" y="2278768"/>
                  <a:pt x="448151" y="2314205"/>
                  <a:pt x="448151" y="2314205"/>
                </a:cubicBezTo>
                <a:cubicBezTo>
                  <a:pt x="423766" y="2387363"/>
                  <a:pt x="446449" y="2347668"/>
                  <a:pt x="351169" y="2411187"/>
                </a:cubicBezTo>
                <a:lnTo>
                  <a:pt x="309606" y="2438896"/>
                </a:lnTo>
                <a:cubicBezTo>
                  <a:pt x="300370" y="2452751"/>
                  <a:pt x="293671" y="2468686"/>
                  <a:pt x="281897" y="2480460"/>
                </a:cubicBezTo>
                <a:cubicBezTo>
                  <a:pt x="270123" y="2492234"/>
                  <a:pt x="249158" y="2494049"/>
                  <a:pt x="240333" y="2508169"/>
                </a:cubicBezTo>
                <a:cubicBezTo>
                  <a:pt x="224853" y="2532937"/>
                  <a:pt x="221860" y="2563587"/>
                  <a:pt x="212624" y="2591296"/>
                </a:cubicBezTo>
                <a:cubicBezTo>
                  <a:pt x="208006" y="2605151"/>
                  <a:pt x="210920" y="2624759"/>
                  <a:pt x="198769" y="2632860"/>
                </a:cubicBezTo>
                <a:lnTo>
                  <a:pt x="157206" y="2660569"/>
                </a:lnTo>
                <a:cubicBezTo>
                  <a:pt x="147970" y="2646714"/>
                  <a:pt x="131852" y="2635489"/>
                  <a:pt x="129497" y="2619005"/>
                </a:cubicBezTo>
                <a:cubicBezTo>
                  <a:pt x="117738" y="2536697"/>
                  <a:pt x="219709" y="2552679"/>
                  <a:pt x="46369" y="2577441"/>
                </a:cubicBezTo>
                <a:cubicBezTo>
                  <a:pt x="32515" y="2586677"/>
                  <a:pt x="19699" y="2612596"/>
                  <a:pt x="4806" y="2605150"/>
                </a:cubicBezTo>
                <a:cubicBezTo>
                  <a:pt x="-8256" y="2598619"/>
                  <a:pt x="8334" y="2573913"/>
                  <a:pt x="18660" y="2563587"/>
                </a:cubicBezTo>
                <a:cubicBezTo>
                  <a:pt x="28987" y="2553260"/>
                  <a:pt x="46369" y="2554350"/>
                  <a:pt x="60224" y="2549732"/>
                </a:cubicBezTo>
                <a:cubicBezTo>
                  <a:pt x="-8256" y="2447012"/>
                  <a:pt x="-27849" y="2473136"/>
                  <a:pt x="74078" y="2452750"/>
                </a:cubicBezTo>
                <a:cubicBezTo>
                  <a:pt x="136244" y="2390587"/>
                  <a:pt x="70681" y="2464408"/>
                  <a:pt x="115642" y="2383478"/>
                </a:cubicBezTo>
                <a:cubicBezTo>
                  <a:pt x="131815" y="2354366"/>
                  <a:pt x="152587" y="2328059"/>
                  <a:pt x="171060" y="2300350"/>
                </a:cubicBezTo>
                <a:cubicBezTo>
                  <a:pt x="204752" y="2249811"/>
                  <a:pt x="156287" y="2256218"/>
                  <a:pt x="226478" y="2217223"/>
                </a:cubicBezTo>
                <a:cubicBezTo>
                  <a:pt x="252011" y="2203038"/>
                  <a:pt x="281897" y="2198750"/>
                  <a:pt x="309606" y="2189514"/>
                </a:cubicBezTo>
                <a:lnTo>
                  <a:pt x="351169" y="2175660"/>
                </a:lnTo>
                <a:cubicBezTo>
                  <a:pt x="373187" y="2142633"/>
                  <a:pt x="409084" y="2077013"/>
                  <a:pt x="448151" y="2050969"/>
                </a:cubicBezTo>
                <a:cubicBezTo>
                  <a:pt x="460302" y="2042868"/>
                  <a:pt x="476653" y="2043645"/>
                  <a:pt x="489715" y="2037114"/>
                </a:cubicBezTo>
                <a:cubicBezTo>
                  <a:pt x="504608" y="2029667"/>
                  <a:pt x="516062" y="2016168"/>
                  <a:pt x="531278" y="2009405"/>
                </a:cubicBezTo>
                <a:cubicBezTo>
                  <a:pt x="617416" y="1971122"/>
                  <a:pt x="650524" y="1978084"/>
                  <a:pt x="752951" y="1967841"/>
                </a:cubicBezTo>
                <a:cubicBezTo>
                  <a:pt x="857417" y="1933021"/>
                  <a:pt x="728656" y="1979990"/>
                  <a:pt x="836078" y="1926278"/>
                </a:cubicBezTo>
                <a:cubicBezTo>
                  <a:pt x="869712" y="1909461"/>
                  <a:pt x="912130" y="1908056"/>
                  <a:pt x="946915" y="1898569"/>
                </a:cubicBezTo>
                <a:cubicBezTo>
                  <a:pt x="975094" y="1890884"/>
                  <a:pt x="1030042" y="1870860"/>
                  <a:pt x="1030042" y="1870860"/>
                </a:cubicBezTo>
                <a:cubicBezTo>
                  <a:pt x="1088730" y="1812170"/>
                  <a:pt x="1045358" y="1847281"/>
                  <a:pt x="1182442" y="1801587"/>
                </a:cubicBezTo>
                <a:cubicBezTo>
                  <a:pt x="1227686" y="1786506"/>
                  <a:pt x="1239772" y="1780566"/>
                  <a:pt x="1293278" y="1773878"/>
                </a:cubicBezTo>
                <a:cubicBezTo>
                  <a:pt x="1343894" y="1767551"/>
                  <a:pt x="1394878" y="1764641"/>
                  <a:pt x="1445678" y="1760023"/>
                </a:cubicBezTo>
                <a:cubicBezTo>
                  <a:pt x="1485241" y="1752111"/>
                  <a:pt x="1531228" y="1744056"/>
                  <a:pt x="1570369" y="1732314"/>
                </a:cubicBezTo>
                <a:cubicBezTo>
                  <a:pt x="1739022" y="1681718"/>
                  <a:pt x="1581182" y="1722684"/>
                  <a:pt x="1708915" y="1690750"/>
                </a:cubicBezTo>
                <a:cubicBezTo>
                  <a:pt x="1718151" y="1676896"/>
                  <a:pt x="1735749" y="1665815"/>
                  <a:pt x="1736624" y="1649187"/>
                </a:cubicBezTo>
                <a:cubicBezTo>
                  <a:pt x="1740515" y="1575254"/>
                  <a:pt x="1734315" y="1445987"/>
                  <a:pt x="1708915" y="1399805"/>
                </a:cubicBez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7444" y="4871177"/>
            <a:ext cx="432436" cy="432436"/>
          </a:xfrm>
          <a:prstGeom prst="rect">
            <a:avLst/>
          </a:prstGeom>
        </p:spPr>
      </p:pic>
      <p:sp>
        <p:nvSpPr>
          <p:cNvPr id="10" name="Freeform 9"/>
          <p:cNvSpPr/>
          <p:nvPr/>
        </p:nvSpPr>
        <p:spPr>
          <a:xfrm>
            <a:off x="5976220" y="4970929"/>
            <a:ext cx="1043018" cy="1189095"/>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537838" y="4481071"/>
            <a:ext cx="1040894" cy="1714066"/>
          </a:xfrm>
          <a:custGeom>
            <a:avLst/>
            <a:gdLst>
              <a:gd name="connsiteX0" fmla="*/ 1734544 w 4123271"/>
              <a:gd name="connsiteY0" fmla="*/ 1246909 h 4904509"/>
              <a:gd name="connsiteX1" fmla="*/ 1679126 w 4123271"/>
              <a:gd name="connsiteY1" fmla="*/ 1177636 h 4904509"/>
              <a:gd name="connsiteX2" fmla="*/ 1651417 w 4123271"/>
              <a:gd name="connsiteY2" fmla="*/ 1136072 h 4904509"/>
              <a:gd name="connsiteX3" fmla="*/ 1609853 w 4123271"/>
              <a:gd name="connsiteY3" fmla="*/ 1108363 h 4904509"/>
              <a:gd name="connsiteX4" fmla="*/ 1554435 w 4123271"/>
              <a:gd name="connsiteY4" fmla="*/ 1025236 h 4904509"/>
              <a:gd name="connsiteX5" fmla="*/ 1429744 w 4123271"/>
              <a:gd name="connsiteY5" fmla="*/ 955963 h 4904509"/>
              <a:gd name="connsiteX6" fmla="*/ 1402035 w 4123271"/>
              <a:gd name="connsiteY6" fmla="*/ 914400 h 4904509"/>
              <a:gd name="connsiteX7" fmla="*/ 1360472 w 4123271"/>
              <a:gd name="connsiteY7" fmla="*/ 886691 h 4904509"/>
              <a:gd name="connsiteX8" fmla="*/ 1332762 w 4123271"/>
              <a:gd name="connsiteY8" fmla="*/ 858981 h 4904509"/>
              <a:gd name="connsiteX9" fmla="*/ 1249635 w 4123271"/>
              <a:gd name="connsiteY9" fmla="*/ 789709 h 4904509"/>
              <a:gd name="connsiteX10" fmla="*/ 1208072 w 4123271"/>
              <a:gd name="connsiteY10" fmla="*/ 665018 h 4904509"/>
              <a:gd name="connsiteX11" fmla="*/ 1194217 w 4123271"/>
              <a:gd name="connsiteY11" fmla="*/ 623454 h 4904509"/>
              <a:gd name="connsiteX12" fmla="*/ 1235781 w 4123271"/>
              <a:gd name="connsiteY12" fmla="*/ 304800 h 4904509"/>
              <a:gd name="connsiteX13" fmla="*/ 1249635 w 4123271"/>
              <a:gd name="connsiteY13" fmla="*/ 235527 h 4904509"/>
              <a:gd name="connsiteX14" fmla="*/ 1332762 w 4123271"/>
              <a:gd name="connsiteY14" fmla="*/ 193963 h 4904509"/>
              <a:gd name="connsiteX15" fmla="*/ 1360472 w 4123271"/>
              <a:gd name="connsiteY15" fmla="*/ 166254 h 4904509"/>
              <a:gd name="connsiteX16" fmla="*/ 1415890 w 4123271"/>
              <a:gd name="connsiteY16" fmla="*/ 96981 h 4904509"/>
              <a:gd name="connsiteX17" fmla="*/ 1457453 w 4123271"/>
              <a:gd name="connsiteY17" fmla="*/ 83127 h 4904509"/>
              <a:gd name="connsiteX18" fmla="*/ 1499017 w 4123271"/>
              <a:gd name="connsiteY18" fmla="*/ 41563 h 4904509"/>
              <a:gd name="connsiteX19" fmla="*/ 1609853 w 4123271"/>
              <a:gd name="connsiteY19" fmla="*/ 13854 h 4904509"/>
              <a:gd name="connsiteX20" fmla="*/ 1651417 w 4123271"/>
              <a:gd name="connsiteY20" fmla="*/ 0 h 4904509"/>
              <a:gd name="connsiteX21" fmla="*/ 2067053 w 4123271"/>
              <a:gd name="connsiteY21" fmla="*/ 13854 h 4904509"/>
              <a:gd name="connsiteX22" fmla="*/ 2122472 w 4123271"/>
              <a:gd name="connsiteY22" fmla="*/ 69272 h 4904509"/>
              <a:gd name="connsiteX23" fmla="*/ 2205599 w 4123271"/>
              <a:gd name="connsiteY23" fmla="*/ 96981 h 4904509"/>
              <a:gd name="connsiteX24" fmla="*/ 2233308 w 4123271"/>
              <a:gd name="connsiteY24" fmla="*/ 124691 h 4904509"/>
              <a:gd name="connsiteX25" fmla="*/ 2274872 w 4123271"/>
              <a:gd name="connsiteY25" fmla="*/ 138545 h 4904509"/>
              <a:gd name="connsiteX26" fmla="*/ 2316435 w 4123271"/>
              <a:gd name="connsiteY26" fmla="*/ 263236 h 4904509"/>
              <a:gd name="connsiteX27" fmla="*/ 2357999 w 4123271"/>
              <a:gd name="connsiteY27" fmla="*/ 290945 h 4904509"/>
              <a:gd name="connsiteX28" fmla="*/ 2427272 w 4123271"/>
              <a:gd name="connsiteY28" fmla="*/ 360218 h 4904509"/>
              <a:gd name="connsiteX29" fmla="*/ 2496544 w 4123271"/>
              <a:gd name="connsiteY29" fmla="*/ 415636 h 4904509"/>
              <a:gd name="connsiteX30" fmla="*/ 2510399 w 4123271"/>
              <a:gd name="connsiteY30" fmla="*/ 457200 h 4904509"/>
              <a:gd name="connsiteX31" fmla="*/ 2538108 w 4123271"/>
              <a:gd name="connsiteY31" fmla="*/ 498763 h 4904509"/>
              <a:gd name="connsiteX32" fmla="*/ 2551962 w 4123271"/>
              <a:gd name="connsiteY32" fmla="*/ 568036 h 4904509"/>
              <a:gd name="connsiteX33" fmla="*/ 2579672 w 4123271"/>
              <a:gd name="connsiteY33" fmla="*/ 651163 h 4904509"/>
              <a:gd name="connsiteX34" fmla="*/ 2662799 w 4123271"/>
              <a:gd name="connsiteY34" fmla="*/ 665018 h 4904509"/>
              <a:gd name="connsiteX35" fmla="*/ 2704362 w 4123271"/>
              <a:gd name="connsiteY35" fmla="*/ 748145 h 4904509"/>
              <a:gd name="connsiteX36" fmla="*/ 2690508 w 4123271"/>
              <a:gd name="connsiteY36" fmla="*/ 817418 h 4904509"/>
              <a:gd name="connsiteX37" fmla="*/ 2538108 w 4123271"/>
              <a:gd name="connsiteY37" fmla="*/ 831272 h 4904509"/>
              <a:gd name="connsiteX38" fmla="*/ 2496544 w 4123271"/>
              <a:gd name="connsiteY38" fmla="*/ 942109 h 4904509"/>
              <a:gd name="connsiteX39" fmla="*/ 2413417 w 4123271"/>
              <a:gd name="connsiteY39" fmla="*/ 969818 h 4904509"/>
              <a:gd name="connsiteX40" fmla="*/ 2177890 w 4123271"/>
              <a:gd name="connsiteY40" fmla="*/ 928254 h 4904509"/>
              <a:gd name="connsiteX41" fmla="*/ 2150181 w 4123271"/>
              <a:gd name="connsiteY41" fmla="*/ 886691 h 4904509"/>
              <a:gd name="connsiteX42" fmla="*/ 2136326 w 4123271"/>
              <a:gd name="connsiteY42" fmla="*/ 928254 h 4904509"/>
              <a:gd name="connsiteX43" fmla="*/ 2219453 w 4123271"/>
              <a:gd name="connsiteY43" fmla="*/ 969818 h 4904509"/>
              <a:gd name="connsiteX44" fmla="*/ 2330290 w 4123271"/>
              <a:gd name="connsiteY44" fmla="*/ 1025236 h 4904509"/>
              <a:gd name="connsiteX45" fmla="*/ 2413417 w 4123271"/>
              <a:gd name="connsiteY45" fmla="*/ 1052945 h 4904509"/>
              <a:gd name="connsiteX46" fmla="*/ 2399562 w 4123271"/>
              <a:gd name="connsiteY46" fmla="*/ 1094509 h 4904509"/>
              <a:gd name="connsiteX47" fmla="*/ 2330290 w 4123271"/>
              <a:gd name="connsiteY47" fmla="*/ 1177636 h 4904509"/>
              <a:gd name="connsiteX48" fmla="*/ 2288726 w 4123271"/>
              <a:gd name="connsiteY48" fmla="*/ 1205345 h 4904509"/>
              <a:gd name="connsiteX49" fmla="*/ 2205599 w 4123271"/>
              <a:gd name="connsiteY49" fmla="*/ 1233054 h 4904509"/>
              <a:gd name="connsiteX50" fmla="*/ 2122472 w 4123271"/>
              <a:gd name="connsiteY50" fmla="*/ 1260763 h 4904509"/>
              <a:gd name="connsiteX51" fmla="*/ 2039344 w 4123271"/>
              <a:gd name="connsiteY51" fmla="*/ 1274618 h 4904509"/>
              <a:gd name="connsiteX52" fmla="*/ 2053199 w 4123271"/>
              <a:gd name="connsiteY52" fmla="*/ 1357745 h 4904509"/>
              <a:gd name="connsiteX53" fmla="*/ 2136326 w 4123271"/>
              <a:gd name="connsiteY53" fmla="*/ 1385454 h 4904509"/>
              <a:gd name="connsiteX54" fmla="*/ 2413417 w 4123271"/>
              <a:gd name="connsiteY54" fmla="*/ 1413163 h 4904509"/>
              <a:gd name="connsiteX55" fmla="*/ 2704362 w 4123271"/>
              <a:gd name="connsiteY55" fmla="*/ 1440872 h 4904509"/>
              <a:gd name="connsiteX56" fmla="*/ 2926035 w 4123271"/>
              <a:gd name="connsiteY56" fmla="*/ 1468581 h 4904509"/>
              <a:gd name="connsiteX57" fmla="*/ 3092290 w 4123271"/>
              <a:gd name="connsiteY57" fmla="*/ 1510145 h 4904509"/>
              <a:gd name="connsiteX58" fmla="*/ 3258544 w 4123271"/>
              <a:gd name="connsiteY58" fmla="*/ 1593272 h 4904509"/>
              <a:gd name="connsiteX59" fmla="*/ 3313962 w 4123271"/>
              <a:gd name="connsiteY59" fmla="*/ 1620981 h 4904509"/>
              <a:gd name="connsiteX60" fmla="*/ 3341672 w 4123271"/>
              <a:gd name="connsiteY60" fmla="*/ 1648691 h 4904509"/>
              <a:gd name="connsiteX61" fmla="*/ 3424799 w 4123271"/>
              <a:gd name="connsiteY61" fmla="*/ 1690254 h 4904509"/>
              <a:gd name="connsiteX62" fmla="*/ 3507926 w 4123271"/>
              <a:gd name="connsiteY62" fmla="*/ 1731818 h 4904509"/>
              <a:gd name="connsiteX63" fmla="*/ 3591053 w 4123271"/>
              <a:gd name="connsiteY63" fmla="*/ 1773381 h 4904509"/>
              <a:gd name="connsiteX64" fmla="*/ 3632617 w 4123271"/>
              <a:gd name="connsiteY64" fmla="*/ 1801091 h 4904509"/>
              <a:gd name="connsiteX65" fmla="*/ 3674181 w 4123271"/>
              <a:gd name="connsiteY65" fmla="*/ 1814945 h 4904509"/>
              <a:gd name="connsiteX66" fmla="*/ 3757308 w 4123271"/>
              <a:gd name="connsiteY66" fmla="*/ 1870363 h 4904509"/>
              <a:gd name="connsiteX67" fmla="*/ 3798872 w 4123271"/>
              <a:gd name="connsiteY67" fmla="*/ 1898072 h 4904509"/>
              <a:gd name="connsiteX68" fmla="*/ 3840435 w 4123271"/>
              <a:gd name="connsiteY68" fmla="*/ 1911927 h 4904509"/>
              <a:gd name="connsiteX69" fmla="*/ 3881999 w 4123271"/>
              <a:gd name="connsiteY69" fmla="*/ 1939636 h 4904509"/>
              <a:gd name="connsiteX70" fmla="*/ 3909708 w 4123271"/>
              <a:gd name="connsiteY70" fmla="*/ 2022763 h 4904509"/>
              <a:gd name="connsiteX71" fmla="*/ 3965126 w 4123271"/>
              <a:gd name="connsiteY71" fmla="*/ 2105891 h 4904509"/>
              <a:gd name="connsiteX72" fmla="*/ 4075962 w 4123271"/>
              <a:gd name="connsiteY72" fmla="*/ 2092036 h 4904509"/>
              <a:gd name="connsiteX73" fmla="*/ 4117526 w 4123271"/>
              <a:gd name="connsiteY73" fmla="*/ 2078181 h 4904509"/>
              <a:gd name="connsiteX74" fmla="*/ 4103672 w 4123271"/>
              <a:gd name="connsiteY74" fmla="*/ 2189018 h 4904509"/>
              <a:gd name="connsiteX75" fmla="*/ 4020544 w 4123271"/>
              <a:gd name="connsiteY75" fmla="*/ 2216727 h 4904509"/>
              <a:gd name="connsiteX76" fmla="*/ 4048253 w 4123271"/>
              <a:gd name="connsiteY76" fmla="*/ 2286000 h 4904509"/>
              <a:gd name="connsiteX77" fmla="*/ 3978981 w 4123271"/>
              <a:gd name="connsiteY77" fmla="*/ 2272145 h 4904509"/>
              <a:gd name="connsiteX78" fmla="*/ 3965126 w 4123271"/>
              <a:gd name="connsiteY78" fmla="*/ 2216727 h 4904509"/>
              <a:gd name="connsiteX79" fmla="*/ 3937417 w 4123271"/>
              <a:gd name="connsiteY79" fmla="*/ 2258291 h 4904509"/>
              <a:gd name="connsiteX80" fmla="*/ 3854290 w 4123271"/>
              <a:gd name="connsiteY80" fmla="*/ 2286000 h 4904509"/>
              <a:gd name="connsiteX81" fmla="*/ 3743453 w 4123271"/>
              <a:gd name="connsiteY81" fmla="*/ 2272145 h 4904509"/>
              <a:gd name="connsiteX82" fmla="*/ 3771162 w 4123271"/>
              <a:gd name="connsiteY82" fmla="*/ 2230581 h 4904509"/>
              <a:gd name="connsiteX83" fmla="*/ 3715744 w 4123271"/>
              <a:gd name="connsiteY83" fmla="*/ 2036618 h 4904509"/>
              <a:gd name="connsiteX84" fmla="*/ 3604908 w 4123271"/>
              <a:gd name="connsiteY84" fmla="*/ 2008909 h 4904509"/>
              <a:gd name="connsiteX85" fmla="*/ 3466362 w 4123271"/>
              <a:gd name="connsiteY85" fmla="*/ 1967345 h 4904509"/>
              <a:gd name="connsiteX86" fmla="*/ 3286253 w 4123271"/>
              <a:gd name="connsiteY86" fmla="*/ 1953491 h 4904509"/>
              <a:gd name="connsiteX87" fmla="*/ 3189272 w 4123271"/>
              <a:gd name="connsiteY87" fmla="*/ 1911927 h 4904509"/>
              <a:gd name="connsiteX88" fmla="*/ 3106144 w 4123271"/>
              <a:gd name="connsiteY88" fmla="*/ 1884218 h 4904509"/>
              <a:gd name="connsiteX89" fmla="*/ 3036872 w 4123271"/>
              <a:gd name="connsiteY89" fmla="*/ 1870363 h 4904509"/>
              <a:gd name="connsiteX90" fmla="*/ 2981453 w 4123271"/>
              <a:gd name="connsiteY90" fmla="*/ 1856509 h 4904509"/>
              <a:gd name="connsiteX91" fmla="*/ 2593526 w 4123271"/>
              <a:gd name="connsiteY91" fmla="*/ 1870363 h 4904509"/>
              <a:gd name="connsiteX92" fmla="*/ 2468835 w 4123271"/>
              <a:gd name="connsiteY92" fmla="*/ 1898072 h 4904509"/>
              <a:gd name="connsiteX93" fmla="*/ 2441126 w 4123271"/>
              <a:gd name="connsiteY93" fmla="*/ 1939636 h 4904509"/>
              <a:gd name="connsiteX94" fmla="*/ 2482690 w 4123271"/>
              <a:gd name="connsiteY94" fmla="*/ 1981200 h 4904509"/>
              <a:gd name="connsiteX95" fmla="*/ 2510399 w 4123271"/>
              <a:gd name="connsiteY95" fmla="*/ 2022763 h 4904509"/>
              <a:gd name="connsiteX96" fmla="*/ 2524253 w 4123271"/>
              <a:gd name="connsiteY96" fmla="*/ 2064327 h 4904509"/>
              <a:gd name="connsiteX97" fmla="*/ 2551962 w 4123271"/>
              <a:gd name="connsiteY97" fmla="*/ 2202872 h 4904509"/>
              <a:gd name="connsiteX98" fmla="*/ 2565817 w 4123271"/>
              <a:gd name="connsiteY98" fmla="*/ 2729345 h 4904509"/>
              <a:gd name="connsiteX99" fmla="*/ 2538108 w 4123271"/>
              <a:gd name="connsiteY99" fmla="*/ 3394363 h 4904509"/>
              <a:gd name="connsiteX100" fmla="*/ 2524253 w 4123271"/>
              <a:gd name="connsiteY100" fmla="*/ 3449781 h 4904509"/>
              <a:gd name="connsiteX101" fmla="*/ 2510399 w 4123271"/>
              <a:gd name="connsiteY101" fmla="*/ 3519054 h 4904509"/>
              <a:gd name="connsiteX102" fmla="*/ 2482690 w 4123271"/>
              <a:gd name="connsiteY102" fmla="*/ 3616036 h 4904509"/>
              <a:gd name="connsiteX103" fmla="*/ 2468835 w 4123271"/>
              <a:gd name="connsiteY103" fmla="*/ 3685309 h 4904509"/>
              <a:gd name="connsiteX104" fmla="*/ 2454981 w 4123271"/>
              <a:gd name="connsiteY104" fmla="*/ 4114800 h 4904509"/>
              <a:gd name="connsiteX105" fmla="*/ 2427272 w 4123271"/>
              <a:gd name="connsiteY105" fmla="*/ 4405745 h 4904509"/>
              <a:gd name="connsiteX106" fmla="*/ 2482690 w 4123271"/>
              <a:gd name="connsiteY106" fmla="*/ 4585854 h 4904509"/>
              <a:gd name="connsiteX107" fmla="*/ 2524253 w 4123271"/>
              <a:gd name="connsiteY107" fmla="*/ 4599709 h 4904509"/>
              <a:gd name="connsiteX108" fmla="*/ 2995308 w 4123271"/>
              <a:gd name="connsiteY108" fmla="*/ 4585854 h 4904509"/>
              <a:gd name="connsiteX109" fmla="*/ 3133853 w 4123271"/>
              <a:gd name="connsiteY109" fmla="*/ 4599709 h 4904509"/>
              <a:gd name="connsiteX110" fmla="*/ 3106144 w 4123271"/>
              <a:gd name="connsiteY110" fmla="*/ 4682836 h 4904509"/>
              <a:gd name="connsiteX111" fmla="*/ 3092290 w 4123271"/>
              <a:gd name="connsiteY111" fmla="*/ 4738254 h 4904509"/>
              <a:gd name="connsiteX112" fmla="*/ 3036872 w 4123271"/>
              <a:gd name="connsiteY112" fmla="*/ 4752109 h 4904509"/>
              <a:gd name="connsiteX113" fmla="*/ 2538108 w 4123271"/>
              <a:gd name="connsiteY113" fmla="*/ 4835236 h 4904509"/>
              <a:gd name="connsiteX114" fmla="*/ 2496544 w 4123271"/>
              <a:gd name="connsiteY114" fmla="*/ 4849091 h 4904509"/>
              <a:gd name="connsiteX115" fmla="*/ 2441126 w 4123271"/>
              <a:gd name="connsiteY115" fmla="*/ 4862945 h 4904509"/>
              <a:gd name="connsiteX116" fmla="*/ 2316435 w 4123271"/>
              <a:gd name="connsiteY116" fmla="*/ 4849091 h 4904509"/>
              <a:gd name="connsiteX117" fmla="*/ 2233308 w 4123271"/>
              <a:gd name="connsiteY117" fmla="*/ 4821381 h 4904509"/>
              <a:gd name="connsiteX118" fmla="*/ 2219453 w 4123271"/>
              <a:gd name="connsiteY118" fmla="*/ 4779818 h 4904509"/>
              <a:gd name="connsiteX119" fmla="*/ 2150181 w 4123271"/>
              <a:gd name="connsiteY119" fmla="*/ 4710545 h 4904509"/>
              <a:gd name="connsiteX120" fmla="*/ 2108617 w 4123271"/>
              <a:gd name="connsiteY120" fmla="*/ 4613563 h 4904509"/>
              <a:gd name="connsiteX121" fmla="*/ 2094762 w 4123271"/>
              <a:gd name="connsiteY121" fmla="*/ 4544291 h 4904509"/>
              <a:gd name="connsiteX122" fmla="*/ 2067053 w 4123271"/>
              <a:gd name="connsiteY122" fmla="*/ 4073236 h 4904509"/>
              <a:gd name="connsiteX123" fmla="*/ 2053199 w 4123271"/>
              <a:gd name="connsiteY123" fmla="*/ 3726872 h 4904509"/>
              <a:gd name="connsiteX124" fmla="*/ 2039344 w 4123271"/>
              <a:gd name="connsiteY124" fmla="*/ 3671454 h 4904509"/>
              <a:gd name="connsiteX125" fmla="*/ 2011635 w 4123271"/>
              <a:gd name="connsiteY125" fmla="*/ 3588327 h 4904509"/>
              <a:gd name="connsiteX126" fmla="*/ 1983926 w 4123271"/>
              <a:gd name="connsiteY126" fmla="*/ 3505200 h 4904509"/>
              <a:gd name="connsiteX127" fmla="*/ 1956217 w 4123271"/>
              <a:gd name="connsiteY127" fmla="*/ 3422072 h 4904509"/>
              <a:gd name="connsiteX128" fmla="*/ 1942362 w 4123271"/>
              <a:gd name="connsiteY128" fmla="*/ 3380509 h 4904509"/>
              <a:gd name="connsiteX129" fmla="*/ 1914653 w 4123271"/>
              <a:gd name="connsiteY129" fmla="*/ 3422072 h 4904509"/>
              <a:gd name="connsiteX130" fmla="*/ 1886944 w 4123271"/>
              <a:gd name="connsiteY130" fmla="*/ 3754581 h 4904509"/>
              <a:gd name="connsiteX131" fmla="*/ 1873090 w 4123271"/>
              <a:gd name="connsiteY131" fmla="*/ 4488872 h 4904509"/>
              <a:gd name="connsiteX132" fmla="*/ 1831526 w 4123271"/>
              <a:gd name="connsiteY132" fmla="*/ 4696691 h 4904509"/>
              <a:gd name="connsiteX133" fmla="*/ 1817672 w 4123271"/>
              <a:gd name="connsiteY133" fmla="*/ 4765963 h 4904509"/>
              <a:gd name="connsiteX134" fmla="*/ 1803817 w 4123271"/>
              <a:gd name="connsiteY134" fmla="*/ 4807527 h 4904509"/>
              <a:gd name="connsiteX135" fmla="*/ 1789962 w 4123271"/>
              <a:gd name="connsiteY135" fmla="*/ 4862945 h 4904509"/>
              <a:gd name="connsiteX136" fmla="*/ 1706835 w 4123271"/>
              <a:gd name="connsiteY136" fmla="*/ 4904509 h 4904509"/>
              <a:gd name="connsiteX137" fmla="*/ 1526726 w 4123271"/>
              <a:gd name="connsiteY137" fmla="*/ 4890654 h 4904509"/>
              <a:gd name="connsiteX138" fmla="*/ 1485162 w 4123271"/>
              <a:gd name="connsiteY138" fmla="*/ 4862945 h 4904509"/>
              <a:gd name="connsiteX139" fmla="*/ 1457453 w 4123271"/>
              <a:gd name="connsiteY139" fmla="*/ 4821381 h 4904509"/>
              <a:gd name="connsiteX140" fmla="*/ 875562 w 4123271"/>
              <a:gd name="connsiteY140" fmla="*/ 4807527 h 4904509"/>
              <a:gd name="connsiteX141" fmla="*/ 889417 w 4123271"/>
              <a:gd name="connsiteY141" fmla="*/ 4710545 h 4904509"/>
              <a:gd name="connsiteX142" fmla="*/ 889417 w 4123271"/>
              <a:gd name="connsiteY142" fmla="*/ 4682836 h 4904509"/>
              <a:gd name="connsiteX143" fmla="*/ 875562 w 4123271"/>
              <a:gd name="connsiteY143" fmla="*/ 4641272 h 4904509"/>
              <a:gd name="connsiteX144" fmla="*/ 917126 w 4123271"/>
              <a:gd name="connsiteY144" fmla="*/ 4627418 h 4904509"/>
              <a:gd name="connsiteX145" fmla="*/ 1000253 w 4123271"/>
              <a:gd name="connsiteY145" fmla="*/ 4613563 h 4904509"/>
              <a:gd name="connsiteX146" fmla="*/ 1014108 w 4123271"/>
              <a:gd name="connsiteY146" fmla="*/ 4544291 h 4904509"/>
              <a:gd name="connsiteX147" fmla="*/ 1069526 w 4123271"/>
              <a:gd name="connsiteY147" fmla="*/ 4558145 h 4904509"/>
              <a:gd name="connsiteX148" fmla="*/ 1208072 w 4123271"/>
              <a:gd name="connsiteY148" fmla="*/ 4599709 h 4904509"/>
              <a:gd name="connsiteX149" fmla="*/ 1305053 w 4123271"/>
              <a:gd name="connsiteY149" fmla="*/ 4613563 h 4904509"/>
              <a:gd name="connsiteX150" fmla="*/ 1499017 w 4123271"/>
              <a:gd name="connsiteY150" fmla="*/ 4599709 h 4904509"/>
              <a:gd name="connsiteX151" fmla="*/ 1540581 w 4123271"/>
              <a:gd name="connsiteY151" fmla="*/ 4572000 h 4904509"/>
              <a:gd name="connsiteX152" fmla="*/ 1568290 w 4123271"/>
              <a:gd name="connsiteY152" fmla="*/ 4488872 h 4904509"/>
              <a:gd name="connsiteX153" fmla="*/ 1554435 w 4123271"/>
              <a:gd name="connsiteY153" fmla="*/ 3934691 h 4904509"/>
              <a:gd name="connsiteX154" fmla="*/ 1540581 w 4123271"/>
              <a:gd name="connsiteY154" fmla="*/ 3546763 h 4904509"/>
              <a:gd name="connsiteX155" fmla="*/ 1457453 w 4123271"/>
              <a:gd name="connsiteY155" fmla="*/ 3477491 h 4904509"/>
              <a:gd name="connsiteX156" fmla="*/ 1443599 w 4123271"/>
              <a:gd name="connsiteY156" fmla="*/ 3422072 h 4904509"/>
              <a:gd name="connsiteX157" fmla="*/ 1429744 w 4123271"/>
              <a:gd name="connsiteY157" fmla="*/ 3352800 h 4904509"/>
              <a:gd name="connsiteX158" fmla="*/ 1388181 w 4123271"/>
              <a:gd name="connsiteY158" fmla="*/ 3200400 h 4904509"/>
              <a:gd name="connsiteX159" fmla="*/ 1360472 w 4123271"/>
              <a:gd name="connsiteY159" fmla="*/ 2964872 h 4904509"/>
              <a:gd name="connsiteX160" fmla="*/ 1346617 w 4123271"/>
              <a:gd name="connsiteY160" fmla="*/ 2867891 h 4904509"/>
              <a:gd name="connsiteX161" fmla="*/ 1332762 w 4123271"/>
              <a:gd name="connsiteY161" fmla="*/ 2812472 h 4904509"/>
              <a:gd name="connsiteX162" fmla="*/ 1305053 w 4123271"/>
              <a:gd name="connsiteY162" fmla="*/ 2618509 h 4904509"/>
              <a:gd name="connsiteX163" fmla="*/ 1263490 w 4123271"/>
              <a:gd name="connsiteY163" fmla="*/ 2466109 h 4904509"/>
              <a:gd name="connsiteX164" fmla="*/ 1263490 w 4123271"/>
              <a:gd name="connsiteY164" fmla="*/ 2216727 h 4904509"/>
              <a:gd name="connsiteX165" fmla="*/ 1305053 w 4123271"/>
              <a:gd name="connsiteY165" fmla="*/ 2036618 h 4904509"/>
              <a:gd name="connsiteX166" fmla="*/ 1360472 w 4123271"/>
              <a:gd name="connsiteY166" fmla="*/ 1967345 h 4904509"/>
              <a:gd name="connsiteX167" fmla="*/ 1374326 w 4123271"/>
              <a:gd name="connsiteY167" fmla="*/ 1925781 h 4904509"/>
              <a:gd name="connsiteX168" fmla="*/ 847853 w 4123271"/>
              <a:gd name="connsiteY168" fmla="*/ 1939636 h 4904509"/>
              <a:gd name="connsiteX169" fmla="*/ 806290 w 4123271"/>
              <a:gd name="connsiteY169" fmla="*/ 1953491 h 4904509"/>
              <a:gd name="connsiteX170" fmla="*/ 653890 w 4123271"/>
              <a:gd name="connsiteY170" fmla="*/ 1995054 h 4904509"/>
              <a:gd name="connsiteX171" fmla="*/ 404508 w 4123271"/>
              <a:gd name="connsiteY171" fmla="*/ 2078181 h 4904509"/>
              <a:gd name="connsiteX172" fmla="*/ 307526 w 4123271"/>
              <a:gd name="connsiteY172" fmla="*/ 2105891 h 4904509"/>
              <a:gd name="connsiteX173" fmla="*/ 265962 w 4123271"/>
              <a:gd name="connsiteY173" fmla="*/ 2133600 h 4904509"/>
              <a:gd name="connsiteX174" fmla="*/ 196690 w 4123271"/>
              <a:gd name="connsiteY174" fmla="*/ 2230581 h 4904509"/>
              <a:gd name="connsiteX175" fmla="*/ 182835 w 4123271"/>
              <a:gd name="connsiteY175" fmla="*/ 2272145 h 4904509"/>
              <a:gd name="connsiteX176" fmla="*/ 141272 w 4123271"/>
              <a:gd name="connsiteY176" fmla="*/ 2299854 h 4904509"/>
              <a:gd name="connsiteX177" fmla="*/ 99708 w 4123271"/>
              <a:gd name="connsiteY177" fmla="*/ 2286000 h 4904509"/>
              <a:gd name="connsiteX178" fmla="*/ 99708 w 4123271"/>
              <a:gd name="connsiteY178" fmla="*/ 2202872 h 4904509"/>
              <a:gd name="connsiteX179" fmla="*/ 141272 w 4123271"/>
              <a:gd name="connsiteY179" fmla="*/ 2161309 h 4904509"/>
              <a:gd name="connsiteX180" fmla="*/ 2726 w 4123271"/>
              <a:gd name="connsiteY180" fmla="*/ 2147454 h 4904509"/>
              <a:gd name="connsiteX181" fmla="*/ 44290 w 4123271"/>
              <a:gd name="connsiteY181" fmla="*/ 2133600 h 4904509"/>
              <a:gd name="connsiteX182" fmla="*/ 113562 w 4123271"/>
              <a:gd name="connsiteY182" fmla="*/ 2078181 h 4904509"/>
              <a:gd name="connsiteX183" fmla="*/ 44290 w 4123271"/>
              <a:gd name="connsiteY183" fmla="*/ 2008909 h 4904509"/>
              <a:gd name="connsiteX184" fmla="*/ 58144 w 4123271"/>
              <a:gd name="connsiteY184" fmla="*/ 1953491 h 4904509"/>
              <a:gd name="connsiteX185" fmla="*/ 196690 w 4123271"/>
              <a:gd name="connsiteY185" fmla="*/ 1939636 h 4904509"/>
              <a:gd name="connsiteX186" fmla="*/ 210544 w 4123271"/>
              <a:gd name="connsiteY186" fmla="*/ 1898072 h 4904509"/>
              <a:gd name="connsiteX187" fmla="*/ 238253 w 4123271"/>
              <a:gd name="connsiteY187" fmla="*/ 1856509 h 4904509"/>
              <a:gd name="connsiteX188" fmla="*/ 349090 w 4123271"/>
              <a:gd name="connsiteY188" fmla="*/ 1773381 h 4904509"/>
              <a:gd name="connsiteX189" fmla="*/ 432217 w 4123271"/>
              <a:gd name="connsiteY189" fmla="*/ 1745672 h 4904509"/>
              <a:gd name="connsiteX190" fmla="*/ 556908 w 4123271"/>
              <a:gd name="connsiteY190" fmla="*/ 1648691 h 4904509"/>
              <a:gd name="connsiteX191" fmla="*/ 681599 w 4123271"/>
              <a:gd name="connsiteY191" fmla="*/ 1565563 h 4904509"/>
              <a:gd name="connsiteX192" fmla="*/ 778581 w 4123271"/>
              <a:gd name="connsiteY192" fmla="*/ 1537854 h 4904509"/>
              <a:gd name="connsiteX193" fmla="*/ 875562 w 4123271"/>
              <a:gd name="connsiteY193" fmla="*/ 1496291 h 4904509"/>
              <a:gd name="connsiteX194" fmla="*/ 903272 w 4123271"/>
              <a:gd name="connsiteY194" fmla="*/ 1468581 h 4904509"/>
              <a:gd name="connsiteX195" fmla="*/ 958690 w 4123271"/>
              <a:gd name="connsiteY195" fmla="*/ 1454727 h 4904509"/>
              <a:gd name="connsiteX196" fmla="*/ 1055672 w 4123271"/>
              <a:gd name="connsiteY196" fmla="*/ 1427018 h 4904509"/>
              <a:gd name="connsiteX197" fmla="*/ 1346617 w 4123271"/>
              <a:gd name="connsiteY197" fmla="*/ 1399309 h 4904509"/>
              <a:gd name="connsiteX198" fmla="*/ 1554435 w 4123271"/>
              <a:gd name="connsiteY198" fmla="*/ 1357745 h 4904509"/>
              <a:gd name="connsiteX199" fmla="*/ 1595999 w 4123271"/>
              <a:gd name="connsiteY199" fmla="*/ 1343891 h 4904509"/>
              <a:gd name="connsiteX200" fmla="*/ 1692981 w 4123271"/>
              <a:gd name="connsiteY200" fmla="*/ 1330036 h 4904509"/>
              <a:gd name="connsiteX201" fmla="*/ 1734544 w 4123271"/>
              <a:gd name="connsiteY201" fmla="*/ 1316181 h 4904509"/>
              <a:gd name="connsiteX202" fmla="*/ 1748399 w 4123271"/>
              <a:gd name="connsiteY202" fmla="*/ 1205345 h 4904509"/>
              <a:gd name="connsiteX203" fmla="*/ 1692981 w 4123271"/>
              <a:gd name="connsiteY203" fmla="*/ 1191491 h 490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123271" h="4904509">
                <a:moveTo>
                  <a:pt x="1734544" y="1246909"/>
                </a:moveTo>
                <a:cubicBezTo>
                  <a:pt x="1716071" y="1223818"/>
                  <a:pt x="1696868" y="1201293"/>
                  <a:pt x="1679126" y="1177636"/>
                </a:cubicBezTo>
                <a:cubicBezTo>
                  <a:pt x="1669135" y="1164315"/>
                  <a:pt x="1663191" y="1147846"/>
                  <a:pt x="1651417" y="1136072"/>
                </a:cubicBezTo>
                <a:cubicBezTo>
                  <a:pt x="1639643" y="1124298"/>
                  <a:pt x="1623708" y="1117599"/>
                  <a:pt x="1609853" y="1108363"/>
                </a:cubicBezTo>
                <a:lnTo>
                  <a:pt x="1554435" y="1025236"/>
                </a:lnTo>
                <a:cubicBezTo>
                  <a:pt x="1527213" y="984403"/>
                  <a:pt x="1473056" y="970401"/>
                  <a:pt x="1429744" y="955963"/>
                </a:cubicBezTo>
                <a:cubicBezTo>
                  <a:pt x="1420508" y="942109"/>
                  <a:pt x="1413809" y="926174"/>
                  <a:pt x="1402035" y="914400"/>
                </a:cubicBezTo>
                <a:cubicBezTo>
                  <a:pt x="1390261" y="902626"/>
                  <a:pt x="1373474" y="897093"/>
                  <a:pt x="1360472" y="886691"/>
                </a:cubicBezTo>
                <a:cubicBezTo>
                  <a:pt x="1350272" y="878531"/>
                  <a:pt x="1342962" y="867141"/>
                  <a:pt x="1332762" y="858981"/>
                </a:cubicBezTo>
                <a:cubicBezTo>
                  <a:pt x="1236313" y="781821"/>
                  <a:pt x="1348375" y="888446"/>
                  <a:pt x="1249635" y="789709"/>
                </a:cubicBezTo>
                <a:lnTo>
                  <a:pt x="1208072" y="665018"/>
                </a:lnTo>
                <a:lnTo>
                  <a:pt x="1194217" y="623454"/>
                </a:lnTo>
                <a:cubicBezTo>
                  <a:pt x="1209787" y="358770"/>
                  <a:pt x="1183202" y="462536"/>
                  <a:pt x="1235781" y="304800"/>
                </a:cubicBezTo>
                <a:cubicBezTo>
                  <a:pt x="1243228" y="282460"/>
                  <a:pt x="1237952" y="255973"/>
                  <a:pt x="1249635" y="235527"/>
                </a:cubicBezTo>
                <a:cubicBezTo>
                  <a:pt x="1262273" y="213410"/>
                  <a:pt x="1311429" y="201074"/>
                  <a:pt x="1332762" y="193963"/>
                </a:cubicBezTo>
                <a:cubicBezTo>
                  <a:pt x="1341999" y="184727"/>
                  <a:pt x="1352312" y="176454"/>
                  <a:pt x="1360472" y="166254"/>
                </a:cubicBezTo>
                <a:cubicBezTo>
                  <a:pt x="1377897" y="144474"/>
                  <a:pt x="1390159" y="112420"/>
                  <a:pt x="1415890" y="96981"/>
                </a:cubicBezTo>
                <a:cubicBezTo>
                  <a:pt x="1428413" y="89467"/>
                  <a:pt x="1443599" y="87745"/>
                  <a:pt x="1457453" y="83127"/>
                </a:cubicBezTo>
                <a:cubicBezTo>
                  <a:pt x="1471308" y="69272"/>
                  <a:pt x="1481180" y="49671"/>
                  <a:pt x="1499017" y="41563"/>
                </a:cubicBezTo>
                <a:cubicBezTo>
                  <a:pt x="1533686" y="25804"/>
                  <a:pt x="1573725" y="25896"/>
                  <a:pt x="1609853" y="13854"/>
                </a:cubicBezTo>
                <a:lnTo>
                  <a:pt x="1651417" y="0"/>
                </a:lnTo>
                <a:cubicBezTo>
                  <a:pt x="1789962" y="4618"/>
                  <a:pt x="1928685" y="5468"/>
                  <a:pt x="2067053" y="13854"/>
                </a:cubicBezTo>
                <a:cubicBezTo>
                  <a:pt x="2163943" y="19726"/>
                  <a:pt x="2062528" y="26455"/>
                  <a:pt x="2122472" y="69272"/>
                </a:cubicBezTo>
                <a:cubicBezTo>
                  <a:pt x="2146240" y="86249"/>
                  <a:pt x="2205599" y="96981"/>
                  <a:pt x="2205599" y="96981"/>
                </a:cubicBezTo>
                <a:cubicBezTo>
                  <a:pt x="2214835" y="106218"/>
                  <a:pt x="2222107" y="117970"/>
                  <a:pt x="2233308" y="124691"/>
                </a:cubicBezTo>
                <a:cubicBezTo>
                  <a:pt x="2245831" y="132205"/>
                  <a:pt x="2266384" y="126661"/>
                  <a:pt x="2274872" y="138545"/>
                </a:cubicBezTo>
                <a:cubicBezTo>
                  <a:pt x="2274875" y="138549"/>
                  <a:pt x="2309507" y="242452"/>
                  <a:pt x="2316435" y="263236"/>
                </a:cubicBezTo>
                <a:cubicBezTo>
                  <a:pt x="2321700" y="279033"/>
                  <a:pt x="2344144" y="281709"/>
                  <a:pt x="2357999" y="290945"/>
                </a:cubicBezTo>
                <a:cubicBezTo>
                  <a:pt x="2431887" y="401778"/>
                  <a:pt x="2334911" y="267858"/>
                  <a:pt x="2427272" y="360218"/>
                </a:cubicBezTo>
                <a:cubicBezTo>
                  <a:pt x="2489940" y="422885"/>
                  <a:pt x="2415628" y="388663"/>
                  <a:pt x="2496544" y="415636"/>
                </a:cubicBezTo>
                <a:cubicBezTo>
                  <a:pt x="2501162" y="429491"/>
                  <a:pt x="2503868" y="444138"/>
                  <a:pt x="2510399" y="457200"/>
                </a:cubicBezTo>
                <a:cubicBezTo>
                  <a:pt x="2517846" y="472093"/>
                  <a:pt x="2532262" y="483172"/>
                  <a:pt x="2538108" y="498763"/>
                </a:cubicBezTo>
                <a:cubicBezTo>
                  <a:pt x="2546376" y="520812"/>
                  <a:pt x="2545766" y="545318"/>
                  <a:pt x="2551962" y="568036"/>
                </a:cubicBezTo>
                <a:cubicBezTo>
                  <a:pt x="2559647" y="596215"/>
                  <a:pt x="2570435" y="623454"/>
                  <a:pt x="2579672" y="651163"/>
                </a:cubicBezTo>
                <a:cubicBezTo>
                  <a:pt x="2588556" y="677813"/>
                  <a:pt x="2635090" y="660400"/>
                  <a:pt x="2662799" y="665018"/>
                </a:cubicBezTo>
                <a:cubicBezTo>
                  <a:pt x="2676810" y="686034"/>
                  <a:pt x="2704362" y="719463"/>
                  <a:pt x="2704362" y="748145"/>
                </a:cubicBezTo>
                <a:cubicBezTo>
                  <a:pt x="2704362" y="771693"/>
                  <a:pt x="2711570" y="806887"/>
                  <a:pt x="2690508" y="817418"/>
                </a:cubicBezTo>
                <a:cubicBezTo>
                  <a:pt x="2644884" y="840230"/>
                  <a:pt x="2588908" y="826654"/>
                  <a:pt x="2538108" y="831272"/>
                </a:cubicBezTo>
                <a:cubicBezTo>
                  <a:pt x="2532520" y="859213"/>
                  <a:pt x="2529161" y="921724"/>
                  <a:pt x="2496544" y="942109"/>
                </a:cubicBezTo>
                <a:cubicBezTo>
                  <a:pt x="2471776" y="957589"/>
                  <a:pt x="2413417" y="969818"/>
                  <a:pt x="2413417" y="969818"/>
                </a:cubicBezTo>
                <a:cubicBezTo>
                  <a:pt x="2336290" y="964309"/>
                  <a:pt x="2239106" y="989470"/>
                  <a:pt x="2177890" y="928254"/>
                </a:cubicBezTo>
                <a:cubicBezTo>
                  <a:pt x="2166116" y="916480"/>
                  <a:pt x="2159417" y="900545"/>
                  <a:pt x="2150181" y="886691"/>
                </a:cubicBezTo>
                <a:cubicBezTo>
                  <a:pt x="2145563" y="900545"/>
                  <a:pt x="2130902" y="914695"/>
                  <a:pt x="2136326" y="928254"/>
                </a:cubicBezTo>
                <a:cubicBezTo>
                  <a:pt x="2144589" y="948912"/>
                  <a:pt x="2201957" y="963986"/>
                  <a:pt x="2219453" y="969818"/>
                </a:cubicBezTo>
                <a:cubicBezTo>
                  <a:pt x="2266678" y="1040655"/>
                  <a:pt x="2224101" y="998689"/>
                  <a:pt x="2330290" y="1025236"/>
                </a:cubicBezTo>
                <a:cubicBezTo>
                  <a:pt x="2358626" y="1032320"/>
                  <a:pt x="2413417" y="1052945"/>
                  <a:pt x="2413417" y="1052945"/>
                </a:cubicBezTo>
                <a:cubicBezTo>
                  <a:pt x="2408799" y="1066800"/>
                  <a:pt x="2406093" y="1081447"/>
                  <a:pt x="2399562" y="1094509"/>
                </a:cubicBezTo>
                <a:cubicBezTo>
                  <a:pt x="2383994" y="1125644"/>
                  <a:pt x="2356551" y="1155751"/>
                  <a:pt x="2330290" y="1177636"/>
                </a:cubicBezTo>
                <a:cubicBezTo>
                  <a:pt x="2317498" y="1188296"/>
                  <a:pt x="2303942" y="1198582"/>
                  <a:pt x="2288726" y="1205345"/>
                </a:cubicBezTo>
                <a:cubicBezTo>
                  <a:pt x="2262036" y="1217207"/>
                  <a:pt x="2233308" y="1223818"/>
                  <a:pt x="2205599" y="1233054"/>
                </a:cubicBezTo>
                <a:lnTo>
                  <a:pt x="2122472" y="1260763"/>
                </a:lnTo>
                <a:cubicBezTo>
                  <a:pt x="2095822" y="1269646"/>
                  <a:pt x="2067053" y="1270000"/>
                  <a:pt x="2039344" y="1274618"/>
                </a:cubicBezTo>
                <a:cubicBezTo>
                  <a:pt x="2043962" y="1302327"/>
                  <a:pt x="2034701" y="1336604"/>
                  <a:pt x="2053199" y="1357745"/>
                </a:cubicBezTo>
                <a:cubicBezTo>
                  <a:pt x="2072433" y="1379726"/>
                  <a:pt x="2107344" y="1381831"/>
                  <a:pt x="2136326" y="1385454"/>
                </a:cubicBezTo>
                <a:cubicBezTo>
                  <a:pt x="2302343" y="1406207"/>
                  <a:pt x="2210058" y="1396217"/>
                  <a:pt x="2413417" y="1413163"/>
                </a:cubicBezTo>
                <a:cubicBezTo>
                  <a:pt x="2578222" y="1446125"/>
                  <a:pt x="2387080" y="1411127"/>
                  <a:pt x="2704362" y="1440872"/>
                </a:cubicBezTo>
                <a:cubicBezTo>
                  <a:pt x="2778503" y="1447823"/>
                  <a:pt x="2926035" y="1468581"/>
                  <a:pt x="2926035" y="1468581"/>
                </a:cubicBezTo>
                <a:cubicBezTo>
                  <a:pt x="3035812" y="1505175"/>
                  <a:pt x="2980351" y="1491489"/>
                  <a:pt x="3092290" y="1510145"/>
                </a:cubicBezTo>
                <a:cubicBezTo>
                  <a:pt x="3207010" y="1548385"/>
                  <a:pt x="3151115" y="1521652"/>
                  <a:pt x="3258544" y="1593272"/>
                </a:cubicBezTo>
                <a:cubicBezTo>
                  <a:pt x="3275728" y="1604728"/>
                  <a:pt x="3296778" y="1609525"/>
                  <a:pt x="3313962" y="1620981"/>
                </a:cubicBezTo>
                <a:cubicBezTo>
                  <a:pt x="3324831" y="1628227"/>
                  <a:pt x="3331472" y="1640531"/>
                  <a:pt x="3341672" y="1648691"/>
                </a:cubicBezTo>
                <a:cubicBezTo>
                  <a:pt x="3380040" y="1679386"/>
                  <a:pt x="3380898" y="1675621"/>
                  <a:pt x="3424799" y="1690254"/>
                </a:cubicBezTo>
                <a:cubicBezTo>
                  <a:pt x="3543906" y="1769660"/>
                  <a:pt x="3393211" y="1674460"/>
                  <a:pt x="3507926" y="1731818"/>
                </a:cubicBezTo>
                <a:cubicBezTo>
                  <a:pt x="3615351" y="1785530"/>
                  <a:pt x="3486588" y="1738560"/>
                  <a:pt x="3591053" y="1773381"/>
                </a:cubicBezTo>
                <a:cubicBezTo>
                  <a:pt x="3604908" y="1782618"/>
                  <a:pt x="3617724" y="1793644"/>
                  <a:pt x="3632617" y="1801091"/>
                </a:cubicBezTo>
                <a:cubicBezTo>
                  <a:pt x="3645679" y="1807622"/>
                  <a:pt x="3661415" y="1807853"/>
                  <a:pt x="3674181" y="1814945"/>
                </a:cubicBezTo>
                <a:cubicBezTo>
                  <a:pt x="3703292" y="1831118"/>
                  <a:pt x="3729599" y="1851890"/>
                  <a:pt x="3757308" y="1870363"/>
                </a:cubicBezTo>
                <a:lnTo>
                  <a:pt x="3798872" y="1898072"/>
                </a:lnTo>
                <a:cubicBezTo>
                  <a:pt x="3811023" y="1906173"/>
                  <a:pt x="3827373" y="1905396"/>
                  <a:pt x="3840435" y="1911927"/>
                </a:cubicBezTo>
                <a:cubicBezTo>
                  <a:pt x="3855328" y="1919374"/>
                  <a:pt x="3868144" y="1930400"/>
                  <a:pt x="3881999" y="1939636"/>
                </a:cubicBezTo>
                <a:cubicBezTo>
                  <a:pt x="3891235" y="1967345"/>
                  <a:pt x="3893507" y="1998461"/>
                  <a:pt x="3909708" y="2022763"/>
                </a:cubicBezTo>
                <a:lnTo>
                  <a:pt x="3965126" y="2105891"/>
                </a:lnTo>
                <a:cubicBezTo>
                  <a:pt x="4002071" y="2101273"/>
                  <a:pt x="4039330" y="2098697"/>
                  <a:pt x="4075962" y="2092036"/>
                </a:cubicBezTo>
                <a:cubicBezTo>
                  <a:pt x="4090331" y="2089423"/>
                  <a:pt x="4113514" y="2064139"/>
                  <a:pt x="4117526" y="2078181"/>
                </a:cubicBezTo>
                <a:cubicBezTo>
                  <a:pt x="4127755" y="2113981"/>
                  <a:pt x="4125024" y="2158515"/>
                  <a:pt x="4103672" y="2189018"/>
                </a:cubicBezTo>
                <a:cubicBezTo>
                  <a:pt x="4086922" y="2212946"/>
                  <a:pt x="4020544" y="2216727"/>
                  <a:pt x="4020544" y="2216727"/>
                </a:cubicBezTo>
                <a:cubicBezTo>
                  <a:pt x="4024133" y="2217923"/>
                  <a:pt x="4138717" y="2240767"/>
                  <a:pt x="4048253" y="2286000"/>
                </a:cubicBezTo>
                <a:cubicBezTo>
                  <a:pt x="4027191" y="2296531"/>
                  <a:pt x="4002072" y="2276763"/>
                  <a:pt x="3978981" y="2272145"/>
                </a:cubicBezTo>
                <a:cubicBezTo>
                  <a:pt x="3974363" y="2253672"/>
                  <a:pt x="3983190" y="2222748"/>
                  <a:pt x="3965126" y="2216727"/>
                </a:cubicBezTo>
                <a:cubicBezTo>
                  <a:pt x="3949329" y="2211462"/>
                  <a:pt x="3951537" y="2249466"/>
                  <a:pt x="3937417" y="2258291"/>
                </a:cubicBezTo>
                <a:cubicBezTo>
                  <a:pt x="3912649" y="2273771"/>
                  <a:pt x="3854290" y="2286000"/>
                  <a:pt x="3854290" y="2286000"/>
                </a:cubicBezTo>
                <a:cubicBezTo>
                  <a:pt x="3817344" y="2281382"/>
                  <a:pt x="3774433" y="2292798"/>
                  <a:pt x="3743453" y="2272145"/>
                </a:cubicBezTo>
                <a:cubicBezTo>
                  <a:pt x="3729598" y="2262909"/>
                  <a:pt x="3769976" y="2247190"/>
                  <a:pt x="3771162" y="2230581"/>
                </a:cubicBezTo>
                <a:cubicBezTo>
                  <a:pt x="3777580" y="2140732"/>
                  <a:pt x="3784910" y="2082728"/>
                  <a:pt x="3715744" y="2036618"/>
                </a:cubicBezTo>
                <a:cubicBezTo>
                  <a:pt x="3696338" y="2023681"/>
                  <a:pt x="3616751" y="2012139"/>
                  <a:pt x="3604908" y="2008909"/>
                </a:cubicBezTo>
                <a:cubicBezTo>
                  <a:pt x="3573817" y="2000430"/>
                  <a:pt x="3504416" y="1971822"/>
                  <a:pt x="3466362" y="1967345"/>
                </a:cubicBezTo>
                <a:cubicBezTo>
                  <a:pt x="3406561" y="1960310"/>
                  <a:pt x="3346289" y="1958109"/>
                  <a:pt x="3286253" y="1953491"/>
                </a:cubicBezTo>
                <a:cubicBezTo>
                  <a:pt x="3152441" y="1908885"/>
                  <a:pt x="3360504" y="1980419"/>
                  <a:pt x="3189272" y="1911927"/>
                </a:cubicBezTo>
                <a:cubicBezTo>
                  <a:pt x="3162153" y="1901079"/>
                  <a:pt x="3133853" y="1893454"/>
                  <a:pt x="3106144" y="1884218"/>
                </a:cubicBezTo>
                <a:cubicBezTo>
                  <a:pt x="3083804" y="1876772"/>
                  <a:pt x="3059859" y="1875471"/>
                  <a:pt x="3036872" y="1870363"/>
                </a:cubicBezTo>
                <a:cubicBezTo>
                  <a:pt x="3018284" y="1866232"/>
                  <a:pt x="2999926" y="1861127"/>
                  <a:pt x="2981453" y="1856509"/>
                </a:cubicBezTo>
                <a:cubicBezTo>
                  <a:pt x="2852144" y="1861127"/>
                  <a:pt x="2722680" y="1862535"/>
                  <a:pt x="2593526" y="1870363"/>
                </a:cubicBezTo>
                <a:cubicBezTo>
                  <a:pt x="2570314" y="1871770"/>
                  <a:pt x="2494755" y="1891592"/>
                  <a:pt x="2468835" y="1898072"/>
                </a:cubicBezTo>
                <a:cubicBezTo>
                  <a:pt x="2459599" y="1911927"/>
                  <a:pt x="2438388" y="1923211"/>
                  <a:pt x="2441126" y="1939636"/>
                </a:cubicBezTo>
                <a:cubicBezTo>
                  <a:pt x="2444347" y="1958963"/>
                  <a:pt x="2470147" y="1966148"/>
                  <a:pt x="2482690" y="1981200"/>
                </a:cubicBezTo>
                <a:cubicBezTo>
                  <a:pt x="2493350" y="1993992"/>
                  <a:pt x="2501163" y="2008909"/>
                  <a:pt x="2510399" y="2022763"/>
                </a:cubicBezTo>
                <a:cubicBezTo>
                  <a:pt x="2515017" y="2036618"/>
                  <a:pt x="2520969" y="2050097"/>
                  <a:pt x="2524253" y="2064327"/>
                </a:cubicBezTo>
                <a:cubicBezTo>
                  <a:pt x="2534843" y="2110217"/>
                  <a:pt x="2551962" y="2202872"/>
                  <a:pt x="2551962" y="2202872"/>
                </a:cubicBezTo>
                <a:cubicBezTo>
                  <a:pt x="2556580" y="2378363"/>
                  <a:pt x="2565817" y="2553793"/>
                  <a:pt x="2565817" y="2729345"/>
                </a:cubicBezTo>
                <a:cubicBezTo>
                  <a:pt x="2565817" y="2841223"/>
                  <a:pt x="2565444" y="3203013"/>
                  <a:pt x="2538108" y="3394363"/>
                </a:cubicBezTo>
                <a:cubicBezTo>
                  <a:pt x="2535415" y="3413213"/>
                  <a:pt x="2528384" y="3431193"/>
                  <a:pt x="2524253" y="3449781"/>
                </a:cubicBezTo>
                <a:cubicBezTo>
                  <a:pt x="2519145" y="3472769"/>
                  <a:pt x="2515507" y="3496066"/>
                  <a:pt x="2510399" y="3519054"/>
                </a:cubicBezTo>
                <a:cubicBezTo>
                  <a:pt x="2458581" y="3752234"/>
                  <a:pt x="2528965" y="3430936"/>
                  <a:pt x="2482690" y="3616036"/>
                </a:cubicBezTo>
                <a:cubicBezTo>
                  <a:pt x="2476979" y="3638881"/>
                  <a:pt x="2473453" y="3662218"/>
                  <a:pt x="2468835" y="3685309"/>
                </a:cubicBezTo>
                <a:cubicBezTo>
                  <a:pt x="2464217" y="3828473"/>
                  <a:pt x="2461485" y="3971710"/>
                  <a:pt x="2454981" y="4114800"/>
                </a:cubicBezTo>
                <a:cubicBezTo>
                  <a:pt x="2449014" y="4246082"/>
                  <a:pt x="2441951" y="4288307"/>
                  <a:pt x="2427272" y="4405745"/>
                </a:cubicBezTo>
                <a:cubicBezTo>
                  <a:pt x="2438549" y="4529798"/>
                  <a:pt x="2400017" y="4544517"/>
                  <a:pt x="2482690" y="4585854"/>
                </a:cubicBezTo>
                <a:cubicBezTo>
                  <a:pt x="2495752" y="4592385"/>
                  <a:pt x="2510399" y="4595091"/>
                  <a:pt x="2524253" y="4599709"/>
                </a:cubicBezTo>
                <a:cubicBezTo>
                  <a:pt x="2681271" y="4595091"/>
                  <a:pt x="2838222" y="4585854"/>
                  <a:pt x="2995308" y="4585854"/>
                </a:cubicBezTo>
                <a:cubicBezTo>
                  <a:pt x="3041720" y="4585854"/>
                  <a:pt x="3098924" y="4569146"/>
                  <a:pt x="3133853" y="4599709"/>
                </a:cubicBezTo>
                <a:cubicBezTo>
                  <a:pt x="3155834" y="4618943"/>
                  <a:pt x="3113228" y="4654500"/>
                  <a:pt x="3106144" y="4682836"/>
                </a:cubicBezTo>
                <a:cubicBezTo>
                  <a:pt x="3101526" y="4701309"/>
                  <a:pt x="3105754" y="4724790"/>
                  <a:pt x="3092290" y="4738254"/>
                </a:cubicBezTo>
                <a:cubicBezTo>
                  <a:pt x="3078826" y="4751718"/>
                  <a:pt x="3055345" y="4747491"/>
                  <a:pt x="3036872" y="4752109"/>
                </a:cubicBezTo>
                <a:cubicBezTo>
                  <a:pt x="2990943" y="4981743"/>
                  <a:pt x="3049028" y="4808345"/>
                  <a:pt x="2538108" y="4835236"/>
                </a:cubicBezTo>
                <a:cubicBezTo>
                  <a:pt x="2523524" y="4836004"/>
                  <a:pt x="2510586" y="4845079"/>
                  <a:pt x="2496544" y="4849091"/>
                </a:cubicBezTo>
                <a:cubicBezTo>
                  <a:pt x="2478235" y="4854322"/>
                  <a:pt x="2459599" y="4858327"/>
                  <a:pt x="2441126" y="4862945"/>
                </a:cubicBezTo>
                <a:cubicBezTo>
                  <a:pt x="2399562" y="4858327"/>
                  <a:pt x="2357442" y="4857293"/>
                  <a:pt x="2316435" y="4849091"/>
                </a:cubicBezTo>
                <a:cubicBezTo>
                  <a:pt x="2287794" y="4843363"/>
                  <a:pt x="2233308" y="4821381"/>
                  <a:pt x="2233308" y="4821381"/>
                </a:cubicBezTo>
                <a:cubicBezTo>
                  <a:pt x="2228690" y="4807527"/>
                  <a:pt x="2228576" y="4791222"/>
                  <a:pt x="2219453" y="4779818"/>
                </a:cubicBezTo>
                <a:cubicBezTo>
                  <a:pt x="2117857" y="4652824"/>
                  <a:pt x="2233306" y="4856014"/>
                  <a:pt x="2150181" y="4710545"/>
                </a:cubicBezTo>
                <a:cubicBezTo>
                  <a:pt x="2132559" y="4679706"/>
                  <a:pt x="2117252" y="4648103"/>
                  <a:pt x="2108617" y="4613563"/>
                </a:cubicBezTo>
                <a:cubicBezTo>
                  <a:pt x="2102906" y="4590718"/>
                  <a:pt x="2099380" y="4567382"/>
                  <a:pt x="2094762" y="4544291"/>
                </a:cubicBezTo>
                <a:cubicBezTo>
                  <a:pt x="2075536" y="4294348"/>
                  <a:pt x="2080427" y="4380836"/>
                  <a:pt x="2067053" y="4073236"/>
                </a:cubicBezTo>
                <a:cubicBezTo>
                  <a:pt x="2062034" y="3957798"/>
                  <a:pt x="2061149" y="3842145"/>
                  <a:pt x="2053199" y="3726872"/>
                </a:cubicBezTo>
                <a:cubicBezTo>
                  <a:pt x="2051889" y="3707876"/>
                  <a:pt x="2044816" y="3689692"/>
                  <a:pt x="2039344" y="3671454"/>
                </a:cubicBezTo>
                <a:cubicBezTo>
                  <a:pt x="2030951" y="3643478"/>
                  <a:pt x="2020871" y="3616036"/>
                  <a:pt x="2011635" y="3588327"/>
                </a:cubicBezTo>
                <a:lnTo>
                  <a:pt x="1983926" y="3505200"/>
                </a:lnTo>
                <a:lnTo>
                  <a:pt x="1956217" y="3422072"/>
                </a:lnTo>
                <a:lnTo>
                  <a:pt x="1942362" y="3380509"/>
                </a:lnTo>
                <a:cubicBezTo>
                  <a:pt x="1933126" y="3394363"/>
                  <a:pt x="1916807" y="3405561"/>
                  <a:pt x="1914653" y="3422072"/>
                </a:cubicBezTo>
                <a:cubicBezTo>
                  <a:pt x="1850051" y="3917363"/>
                  <a:pt x="1933482" y="3568434"/>
                  <a:pt x="1886944" y="3754581"/>
                </a:cubicBezTo>
                <a:cubicBezTo>
                  <a:pt x="1882326" y="3999345"/>
                  <a:pt x="1881246" y="4244201"/>
                  <a:pt x="1873090" y="4488872"/>
                </a:cubicBezTo>
                <a:cubicBezTo>
                  <a:pt x="1870870" y="4555469"/>
                  <a:pt x="1847305" y="4633573"/>
                  <a:pt x="1831526" y="4696691"/>
                </a:cubicBezTo>
                <a:cubicBezTo>
                  <a:pt x="1825815" y="4719536"/>
                  <a:pt x="1823383" y="4743118"/>
                  <a:pt x="1817672" y="4765963"/>
                </a:cubicBezTo>
                <a:cubicBezTo>
                  <a:pt x="1814130" y="4780131"/>
                  <a:pt x="1807829" y="4793485"/>
                  <a:pt x="1803817" y="4807527"/>
                </a:cubicBezTo>
                <a:cubicBezTo>
                  <a:pt x="1798586" y="4825836"/>
                  <a:pt x="1800524" y="4847102"/>
                  <a:pt x="1789962" y="4862945"/>
                </a:cubicBezTo>
                <a:cubicBezTo>
                  <a:pt x="1774615" y="4885966"/>
                  <a:pt x="1730544" y="4896606"/>
                  <a:pt x="1706835" y="4904509"/>
                </a:cubicBezTo>
                <a:cubicBezTo>
                  <a:pt x="1646799" y="4899891"/>
                  <a:pt x="1585908" y="4901751"/>
                  <a:pt x="1526726" y="4890654"/>
                </a:cubicBezTo>
                <a:cubicBezTo>
                  <a:pt x="1510360" y="4887585"/>
                  <a:pt x="1496936" y="4874719"/>
                  <a:pt x="1485162" y="4862945"/>
                </a:cubicBezTo>
                <a:cubicBezTo>
                  <a:pt x="1473388" y="4851171"/>
                  <a:pt x="1474036" y="4822889"/>
                  <a:pt x="1457453" y="4821381"/>
                </a:cubicBezTo>
                <a:cubicBezTo>
                  <a:pt x="1264231" y="4803815"/>
                  <a:pt x="1069526" y="4812145"/>
                  <a:pt x="875562" y="4807527"/>
                </a:cubicBezTo>
                <a:cubicBezTo>
                  <a:pt x="880180" y="4775200"/>
                  <a:pt x="874813" y="4739753"/>
                  <a:pt x="889417" y="4710545"/>
                </a:cubicBezTo>
                <a:cubicBezTo>
                  <a:pt x="905251" y="4678878"/>
                  <a:pt x="984421" y="4714505"/>
                  <a:pt x="889417" y="4682836"/>
                </a:cubicBezTo>
                <a:cubicBezTo>
                  <a:pt x="884799" y="4668981"/>
                  <a:pt x="869031" y="4654334"/>
                  <a:pt x="875562" y="4641272"/>
                </a:cubicBezTo>
                <a:cubicBezTo>
                  <a:pt x="882093" y="4628210"/>
                  <a:pt x="902870" y="4630586"/>
                  <a:pt x="917126" y="4627418"/>
                </a:cubicBezTo>
                <a:cubicBezTo>
                  <a:pt x="944548" y="4621324"/>
                  <a:pt x="972544" y="4618181"/>
                  <a:pt x="1000253" y="4613563"/>
                </a:cubicBezTo>
                <a:cubicBezTo>
                  <a:pt x="1004871" y="4590472"/>
                  <a:pt x="995720" y="4559001"/>
                  <a:pt x="1014108" y="4544291"/>
                </a:cubicBezTo>
                <a:cubicBezTo>
                  <a:pt x="1028977" y="4532396"/>
                  <a:pt x="1051288" y="4552674"/>
                  <a:pt x="1069526" y="4558145"/>
                </a:cubicBezTo>
                <a:cubicBezTo>
                  <a:pt x="1125137" y="4574828"/>
                  <a:pt x="1154033" y="4589884"/>
                  <a:pt x="1208072" y="4599709"/>
                </a:cubicBezTo>
                <a:cubicBezTo>
                  <a:pt x="1240200" y="4605551"/>
                  <a:pt x="1272726" y="4608945"/>
                  <a:pt x="1305053" y="4613563"/>
                </a:cubicBezTo>
                <a:cubicBezTo>
                  <a:pt x="1369708" y="4608945"/>
                  <a:pt x="1435184" y="4610973"/>
                  <a:pt x="1499017" y="4599709"/>
                </a:cubicBezTo>
                <a:cubicBezTo>
                  <a:pt x="1515415" y="4596815"/>
                  <a:pt x="1531756" y="4586120"/>
                  <a:pt x="1540581" y="4572000"/>
                </a:cubicBezTo>
                <a:cubicBezTo>
                  <a:pt x="1556061" y="4547232"/>
                  <a:pt x="1568290" y="4488872"/>
                  <a:pt x="1568290" y="4488872"/>
                </a:cubicBezTo>
                <a:cubicBezTo>
                  <a:pt x="1563672" y="4304145"/>
                  <a:pt x="1559867" y="4119396"/>
                  <a:pt x="1554435" y="3934691"/>
                </a:cubicBezTo>
                <a:cubicBezTo>
                  <a:pt x="1550631" y="3805355"/>
                  <a:pt x="1557139" y="3675091"/>
                  <a:pt x="1540581" y="3546763"/>
                </a:cubicBezTo>
                <a:cubicBezTo>
                  <a:pt x="1538071" y="3527311"/>
                  <a:pt x="1472123" y="3487271"/>
                  <a:pt x="1457453" y="3477491"/>
                </a:cubicBezTo>
                <a:cubicBezTo>
                  <a:pt x="1452835" y="3459018"/>
                  <a:pt x="1447730" y="3440660"/>
                  <a:pt x="1443599" y="3422072"/>
                </a:cubicBezTo>
                <a:cubicBezTo>
                  <a:pt x="1438491" y="3399085"/>
                  <a:pt x="1435940" y="3375518"/>
                  <a:pt x="1429744" y="3352800"/>
                </a:cubicBezTo>
                <a:cubicBezTo>
                  <a:pt x="1394953" y="3225235"/>
                  <a:pt x="1407469" y="3316128"/>
                  <a:pt x="1388181" y="3200400"/>
                </a:cubicBezTo>
                <a:cubicBezTo>
                  <a:pt x="1368706" y="3083548"/>
                  <a:pt x="1376234" y="3098851"/>
                  <a:pt x="1360472" y="2964872"/>
                </a:cubicBezTo>
                <a:cubicBezTo>
                  <a:pt x="1356657" y="2932440"/>
                  <a:pt x="1352459" y="2900019"/>
                  <a:pt x="1346617" y="2867891"/>
                </a:cubicBezTo>
                <a:cubicBezTo>
                  <a:pt x="1343211" y="2849157"/>
                  <a:pt x="1335892" y="2831254"/>
                  <a:pt x="1332762" y="2812472"/>
                </a:cubicBezTo>
                <a:cubicBezTo>
                  <a:pt x="1322025" y="2748050"/>
                  <a:pt x="1314289" y="2683163"/>
                  <a:pt x="1305053" y="2618509"/>
                </a:cubicBezTo>
                <a:cubicBezTo>
                  <a:pt x="1297240" y="2563821"/>
                  <a:pt x="1280399" y="2516836"/>
                  <a:pt x="1263490" y="2466109"/>
                </a:cubicBezTo>
                <a:cubicBezTo>
                  <a:pt x="1246628" y="2297495"/>
                  <a:pt x="1243318" y="2368017"/>
                  <a:pt x="1263490" y="2216727"/>
                </a:cubicBezTo>
                <a:cubicBezTo>
                  <a:pt x="1279477" y="2096822"/>
                  <a:pt x="1268804" y="2145366"/>
                  <a:pt x="1305053" y="2036618"/>
                </a:cubicBezTo>
                <a:cubicBezTo>
                  <a:pt x="1313792" y="2010400"/>
                  <a:pt x="1341553" y="1986264"/>
                  <a:pt x="1360472" y="1967345"/>
                </a:cubicBezTo>
                <a:cubicBezTo>
                  <a:pt x="1365090" y="1953490"/>
                  <a:pt x="1388909" y="1926569"/>
                  <a:pt x="1374326" y="1925781"/>
                </a:cubicBezTo>
                <a:cubicBezTo>
                  <a:pt x="1199030" y="1916306"/>
                  <a:pt x="1023196" y="1931082"/>
                  <a:pt x="847853" y="1939636"/>
                </a:cubicBezTo>
                <a:cubicBezTo>
                  <a:pt x="833267" y="1940348"/>
                  <a:pt x="820458" y="1949949"/>
                  <a:pt x="806290" y="1953491"/>
                </a:cubicBezTo>
                <a:cubicBezTo>
                  <a:pt x="649623" y="1992658"/>
                  <a:pt x="832232" y="1935606"/>
                  <a:pt x="653890" y="1995054"/>
                </a:cubicBezTo>
                <a:lnTo>
                  <a:pt x="404508" y="2078181"/>
                </a:lnTo>
                <a:cubicBezTo>
                  <a:pt x="377876" y="2087058"/>
                  <a:pt x="334209" y="2092549"/>
                  <a:pt x="307526" y="2105891"/>
                </a:cubicBezTo>
                <a:cubicBezTo>
                  <a:pt x="292633" y="2113338"/>
                  <a:pt x="279817" y="2124364"/>
                  <a:pt x="265962" y="2133600"/>
                </a:cubicBezTo>
                <a:cubicBezTo>
                  <a:pt x="256552" y="2146147"/>
                  <a:pt x="206818" y="2210325"/>
                  <a:pt x="196690" y="2230581"/>
                </a:cubicBezTo>
                <a:cubicBezTo>
                  <a:pt x="190159" y="2243643"/>
                  <a:pt x="191958" y="2260741"/>
                  <a:pt x="182835" y="2272145"/>
                </a:cubicBezTo>
                <a:cubicBezTo>
                  <a:pt x="172433" y="2285147"/>
                  <a:pt x="155126" y="2290618"/>
                  <a:pt x="141272" y="2299854"/>
                </a:cubicBezTo>
                <a:cubicBezTo>
                  <a:pt x="127417" y="2295236"/>
                  <a:pt x="110035" y="2296327"/>
                  <a:pt x="99708" y="2286000"/>
                </a:cubicBezTo>
                <a:cubicBezTo>
                  <a:pt x="77540" y="2263832"/>
                  <a:pt x="84929" y="2225040"/>
                  <a:pt x="99708" y="2202872"/>
                </a:cubicBezTo>
                <a:cubicBezTo>
                  <a:pt x="110576" y="2186570"/>
                  <a:pt x="127417" y="2175163"/>
                  <a:pt x="141272" y="2161309"/>
                </a:cubicBezTo>
                <a:cubicBezTo>
                  <a:pt x="95090" y="2156691"/>
                  <a:pt x="47353" y="2160204"/>
                  <a:pt x="2726" y="2147454"/>
                </a:cubicBezTo>
                <a:cubicBezTo>
                  <a:pt x="-11316" y="2143442"/>
                  <a:pt x="32886" y="2142723"/>
                  <a:pt x="44290" y="2133600"/>
                </a:cubicBezTo>
                <a:cubicBezTo>
                  <a:pt x="133819" y="2061978"/>
                  <a:pt x="9089" y="2113007"/>
                  <a:pt x="113562" y="2078181"/>
                </a:cubicBezTo>
                <a:cubicBezTo>
                  <a:pt x="90229" y="2062625"/>
                  <a:pt x="49151" y="2042937"/>
                  <a:pt x="44290" y="2008909"/>
                </a:cubicBezTo>
                <a:cubicBezTo>
                  <a:pt x="41597" y="1990059"/>
                  <a:pt x="40810" y="1961370"/>
                  <a:pt x="58144" y="1953491"/>
                </a:cubicBezTo>
                <a:cubicBezTo>
                  <a:pt x="100396" y="1934285"/>
                  <a:pt x="150508" y="1944254"/>
                  <a:pt x="196690" y="1939636"/>
                </a:cubicBezTo>
                <a:cubicBezTo>
                  <a:pt x="201308" y="1925781"/>
                  <a:pt x="204013" y="1911134"/>
                  <a:pt x="210544" y="1898072"/>
                </a:cubicBezTo>
                <a:cubicBezTo>
                  <a:pt x="217990" y="1883179"/>
                  <a:pt x="227593" y="1869301"/>
                  <a:pt x="238253" y="1856509"/>
                </a:cubicBezTo>
                <a:cubicBezTo>
                  <a:pt x="270378" y="1817959"/>
                  <a:pt x="302158" y="1794714"/>
                  <a:pt x="349090" y="1773381"/>
                </a:cubicBezTo>
                <a:cubicBezTo>
                  <a:pt x="375680" y="1761295"/>
                  <a:pt x="404508" y="1754908"/>
                  <a:pt x="432217" y="1745672"/>
                </a:cubicBezTo>
                <a:cubicBezTo>
                  <a:pt x="512403" y="1718943"/>
                  <a:pt x="503117" y="1690528"/>
                  <a:pt x="556908" y="1648691"/>
                </a:cubicBezTo>
                <a:cubicBezTo>
                  <a:pt x="556925" y="1648677"/>
                  <a:pt x="660808" y="1579424"/>
                  <a:pt x="681599" y="1565563"/>
                </a:cubicBezTo>
                <a:cubicBezTo>
                  <a:pt x="693523" y="1557614"/>
                  <a:pt x="771194" y="1539701"/>
                  <a:pt x="778581" y="1537854"/>
                </a:cubicBezTo>
                <a:cubicBezTo>
                  <a:pt x="929867" y="1436995"/>
                  <a:pt x="696634" y="1585755"/>
                  <a:pt x="875562" y="1496291"/>
                </a:cubicBezTo>
                <a:cubicBezTo>
                  <a:pt x="887246" y="1490449"/>
                  <a:pt x="891588" y="1474423"/>
                  <a:pt x="903272" y="1468581"/>
                </a:cubicBezTo>
                <a:cubicBezTo>
                  <a:pt x="920303" y="1460066"/>
                  <a:pt x="940381" y="1459958"/>
                  <a:pt x="958690" y="1454727"/>
                </a:cubicBezTo>
                <a:cubicBezTo>
                  <a:pt x="1004823" y="1441546"/>
                  <a:pt x="1003680" y="1435683"/>
                  <a:pt x="1055672" y="1427018"/>
                </a:cubicBezTo>
                <a:cubicBezTo>
                  <a:pt x="1166157" y="1408604"/>
                  <a:pt x="1226579" y="1411313"/>
                  <a:pt x="1346617" y="1399309"/>
                </a:cubicBezTo>
                <a:cubicBezTo>
                  <a:pt x="1412917" y="1392679"/>
                  <a:pt x="1491664" y="1378668"/>
                  <a:pt x="1554435" y="1357745"/>
                </a:cubicBezTo>
                <a:cubicBezTo>
                  <a:pt x="1568290" y="1353127"/>
                  <a:pt x="1581679" y="1346755"/>
                  <a:pt x="1595999" y="1343891"/>
                </a:cubicBezTo>
                <a:cubicBezTo>
                  <a:pt x="1628020" y="1337487"/>
                  <a:pt x="1660654" y="1334654"/>
                  <a:pt x="1692981" y="1330036"/>
                </a:cubicBezTo>
                <a:cubicBezTo>
                  <a:pt x="1706835" y="1325418"/>
                  <a:pt x="1723140" y="1325304"/>
                  <a:pt x="1734544" y="1316181"/>
                </a:cubicBezTo>
                <a:cubicBezTo>
                  <a:pt x="1769302" y="1288375"/>
                  <a:pt x="1774023" y="1243781"/>
                  <a:pt x="1748399" y="1205345"/>
                </a:cubicBezTo>
                <a:cubicBezTo>
                  <a:pt x="1738189" y="1190031"/>
                  <a:pt x="1710139" y="1191491"/>
                  <a:pt x="1692981" y="11914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321554"/>
            <a:ext cx="869874" cy="869874"/>
          </a:xfrm>
          <a:prstGeom prst="rect">
            <a:avLst/>
          </a:prstGeom>
        </p:spPr>
      </p:pic>
      <p:sp>
        <p:nvSpPr>
          <p:cNvPr id="16" name="TextBox 15"/>
          <p:cNvSpPr txBox="1"/>
          <p:nvPr/>
        </p:nvSpPr>
        <p:spPr>
          <a:xfrm>
            <a:off x="754913" y="665073"/>
            <a:ext cx="6778903" cy="2231380"/>
          </a:xfrm>
          <a:prstGeom prst="rect">
            <a:avLst/>
          </a:prstGeom>
          <a:noFill/>
        </p:spPr>
        <p:txBody>
          <a:bodyPr wrap="square" rtlCol="0">
            <a:spAutoFit/>
          </a:bodyPr>
          <a:lstStyle/>
          <a:p>
            <a:r>
              <a:rPr lang="en-US" sz="3200" dirty="0" smtClean="0">
                <a:latin typeface="Helvetica" pitchFamily="34" charset="0"/>
                <a:cs typeface="Helvetica" pitchFamily="34" charset="0"/>
              </a:rPr>
              <a:t>Parenting Adults: </a:t>
            </a:r>
          </a:p>
          <a:p>
            <a:endParaRPr lang="en-US" sz="1100" dirty="0" smtClean="0">
              <a:latin typeface="Helvetica" pitchFamily="34" charset="0"/>
              <a:cs typeface="Helvetica" pitchFamily="34" charset="0"/>
            </a:endParaRPr>
          </a:p>
          <a:p>
            <a:r>
              <a:rPr lang="en-US" sz="3200" dirty="0" smtClean="0">
                <a:latin typeface="Helvetica" pitchFamily="34" charset="0"/>
                <a:cs typeface="Helvetica" pitchFamily="34" charset="0"/>
              </a:rPr>
              <a:t>Parents with ≥5 ACE are </a:t>
            </a:r>
            <a:r>
              <a:rPr lang="en-US" sz="3200" b="1" dirty="0" smtClean="0">
                <a:latin typeface="Helvetica" pitchFamily="34" charset="0"/>
                <a:cs typeface="Helvetica" pitchFamily="34" charset="0"/>
              </a:rPr>
              <a:t>14 X </a:t>
            </a:r>
            <a:r>
              <a:rPr lang="en-US" sz="3200" dirty="0" smtClean="0">
                <a:latin typeface="Helvetica" pitchFamily="34" charset="0"/>
                <a:cs typeface="Helvetica" pitchFamily="34" charset="0"/>
              </a:rPr>
              <a:t>more likely to have 2 or more conditions that make ACE for kids</a:t>
            </a:r>
            <a:endParaRPr lang="en-US" sz="3200" dirty="0">
              <a:latin typeface="Helvetica" pitchFamily="34" charset="0"/>
              <a:cs typeface="Helvetica" pitchFamily="34" charset="0"/>
            </a:endParaRPr>
          </a:p>
        </p:txBody>
      </p:sp>
      <p:sp>
        <p:nvSpPr>
          <p:cNvPr id="5" name="TextBox 4"/>
          <p:cNvSpPr txBox="1"/>
          <p:nvPr/>
        </p:nvSpPr>
        <p:spPr>
          <a:xfrm>
            <a:off x="253999" y="6383867"/>
            <a:ext cx="8608965" cy="276999"/>
          </a:xfrm>
          <a:prstGeom prst="rect">
            <a:avLst/>
          </a:prstGeom>
          <a:noFill/>
        </p:spPr>
        <p:txBody>
          <a:bodyPr wrap="square" rtlCol="0">
            <a:spAutoFit/>
          </a:bodyPr>
          <a:lstStyle/>
          <a:p>
            <a:r>
              <a:rPr lang="en-US" sz="1200" dirty="0" smtClean="0">
                <a:latin typeface="Helvetica" pitchFamily="34" charset="0"/>
                <a:cs typeface="Helvetica" pitchFamily="34" charset="0"/>
              </a:rPr>
              <a:t>Simmons, K. &amp; Porter, L.; Analysis of 2010-2011 Washington BRFSS data; unpublished</a:t>
            </a:r>
            <a:endParaRPr lang="en-US" sz="1200" dirty="0">
              <a:latin typeface="Helvetica" pitchFamily="34" charset="0"/>
              <a:cs typeface="Helvetica" pitchFamily="34" charset="0"/>
            </a:endParaRPr>
          </a:p>
        </p:txBody>
      </p:sp>
    </p:spTree>
    <p:extLst>
      <p:ext uri="{BB962C8B-B14F-4D97-AF65-F5344CB8AC3E}">
        <p14:creationId xmlns:p14="http://schemas.microsoft.com/office/powerpoint/2010/main" val="129928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883" y="2209800"/>
            <a:ext cx="4366413" cy="3924151"/>
          </a:xfrm>
          <a:prstGeom prst="rect">
            <a:avLst/>
          </a:prstGeom>
          <a:noFill/>
        </p:spPr>
        <p:txBody>
          <a:bodyPr wrap="square" rtlCol="0">
            <a:spAutoFit/>
          </a:bodyPr>
          <a:lstStyle/>
          <a:p>
            <a:pPr marL="457200" indent="-457200">
              <a:spcAft>
                <a:spcPts val="600"/>
              </a:spcAft>
              <a:buFont typeface="Arial" pitchFamily="34" charset="0"/>
              <a:buChar char="•"/>
            </a:pPr>
            <a:r>
              <a:rPr lang="en-US" sz="3200" dirty="0" smtClean="0">
                <a:latin typeface="Helvetica" pitchFamily="34" charset="0"/>
                <a:cs typeface="Helvetica" pitchFamily="34" charset="0"/>
              </a:rPr>
              <a:t>Response </a:t>
            </a:r>
            <a:r>
              <a:rPr lang="en-US" sz="3200" dirty="0" smtClean="0">
                <a:latin typeface="Helvetica" pitchFamily="34" charset="0"/>
                <a:cs typeface="Helvetica" pitchFamily="34" charset="0"/>
              </a:rPr>
              <a:t>inhibition 7</a:t>
            </a:r>
            <a:endParaRPr lang="en-US" sz="3200" dirty="0">
              <a:latin typeface="Helvetica" pitchFamily="34" charset="0"/>
              <a:cs typeface="Helvetica" pitchFamily="34" charset="0"/>
            </a:endParaRPr>
          </a:p>
          <a:p>
            <a:pPr marL="457200" indent="-457200">
              <a:spcAft>
                <a:spcPts val="600"/>
              </a:spcAft>
              <a:buFont typeface="Arial" pitchFamily="34" charset="0"/>
              <a:buChar char="•"/>
            </a:pPr>
            <a:r>
              <a:rPr lang="en-US" sz="3200" dirty="0" smtClean="0">
                <a:latin typeface="Helvetica" pitchFamily="34" charset="0"/>
                <a:cs typeface="Helvetica" pitchFamily="34" charset="0"/>
              </a:rPr>
              <a:t>Working </a:t>
            </a:r>
            <a:r>
              <a:rPr lang="en-US" sz="3200" dirty="0" smtClean="0">
                <a:latin typeface="Helvetica" pitchFamily="34" charset="0"/>
                <a:cs typeface="Helvetica" pitchFamily="34" charset="0"/>
              </a:rPr>
              <a:t>memory7</a:t>
            </a:r>
            <a:endParaRPr lang="en-US" sz="3200" dirty="0">
              <a:latin typeface="Helvetica" pitchFamily="34" charset="0"/>
              <a:cs typeface="Helvetica" pitchFamily="34" charset="0"/>
            </a:endParaRPr>
          </a:p>
          <a:p>
            <a:pPr marL="457200" indent="-457200">
              <a:spcAft>
                <a:spcPts val="600"/>
              </a:spcAft>
              <a:buFont typeface="Arial" pitchFamily="34" charset="0"/>
              <a:buChar char="•"/>
            </a:pPr>
            <a:r>
              <a:rPr lang="en-US" sz="3200" dirty="0" smtClean="0">
                <a:latin typeface="Helvetica" pitchFamily="34" charset="0"/>
                <a:cs typeface="Helvetica" pitchFamily="34" charset="0"/>
              </a:rPr>
              <a:t>Emotional </a:t>
            </a:r>
            <a:r>
              <a:rPr lang="en-US" sz="3200" dirty="0" smtClean="0">
                <a:latin typeface="Helvetica" pitchFamily="34" charset="0"/>
                <a:cs typeface="Helvetica" pitchFamily="34" charset="0"/>
              </a:rPr>
              <a:t>control8</a:t>
            </a:r>
            <a:endParaRPr lang="en-US" sz="3200" dirty="0">
              <a:latin typeface="Helvetica" pitchFamily="34" charset="0"/>
              <a:cs typeface="Helvetica" pitchFamily="34" charset="0"/>
            </a:endParaRPr>
          </a:p>
          <a:p>
            <a:pPr marL="457200" indent="-457200">
              <a:spcAft>
                <a:spcPts val="600"/>
              </a:spcAft>
              <a:buFont typeface="Arial" pitchFamily="34" charset="0"/>
              <a:buChar char="•"/>
            </a:pPr>
            <a:r>
              <a:rPr lang="en-US" sz="3200" dirty="0" smtClean="0">
                <a:latin typeface="Helvetica" pitchFamily="34" charset="0"/>
                <a:cs typeface="Helvetica" pitchFamily="34" charset="0"/>
              </a:rPr>
              <a:t>Flexibility11</a:t>
            </a:r>
            <a:endParaRPr lang="en-US" sz="3200" dirty="0">
              <a:latin typeface="Helvetica" pitchFamily="34" charset="0"/>
              <a:cs typeface="Helvetica" pitchFamily="34" charset="0"/>
            </a:endParaRPr>
          </a:p>
          <a:p>
            <a:pPr marL="457200" indent="-457200">
              <a:spcAft>
                <a:spcPts val="600"/>
              </a:spcAft>
              <a:buFont typeface="Arial" pitchFamily="34" charset="0"/>
              <a:buChar char="•"/>
            </a:pPr>
            <a:r>
              <a:rPr lang="en-US" sz="3200" dirty="0" smtClean="0">
                <a:latin typeface="Helvetica" pitchFamily="34" charset="0"/>
                <a:cs typeface="Helvetica" pitchFamily="34" charset="0"/>
              </a:rPr>
              <a:t>Sustained </a:t>
            </a:r>
            <a:r>
              <a:rPr lang="en-US" sz="3200" dirty="0" smtClean="0">
                <a:latin typeface="Helvetica" pitchFamily="34" charset="0"/>
                <a:cs typeface="Helvetica" pitchFamily="34" charset="0"/>
              </a:rPr>
              <a:t>attention9</a:t>
            </a:r>
            <a:endParaRPr lang="en-US" sz="3200" dirty="0">
              <a:latin typeface="Helvetica" pitchFamily="34" charset="0"/>
              <a:cs typeface="Helvetica" pitchFamily="34" charset="0"/>
            </a:endParaRPr>
          </a:p>
          <a:p>
            <a:pPr marL="457200" indent="-457200">
              <a:spcAft>
                <a:spcPts val="600"/>
              </a:spcAft>
              <a:buFont typeface="Arial" pitchFamily="34" charset="0"/>
              <a:buChar char="•"/>
            </a:pPr>
            <a:r>
              <a:rPr lang="en-US" sz="3200" dirty="0" smtClean="0">
                <a:latin typeface="Helvetica" pitchFamily="34" charset="0"/>
                <a:cs typeface="Helvetica" pitchFamily="34" charset="0"/>
              </a:rPr>
              <a:t>Task </a:t>
            </a:r>
            <a:r>
              <a:rPr lang="en-US" sz="3200" dirty="0" smtClean="0">
                <a:latin typeface="Helvetica" pitchFamily="34" charset="0"/>
                <a:cs typeface="Helvetica" pitchFamily="34" charset="0"/>
              </a:rPr>
              <a:t>Initiation7</a:t>
            </a:r>
            <a:endParaRPr lang="en-US" sz="3200" dirty="0">
              <a:latin typeface="Helvetica" pitchFamily="34" charset="0"/>
              <a:cs typeface="Helvetica" pitchFamily="34" charset="0"/>
            </a:endParaRPr>
          </a:p>
        </p:txBody>
      </p:sp>
      <p:sp>
        <p:nvSpPr>
          <p:cNvPr id="3" name="TextBox 2"/>
          <p:cNvSpPr txBox="1"/>
          <p:nvPr/>
        </p:nvSpPr>
        <p:spPr>
          <a:xfrm>
            <a:off x="4686300" y="2225519"/>
            <a:ext cx="4267200" cy="3539430"/>
          </a:xfrm>
          <a:prstGeom prst="rect">
            <a:avLst/>
          </a:prstGeom>
          <a:noFill/>
        </p:spPr>
        <p:txBody>
          <a:bodyPr wrap="square" rtlCol="0">
            <a:spAutoFit/>
          </a:bodyPr>
          <a:lstStyle/>
          <a:p>
            <a:pPr marL="457200" indent="-457200">
              <a:buFont typeface="Arial" pitchFamily="34" charset="0"/>
              <a:buChar char="•"/>
            </a:pPr>
            <a:r>
              <a:rPr lang="en-US" sz="3200" dirty="0">
                <a:latin typeface="Helvetica" pitchFamily="34" charset="0"/>
                <a:cs typeface="Helvetica" pitchFamily="34" charset="0"/>
              </a:rPr>
              <a:t>Planning and </a:t>
            </a:r>
            <a:r>
              <a:rPr lang="en-US" sz="3200" dirty="0" smtClean="0">
                <a:latin typeface="Helvetica" pitchFamily="34" charset="0"/>
                <a:cs typeface="Helvetica" pitchFamily="34" charset="0"/>
              </a:rPr>
              <a:t>prioritizing12</a:t>
            </a:r>
            <a:endParaRPr lang="en-US" sz="3200" dirty="0">
              <a:latin typeface="Helvetica" pitchFamily="34" charset="0"/>
              <a:cs typeface="Helvetica" pitchFamily="34" charset="0"/>
            </a:endParaRPr>
          </a:p>
          <a:p>
            <a:pPr marL="457200" indent="-457200">
              <a:buFont typeface="Arial" pitchFamily="34" charset="0"/>
              <a:buChar char="•"/>
            </a:pPr>
            <a:r>
              <a:rPr lang="en-US" sz="3200" dirty="0" smtClean="0">
                <a:latin typeface="Helvetica" pitchFamily="34" charset="0"/>
                <a:cs typeface="Helvetica" pitchFamily="34" charset="0"/>
              </a:rPr>
              <a:t>Organization5</a:t>
            </a:r>
            <a:endParaRPr lang="en-US" sz="3200" dirty="0">
              <a:latin typeface="Helvetica" pitchFamily="34" charset="0"/>
              <a:cs typeface="Helvetica" pitchFamily="34" charset="0"/>
            </a:endParaRPr>
          </a:p>
          <a:p>
            <a:pPr marL="457200" indent="-457200">
              <a:buFont typeface="Arial" pitchFamily="34" charset="0"/>
              <a:buChar char="•"/>
            </a:pPr>
            <a:r>
              <a:rPr lang="en-US" sz="3200" dirty="0">
                <a:latin typeface="Helvetica" pitchFamily="34" charset="0"/>
                <a:cs typeface="Helvetica" pitchFamily="34" charset="0"/>
              </a:rPr>
              <a:t>T</a:t>
            </a:r>
            <a:r>
              <a:rPr lang="en-US" sz="3200" dirty="0" smtClean="0">
                <a:latin typeface="Helvetica" pitchFamily="34" charset="0"/>
                <a:cs typeface="Helvetica" pitchFamily="34" charset="0"/>
              </a:rPr>
              <a:t>ime management9</a:t>
            </a:r>
            <a:endParaRPr lang="en-US" sz="3200" dirty="0">
              <a:latin typeface="Helvetica" pitchFamily="34" charset="0"/>
              <a:cs typeface="Helvetica" pitchFamily="34" charset="0"/>
            </a:endParaRPr>
          </a:p>
          <a:p>
            <a:pPr marL="457200" indent="-457200">
              <a:buFont typeface="Arial" pitchFamily="34" charset="0"/>
              <a:buChar char="•"/>
            </a:pPr>
            <a:r>
              <a:rPr lang="en-US" sz="3200" dirty="0">
                <a:latin typeface="Helvetica" pitchFamily="34" charset="0"/>
                <a:cs typeface="Helvetica" pitchFamily="34" charset="0"/>
              </a:rPr>
              <a:t>Goal-directed </a:t>
            </a:r>
            <a:r>
              <a:rPr lang="en-US" sz="3200" dirty="0" smtClean="0">
                <a:latin typeface="Helvetica" pitchFamily="34" charset="0"/>
                <a:cs typeface="Helvetica" pitchFamily="34" charset="0"/>
              </a:rPr>
              <a:t>persistence1</a:t>
            </a:r>
            <a:endParaRPr lang="en-US" sz="3200" dirty="0">
              <a:latin typeface="Helvetica" pitchFamily="34" charset="0"/>
              <a:cs typeface="Helvetica" pitchFamily="34" charset="0"/>
            </a:endParaRPr>
          </a:p>
          <a:p>
            <a:pPr marL="457200" indent="-457200">
              <a:spcAft>
                <a:spcPts val="600"/>
              </a:spcAft>
              <a:buFont typeface="Arial" pitchFamily="34" charset="0"/>
              <a:buChar char="•"/>
            </a:pPr>
            <a:r>
              <a:rPr lang="en-US" sz="3200" dirty="0" smtClean="0">
                <a:latin typeface="Helvetica" pitchFamily="34" charset="0"/>
                <a:cs typeface="Helvetica" pitchFamily="34" charset="0"/>
              </a:rPr>
              <a:t>Metacognition18</a:t>
            </a:r>
            <a:endParaRPr lang="en-US" sz="3200" dirty="0">
              <a:latin typeface="Helvetica" pitchFamily="34" charset="0"/>
              <a:cs typeface="Helvetica" pitchFamily="34" charset="0"/>
            </a:endParaRPr>
          </a:p>
        </p:txBody>
      </p:sp>
      <p:sp>
        <p:nvSpPr>
          <p:cNvPr id="4" name="TextBox 3"/>
          <p:cNvSpPr txBox="1"/>
          <p:nvPr/>
        </p:nvSpPr>
        <p:spPr>
          <a:xfrm>
            <a:off x="167496" y="396329"/>
            <a:ext cx="8443104" cy="769441"/>
          </a:xfrm>
          <a:prstGeom prst="rect">
            <a:avLst/>
          </a:prstGeom>
          <a:noFill/>
        </p:spPr>
        <p:txBody>
          <a:bodyPr wrap="square" rtlCol="0">
            <a:spAutoFit/>
          </a:bodyPr>
          <a:lstStyle/>
          <a:p>
            <a:pPr algn="ctr"/>
            <a:r>
              <a:rPr lang="en-US" sz="4400" dirty="0" smtClean="0">
                <a:latin typeface="Helvetica" pitchFamily="34" charset="0"/>
                <a:cs typeface="Helvetica" pitchFamily="34" charset="0"/>
              </a:rPr>
              <a:t>Elements of Executive Function</a:t>
            </a:r>
            <a:endParaRPr lang="en-US" sz="4400" dirty="0">
              <a:latin typeface="Helvetica" pitchFamily="34" charset="0"/>
              <a:cs typeface="Helvetica" pitchFamily="34" charset="0"/>
            </a:endParaRPr>
          </a:p>
        </p:txBody>
      </p:sp>
      <p:sp>
        <p:nvSpPr>
          <p:cNvPr id="5" name="TextBox 4"/>
          <p:cNvSpPr txBox="1"/>
          <p:nvPr/>
        </p:nvSpPr>
        <p:spPr>
          <a:xfrm>
            <a:off x="510396" y="6346256"/>
            <a:ext cx="5710327" cy="276999"/>
          </a:xfrm>
          <a:prstGeom prst="rect">
            <a:avLst/>
          </a:prstGeom>
          <a:noFill/>
        </p:spPr>
        <p:txBody>
          <a:bodyPr wrap="square" rtlCol="0">
            <a:spAutoFit/>
          </a:bodyPr>
          <a:lstStyle/>
          <a:p>
            <a:r>
              <a:rPr lang="en-US" sz="1200" dirty="0" err="1">
                <a:latin typeface="Helvetica" pitchFamily="34" charset="0"/>
                <a:cs typeface="Helvetica" pitchFamily="34" charset="0"/>
              </a:rPr>
              <a:t>Guare</a:t>
            </a:r>
            <a:r>
              <a:rPr lang="en-US" sz="1200" dirty="0">
                <a:latin typeface="Helvetica" pitchFamily="34" charset="0"/>
                <a:cs typeface="Helvetica" pitchFamily="34" charset="0"/>
              </a:rPr>
              <a:t> and Dawson 2013, pp. 42-43</a:t>
            </a:r>
          </a:p>
        </p:txBody>
      </p:sp>
    </p:spTree>
    <p:extLst>
      <p:ext uri="{BB962C8B-B14F-4D97-AF65-F5344CB8AC3E}">
        <p14:creationId xmlns:p14="http://schemas.microsoft.com/office/powerpoint/2010/main" val="33024748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651"/>
            <a:ext cx="9144000" cy="769441"/>
          </a:xfrm>
          <a:prstGeom prst="rect">
            <a:avLst/>
          </a:prstGeom>
          <a:noFill/>
        </p:spPr>
        <p:txBody>
          <a:bodyPr wrap="square" rtlCol="0">
            <a:spAutoFit/>
          </a:bodyPr>
          <a:lstStyle/>
          <a:p>
            <a:r>
              <a:rPr lang="en-US" sz="4400" dirty="0" smtClean="0">
                <a:latin typeface="Helvetica" pitchFamily="34" charset="0"/>
                <a:cs typeface="Helvetica" pitchFamily="34" charset="0"/>
              </a:rPr>
              <a:t>How Neurobiology Informs Change</a:t>
            </a:r>
          </a:p>
        </p:txBody>
      </p:sp>
      <p:sp>
        <p:nvSpPr>
          <p:cNvPr id="3" name="TextBox 2"/>
          <p:cNvSpPr txBox="1"/>
          <p:nvPr/>
        </p:nvSpPr>
        <p:spPr>
          <a:xfrm>
            <a:off x="362607" y="1868954"/>
            <a:ext cx="6781800" cy="2454518"/>
          </a:xfrm>
          <a:prstGeom prst="rect">
            <a:avLst/>
          </a:prstGeom>
          <a:noFill/>
        </p:spPr>
        <p:txBody>
          <a:bodyPr wrap="square" rtlCol="0">
            <a:spAutoFit/>
          </a:bodyPr>
          <a:lstStyle/>
          <a:p>
            <a:pPr marL="457200" indent="-457200" algn="l">
              <a:spcAft>
                <a:spcPts val="600"/>
              </a:spcAft>
              <a:buFont typeface="Arial" pitchFamily="34" charset="0"/>
              <a:buChar char="•"/>
            </a:pPr>
            <a:r>
              <a:rPr lang="en-US" sz="3200" dirty="0" smtClean="0">
                <a:latin typeface="Helvetica" pitchFamily="34" charset="0"/>
                <a:cs typeface="Helvetica" pitchFamily="34" charset="0"/>
              </a:rPr>
              <a:t>Perception of threat:  safe harbor</a:t>
            </a:r>
          </a:p>
          <a:p>
            <a:pPr marL="457200" indent="-457200" algn="l">
              <a:spcAft>
                <a:spcPts val="600"/>
              </a:spcAft>
              <a:buFont typeface="Arial" pitchFamily="34" charset="0"/>
              <a:buChar char="•"/>
            </a:pPr>
            <a:endParaRPr lang="en-US" sz="1050" dirty="0">
              <a:latin typeface="Helvetica" pitchFamily="34" charset="0"/>
              <a:cs typeface="Helvetica" pitchFamily="34" charset="0"/>
            </a:endParaRPr>
          </a:p>
          <a:p>
            <a:pPr marL="457200" indent="-457200" algn="l">
              <a:spcAft>
                <a:spcPts val="600"/>
              </a:spcAft>
              <a:buFont typeface="Arial" pitchFamily="34" charset="0"/>
              <a:buChar char="•"/>
            </a:pPr>
            <a:r>
              <a:rPr lang="en-US" sz="3200" dirty="0" smtClean="0">
                <a:latin typeface="Helvetica" pitchFamily="34" charset="0"/>
                <a:cs typeface="Helvetica" pitchFamily="34" charset="0"/>
              </a:rPr>
              <a:t>Verbal memory:  corrections </a:t>
            </a:r>
            <a:r>
              <a:rPr lang="en-US" sz="3200" dirty="0">
                <a:latin typeface="Helvetica" pitchFamily="34" charset="0"/>
                <a:cs typeface="Helvetica" pitchFamily="34" charset="0"/>
              </a:rPr>
              <a:t>o</a:t>
            </a:r>
            <a:r>
              <a:rPr lang="en-US" sz="3200" dirty="0" smtClean="0">
                <a:latin typeface="Helvetica" pitchFamily="34" charset="0"/>
                <a:cs typeface="Helvetica" pitchFamily="34" charset="0"/>
              </a:rPr>
              <a:t>fficer training</a:t>
            </a:r>
          </a:p>
          <a:p>
            <a:pPr algn="l"/>
            <a:endParaRPr lang="en-US" sz="3200" dirty="0">
              <a:latin typeface="Helvetica" pitchFamily="34" charset="0"/>
              <a:cs typeface="Helvetica" pitchFamily="34" charset="0"/>
            </a:endParaRPr>
          </a:p>
        </p:txBody>
      </p:sp>
    </p:spTree>
    <p:extLst>
      <p:ext uri="{BB962C8B-B14F-4D97-AF65-F5344CB8AC3E}">
        <p14:creationId xmlns:p14="http://schemas.microsoft.com/office/powerpoint/2010/main" val="227840705"/>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788" y="1687354"/>
            <a:ext cx="8667750" cy="5016758"/>
          </a:xfrm>
          <a:prstGeom prst="rect">
            <a:avLst/>
          </a:prstGeom>
          <a:noFill/>
        </p:spPr>
        <p:txBody>
          <a:bodyPr wrap="square" rtlCol="0">
            <a:spAutoFit/>
          </a:bodyPr>
          <a:lstStyle/>
          <a:p>
            <a:pPr marL="342900" indent="-342900">
              <a:spcBef>
                <a:spcPts val="600"/>
              </a:spcBef>
              <a:buFont typeface="Arial" pitchFamily="34" charset="0"/>
              <a:buChar char="•"/>
            </a:pPr>
            <a:r>
              <a:rPr lang="en-US" sz="2800" dirty="0" smtClean="0">
                <a:latin typeface="Helvetica" pitchFamily="34" charset="0"/>
                <a:cs typeface="Helvetica" pitchFamily="34" charset="0"/>
              </a:rPr>
              <a:t>Massage</a:t>
            </a:r>
          </a:p>
          <a:p>
            <a:pPr marL="342900" indent="-342900">
              <a:spcBef>
                <a:spcPts val="600"/>
              </a:spcBef>
              <a:buFont typeface="Arial" pitchFamily="34" charset="0"/>
              <a:buChar char="•"/>
            </a:pPr>
            <a:r>
              <a:rPr lang="en-US" sz="2800" dirty="0" smtClean="0">
                <a:latin typeface="Helvetica" pitchFamily="34" charset="0"/>
                <a:cs typeface="Helvetica" pitchFamily="34" charset="0"/>
              </a:rPr>
              <a:t>Mindfulness, reflection</a:t>
            </a:r>
          </a:p>
          <a:p>
            <a:pPr marL="342900" indent="-342900">
              <a:spcBef>
                <a:spcPts val="600"/>
              </a:spcBef>
              <a:buFont typeface="Arial" pitchFamily="34" charset="0"/>
              <a:buChar char="•"/>
            </a:pPr>
            <a:r>
              <a:rPr lang="en-US" sz="2800" dirty="0" smtClean="0">
                <a:latin typeface="Helvetica" pitchFamily="34" charset="0"/>
                <a:cs typeface="Helvetica" pitchFamily="34" charset="0"/>
              </a:rPr>
              <a:t>Pleasure</a:t>
            </a:r>
          </a:p>
          <a:p>
            <a:pPr marL="342900" indent="-342900">
              <a:spcBef>
                <a:spcPts val="600"/>
              </a:spcBef>
              <a:buFont typeface="Arial" pitchFamily="34" charset="0"/>
              <a:buChar char="•"/>
            </a:pPr>
            <a:r>
              <a:rPr lang="en-US" sz="2800" dirty="0" smtClean="0">
                <a:latin typeface="Helvetica" pitchFamily="34" charset="0"/>
                <a:cs typeface="Helvetica" pitchFamily="34" charset="0"/>
              </a:rPr>
              <a:t>Biofeedback</a:t>
            </a:r>
          </a:p>
          <a:p>
            <a:pPr marL="342900" indent="-342900">
              <a:spcBef>
                <a:spcPts val="600"/>
              </a:spcBef>
              <a:buFont typeface="Arial" pitchFamily="34" charset="0"/>
              <a:buChar char="•"/>
            </a:pPr>
            <a:r>
              <a:rPr lang="en-US" sz="2800" dirty="0">
                <a:latin typeface="Helvetica" pitchFamily="34" charset="0"/>
                <a:cs typeface="Helvetica" pitchFamily="34" charset="0"/>
              </a:rPr>
              <a:t>Movement and music</a:t>
            </a:r>
          </a:p>
          <a:p>
            <a:pPr marL="342900" indent="-342900">
              <a:spcBef>
                <a:spcPts val="600"/>
              </a:spcBef>
              <a:buFont typeface="Arial" pitchFamily="34" charset="0"/>
              <a:buChar char="•"/>
            </a:pPr>
            <a:r>
              <a:rPr lang="en-US" sz="2800" dirty="0" smtClean="0">
                <a:latin typeface="Helvetica" pitchFamily="34" charset="0"/>
                <a:cs typeface="Helvetica" pitchFamily="34" charset="0"/>
              </a:rPr>
              <a:t>Exercise and </a:t>
            </a:r>
            <a:r>
              <a:rPr lang="en-US" sz="2800" dirty="0">
                <a:latin typeface="Helvetica" pitchFamily="34" charset="0"/>
                <a:cs typeface="Helvetica" pitchFamily="34" charset="0"/>
              </a:rPr>
              <a:t>p</a:t>
            </a:r>
            <a:r>
              <a:rPr lang="en-US" sz="2800" dirty="0" smtClean="0">
                <a:latin typeface="Helvetica" pitchFamily="34" charset="0"/>
                <a:cs typeface="Helvetica" pitchFamily="34" charset="0"/>
              </a:rPr>
              <a:t>lay</a:t>
            </a:r>
            <a:endParaRPr lang="en-US" sz="2800" dirty="0">
              <a:latin typeface="Helvetica" pitchFamily="34" charset="0"/>
              <a:cs typeface="Helvetica" pitchFamily="34" charset="0"/>
            </a:endParaRPr>
          </a:p>
          <a:p>
            <a:pPr marL="285750" indent="-285750">
              <a:spcBef>
                <a:spcPts val="600"/>
              </a:spcBef>
              <a:buFont typeface="Arial" pitchFamily="34" charset="0"/>
              <a:buChar char="•"/>
            </a:pPr>
            <a:r>
              <a:rPr lang="en-US" sz="2800" dirty="0">
                <a:latin typeface="Helvetica" pitchFamily="34" charset="0"/>
                <a:cs typeface="Helvetica" pitchFamily="34" charset="0"/>
              </a:rPr>
              <a:t>Activities that integrate visual information with fine- and gross-motor movements </a:t>
            </a:r>
          </a:p>
          <a:p>
            <a:pPr marL="285750" indent="-285750">
              <a:spcBef>
                <a:spcPts val="600"/>
              </a:spcBef>
              <a:buFont typeface="Arial" pitchFamily="34" charset="0"/>
              <a:buChar char="•"/>
            </a:pPr>
            <a:r>
              <a:rPr lang="en-US" sz="2800" dirty="0" smtClean="0">
                <a:latin typeface="Helvetica" pitchFamily="34" charset="0"/>
                <a:cs typeface="Helvetica" pitchFamily="34" charset="0"/>
              </a:rPr>
              <a:t>Physical </a:t>
            </a:r>
            <a:r>
              <a:rPr lang="en-US" sz="2800" dirty="0">
                <a:latin typeface="Helvetica" pitchFamily="34" charset="0"/>
                <a:cs typeface="Helvetica" pitchFamily="34" charset="0"/>
              </a:rPr>
              <a:t>activities for exploration of environment.</a:t>
            </a:r>
          </a:p>
          <a:p>
            <a:pPr marL="342900" indent="-342900">
              <a:spcBef>
                <a:spcPts val="600"/>
              </a:spcBef>
              <a:buFont typeface="Arial" pitchFamily="34" charset="0"/>
              <a:buChar char="•"/>
            </a:pPr>
            <a:r>
              <a:rPr lang="en-US" sz="2800" dirty="0">
                <a:latin typeface="Helvetica" pitchFamily="34" charset="0"/>
                <a:cs typeface="Helvetica" pitchFamily="34" charset="0"/>
              </a:rPr>
              <a:t>Practicing </a:t>
            </a:r>
            <a:r>
              <a:rPr lang="en-US" sz="2800" dirty="0" smtClean="0">
                <a:latin typeface="Helvetica" pitchFamily="34" charset="0"/>
                <a:cs typeface="Helvetica" pitchFamily="34" charset="0"/>
              </a:rPr>
              <a:t>connection </a:t>
            </a:r>
            <a:endParaRPr lang="en-US" sz="2800" dirty="0">
              <a:latin typeface="Helvetica" pitchFamily="34" charset="0"/>
              <a:cs typeface="Helvetica" pitchFamily="34" charset="0"/>
            </a:endParaRPr>
          </a:p>
        </p:txBody>
      </p:sp>
      <p:pic>
        <p:nvPicPr>
          <p:cNvPr id="1036" name="Picture 12" descr="C:\Users\Laurie\AppData\Local\Microsoft\Windows\Temporary Internet Files\Content.IE5\H30L078C\MC9004418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5550" y="2095499"/>
            <a:ext cx="2534988" cy="17855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 y="403769"/>
            <a:ext cx="9569669" cy="769441"/>
          </a:xfrm>
          <a:prstGeom prst="rect">
            <a:avLst/>
          </a:prstGeom>
          <a:noFill/>
        </p:spPr>
        <p:txBody>
          <a:bodyPr wrap="square" rtlCol="0">
            <a:spAutoFit/>
          </a:bodyPr>
          <a:lstStyle/>
          <a:p>
            <a:r>
              <a:rPr lang="en-US" sz="4300" dirty="0" smtClean="0">
                <a:latin typeface="Helvetica" pitchFamily="34" charset="0"/>
                <a:cs typeface="Helvetica" pitchFamily="34" charset="0"/>
              </a:rPr>
              <a:t>What </a:t>
            </a:r>
            <a:r>
              <a:rPr lang="en-US" sz="4300" dirty="0">
                <a:latin typeface="Helvetica" pitchFamily="34" charset="0"/>
                <a:cs typeface="Helvetica" pitchFamily="34" charset="0"/>
              </a:rPr>
              <a:t>H</a:t>
            </a:r>
            <a:r>
              <a:rPr lang="en-US" sz="4300" dirty="0" smtClean="0">
                <a:latin typeface="Helvetica" pitchFamily="34" charset="0"/>
                <a:cs typeface="Helvetica" pitchFamily="34" charset="0"/>
              </a:rPr>
              <a:t>elps </a:t>
            </a:r>
            <a:r>
              <a:rPr lang="en-US" sz="4300" dirty="0">
                <a:latin typeface="Helvetica" pitchFamily="34" charset="0"/>
                <a:cs typeface="Helvetica" pitchFamily="34" charset="0"/>
              </a:rPr>
              <a:t>I</a:t>
            </a:r>
            <a:r>
              <a:rPr lang="en-US" sz="4300" dirty="0" smtClean="0">
                <a:latin typeface="Helvetica" pitchFamily="34" charset="0"/>
                <a:cs typeface="Helvetica" pitchFamily="34" charset="0"/>
              </a:rPr>
              <a:t>ndividuals </a:t>
            </a:r>
            <a:r>
              <a:rPr lang="en-US" sz="4300" dirty="0">
                <a:latin typeface="Helvetica" pitchFamily="34" charset="0"/>
                <a:cs typeface="Helvetica" pitchFamily="34" charset="0"/>
              </a:rPr>
              <a:t>S</a:t>
            </a:r>
            <a:r>
              <a:rPr lang="en-US" sz="4300" dirty="0" smtClean="0">
                <a:latin typeface="Helvetica" pitchFamily="34" charset="0"/>
                <a:cs typeface="Helvetica" pitchFamily="34" charset="0"/>
              </a:rPr>
              <a:t>elf-regulate</a:t>
            </a:r>
            <a:r>
              <a:rPr lang="en-US" sz="4400" dirty="0" smtClean="0">
                <a:latin typeface="Helvetica" pitchFamily="34" charset="0"/>
                <a:cs typeface="Helvetica" pitchFamily="34" charset="0"/>
              </a:rPr>
              <a:t>?</a:t>
            </a:r>
            <a:endParaRPr lang="en-US" sz="4400" dirty="0">
              <a:latin typeface="Helvetica" pitchFamily="34" charset="0"/>
              <a:cs typeface="Helvetica" pitchFamily="34" charset="0"/>
            </a:endParaRPr>
          </a:p>
        </p:txBody>
      </p:sp>
    </p:spTree>
    <p:extLst>
      <p:ext uri="{BB962C8B-B14F-4D97-AF65-F5344CB8AC3E}">
        <p14:creationId xmlns:p14="http://schemas.microsoft.com/office/powerpoint/2010/main" val="29102526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rotWithShape="1">
          <a:blip r:embed="rId3"/>
          <a:srcRect l="15781" t="23749" r="9379" b="19584"/>
          <a:stretch/>
        </p:blipFill>
        <p:spPr>
          <a:xfrm>
            <a:off x="1006944" y="1847850"/>
            <a:ext cx="7279406" cy="4133850"/>
          </a:xfrm>
          <a:prstGeom prst="rect">
            <a:avLst/>
          </a:prstGeom>
        </p:spPr>
      </p:pic>
      <p:sp>
        <p:nvSpPr>
          <p:cNvPr id="4" name="TextBox 3"/>
          <p:cNvSpPr txBox="1"/>
          <p:nvPr/>
        </p:nvSpPr>
        <p:spPr>
          <a:xfrm>
            <a:off x="7975601" y="6587251"/>
            <a:ext cx="621498" cy="246221"/>
          </a:xfrm>
          <a:prstGeom prst="rect">
            <a:avLst/>
          </a:prstGeom>
          <a:noFill/>
        </p:spPr>
        <p:txBody>
          <a:bodyPr wrap="square" rtlCol="0">
            <a:spAutoFit/>
          </a:bodyPr>
          <a:lstStyle/>
          <a:p>
            <a:r>
              <a:rPr lang="en-US" sz="1000" dirty="0" smtClean="0">
                <a:solidFill>
                  <a:schemeClr val="accent5">
                    <a:lumMod val="50000"/>
                  </a:schemeClr>
                </a:solidFill>
              </a:rPr>
              <a:t>©2013</a:t>
            </a:r>
            <a:endParaRPr lang="en-US" sz="1000" dirty="0">
              <a:solidFill>
                <a:schemeClr val="accent5">
                  <a:lumMod val="50000"/>
                </a:schemeClr>
              </a:solidFill>
            </a:endParaRPr>
          </a:p>
        </p:txBody>
      </p:sp>
      <p:sp>
        <p:nvSpPr>
          <p:cNvPr id="5" name="Title 4"/>
          <p:cNvSpPr>
            <a:spLocks noGrp="1"/>
          </p:cNvSpPr>
          <p:nvPr>
            <p:ph type="title"/>
          </p:nvPr>
        </p:nvSpPr>
        <p:spPr/>
        <p:txBody>
          <a:bodyPr/>
          <a:lstStyle/>
          <a:p>
            <a:r>
              <a:rPr lang="en-US" dirty="0" smtClean="0"/>
              <a:t>Identifying Emotional States</a:t>
            </a:r>
            <a:endParaRPr lang="en-US" dirty="0"/>
          </a:p>
        </p:txBody>
      </p:sp>
    </p:spTree>
    <p:extLst>
      <p:ext uri="{BB962C8B-B14F-4D97-AF65-F5344CB8AC3E}">
        <p14:creationId xmlns:p14="http://schemas.microsoft.com/office/powerpoint/2010/main" val="4268478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How ACE Information Informs Change</a:t>
            </a:r>
            <a:endParaRPr lang="en-US" dirty="0"/>
          </a:p>
        </p:txBody>
      </p:sp>
      <p:sp>
        <p:nvSpPr>
          <p:cNvPr id="3" name="Content Placeholder 2"/>
          <p:cNvSpPr>
            <a:spLocks noGrp="1"/>
          </p:cNvSpPr>
          <p:nvPr>
            <p:ph idx="1"/>
          </p:nvPr>
        </p:nvSpPr>
        <p:spPr>
          <a:xfrm>
            <a:off x="457200" y="1864919"/>
            <a:ext cx="8439150" cy="4525963"/>
          </a:xfrm>
        </p:spPr>
        <p:txBody>
          <a:bodyPr>
            <a:noAutofit/>
          </a:bodyPr>
          <a:lstStyle/>
          <a:p>
            <a:r>
              <a:rPr lang="en-US" dirty="0" smtClean="0"/>
              <a:t>Transitions from preschool to kindergarten</a:t>
            </a:r>
          </a:p>
          <a:p>
            <a:r>
              <a:rPr lang="en-US" dirty="0" smtClean="0"/>
              <a:t>Better treatment </a:t>
            </a:r>
            <a:r>
              <a:rPr lang="en-US" dirty="0"/>
              <a:t>f</a:t>
            </a:r>
            <a:r>
              <a:rPr lang="en-US" dirty="0" smtClean="0"/>
              <a:t>it for adjudicated </a:t>
            </a:r>
            <a:r>
              <a:rPr lang="en-US" dirty="0"/>
              <a:t>y</a:t>
            </a:r>
            <a:r>
              <a:rPr lang="en-US" dirty="0" smtClean="0"/>
              <a:t>outh</a:t>
            </a:r>
          </a:p>
          <a:p>
            <a:r>
              <a:rPr lang="en-US" dirty="0" smtClean="0"/>
              <a:t>ACE are common; </a:t>
            </a:r>
            <a:r>
              <a:rPr lang="en-US" dirty="0"/>
              <a:t>w</a:t>
            </a:r>
            <a:r>
              <a:rPr lang="en-US" dirty="0" smtClean="0"/>
              <a:t>ork in universal </a:t>
            </a:r>
            <a:r>
              <a:rPr lang="en-US" dirty="0"/>
              <a:t>s</a:t>
            </a:r>
            <a:r>
              <a:rPr lang="en-US" dirty="0" smtClean="0"/>
              <a:t>ystems</a:t>
            </a:r>
          </a:p>
          <a:p>
            <a:r>
              <a:rPr lang="en-US" dirty="0" smtClean="0"/>
              <a:t>High ACE parents become powerful </a:t>
            </a:r>
            <a:r>
              <a:rPr lang="en-US" dirty="0"/>
              <a:t>l</a:t>
            </a:r>
            <a:r>
              <a:rPr lang="en-US" dirty="0" smtClean="0"/>
              <a:t>eaders of next </a:t>
            </a:r>
            <a:r>
              <a:rPr lang="en-US" dirty="0"/>
              <a:t>g</a:t>
            </a:r>
            <a:r>
              <a:rPr lang="en-US" dirty="0" smtClean="0"/>
              <a:t>eneration ACE reduction</a:t>
            </a:r>
          </a:p>
          <a:p>
            <a:endParaRPr lang="en-US" dirty="0"/>
          </a:p>
          <a:p>
            <a:endParaRPr lang="en-US" dirty="0"/>
          </a:p>
        </p:txBody>
      </p:sp>
    </p:spTree>
    <p:extLst>
      <p:ext uri="{BB962C8B-B14F-4D97-AF65-F5344CB8AC3E}">
        <p14:creationId xmlns:p14="http://schemas.microsoft.com/office/powerpoint/2010/main" val="196038662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457200"/>
            <a:ext cx="8229600" cy="1143000"/>
          </a:xfrm>
        </p:spPr>
        <p:txBody>
          <a:bodyPr>
            <a:noAutofit/>
          </a:bodyPr>
          <a:lstStyle/>
          <a:p>
            <a:pPr algn="l"/>
            <a:r>
              <a:rPr lang="en-US" dirty="0" smtClean="0"/>
              <a:t/>
            </a:r>
            <a:br>
              <a:rPr lang="en-US" dirty="0" smtClean="0"/>
            </a:br>
            <a:r>
              <a:rPr lang="en-US" dirty="0"/>
              <a:t>Think, Pair, Share</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387350" y="1841714"/>
            <a:ext cx="8229600" cy="4525963"/>
          </a:xfrm>
        </p:spPr>
        <p:txBody>
          <a:bodyPr/>
          <a:lstStyle/>
          <a:p>
            <a:pPr marL="514350" indent="-514350">
              <a:buFont typeface="+mj-lt"/>
              <a:buAutoNum type="arabicPeriod"/>
            </a:pPr>
            <a:r>
              <a:rPr lang="en-US" dirty="0" smtClean="0"/>
              <a:t>What is your name?</a:t>
            </a:r>
          </a:p>
          <a:p>
            <a:pPr marL="514350" indent="-514350">
              <a:buFont typeface="+mj-lt"/>
              <a:buAutoNum type="arabicPeriod"/>
            </a:pPr>
            <a:r>
              <a:rPr lang="en-US" dirty="0" smtClean="0"/>
              <a:t>What did you leave </a:t>
            </a:r>
            <a:r>
              <a:rPr lang="en-US" dirty="0"/>
              <a:t>behind to be here </a:t>
            </a:r>
            <a:r>
              <a:rPr lang="en-US" dirty="0" smtClean="0"/>
              <a:t>today?</a:t>
            </a:r>
          </a:p>
          <a:p>
            <a:pPr marL="514350" indent="-514350">
              <a:buFont typeface="+mj-lt"/>
              <a:buAutoNum type="arabicPeriod"/>
            </a:pPr>
            <a:r>
              <a:rPr lang="en-US" dirty="0" smtClean="0"/>
              <a:t>If </a:t>
            </a:r>
            <a:r>
              <a:rPr lang="en-US" dirty="0"/>
              <a:t>you could paint a picture of stunning prevention </a:t>
            </a:r>
            <a:r>
              <a:rPr lang="en-US" dirty="0" smtClean="0"/>
              <a:t>success, </a:t>
            </a:r>
            <a:r>
              <a:rPr lang="en-US" dirty="0"/>
              <a:t>what would your painting  look like </a:t>
            </a:r>
            <a:r>
              <a:rPr lang="en-US" dirty="0" smtClean="0"/>
              <a:t>(e.g., colors</a:t>
            </a:r>
            <a:r>
              <a:rPr lang="en-US" dirty="0"/>
              <a:t>, shapes, </a:t>
            </a:r>
            <a:r>
              <a:rPr lang="en-US" dirty="0" smtClean="0"/>
              <a:t>light)?</a:t>
            </a:r>
            <a:endParaRPr lang="en-US" dirty="0"/>
          </a:p>
        </p:txBody>
      </p:sp>
    </p:spTree>
    <p:extLst>
      <p:ext uri="{BB962C8B-B14F-4D97-AF65-F5344CB8AC3E}">
        <p14:creationId xmlns:p14="http://schemas.microsoft.com/office/powerpoint/2010/main" val="771880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952664945"/>
              </p:ext>
            </p:extLst>
          </p:nvPr>
        </p:nvGraphicFramePr>
        <p:xfrm>
          <a:off x="819149" y="1714500"/>
          <a:ext cx="7568105" cy="4796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228600" y="330180"/>
            <a:ext cx="8591550" cy="769441"/>
          </a:xfrm>
          <a:prstGeom prst="rect">
            <a:avLst/>
          </a:prstGeom>
          <a:noFill/>
        </p:spPr>
        <p:txBody>
          <a:bodyPr wrap="square">
            <a:spAutoFit/>
          </a:bodyPr>
          <a:lstStyle/>
          <a:p>
            <a:pPr algn="ctr" defTabSz="914400">
              <a:defRPr/>
            </a:pPr>
            <a:r>
              <a:rPr lang="en-US" sz="4400" dirty="0" smtClean="0">
                <a:latin typeface="Helvetica" pitchFamily="34" charset="0"/>
                <a:cs typeface="Helvetica" pitchFamily="34" charset="0"/>
              </a:rPr>
              <a:t>Resilience Occurs at All Levels</a:t>
            </a:r>
            <a:endParaRPr lang="en-US" sz="4400" dirty="0">
              <a:latin typeface="Helvetica" pitchFamily="34" charset="0"/>
              <a:cs typeface="Helvetica" pitchFamily="34" charset="0"/>
            </a:endParaRPr>
          </a:p>
        </p:txBody>
      </p:sp>
      <p:sp>
        <p:nvSpPr>
          <p:cNvPr id="14346" name="TextBox 10"/>
          <p:cNvSpPr txBox="1">
            <a:spLocks noChangeArrowheads="1"/>
          </p:cNvSpPr>
          <p:nvPr/>
        </p:nvSpPr>
        <p:spPr bwMode="auto">
          <a:xfrm>
            <a:off x="5765800" y="3750508"/>
            <a:ext cx="19811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a:r>
              <a:rPr lang="en-US" sz="2800" dirty="0" smtClean="0"/>
              <a:t>Community</a:t>
            </a:r>
          </a:p>
        </p:txBody>
      </p:sp>
    </p:spTree>
    <p:extLst>
      <p:ext uri="{BB962C8B-B14F-4D97-AF65-F5344CB8AC3E}">
        <p14:creationId xmlns:p14="http://schemas.microsoft.com/office/powerpoint/2010/main" val="261225607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613501126"/>
              </p:ext>
            </p:extLst>
          </p:nvPr>
        </p:nvGraphicFramePr>
        <p:xfrm>
          <a:off x="533400" y="1281600"/>
          <a:ext cx="7620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Program Files (x86)\Microsoft Office\MEDIA\CAGCAT10\j029198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1451166"/>
            <a:ext cx="1807769" cy="19138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9549" y="20782"/>
            <a:ext cx="8710869" cy="1200329"/>
          </a:xfrm>
          <a:prstGeom prst="rect">
            <a:avLst/>
          </a:prstGeom>
          <a:noFill/>
        </p:spPr>
        <p:txBody>
          <a:bodyPr wrap="square" rtlCol="0">
            <a:spAutoFit/>
          </a:bodyPr>
          <a:lstStyle/>
          <a:p>
            <a:pPr algn="ctr" defTabSz="914400"/>
            <a:r>
              <a:rPr lang="en-US" sz="3600" dirty="0" smtClean="0">
                <a:latin typeface="Helvetica" pitchFamily="34" charset="0"/>
                <a:cs typeface="Helvetica" pitchFamily="34" charset="0"/>
              </a:rPr>
              <a:t>Emergence &amp; Collective Impact:  </a:t>
            </a:r>
          </a:p>
          <a:p>
            <a:pPr algn="ctr" defTabSz="914400"/>
            <a:r>
              <a:rPr lang="en-US" sz="3600" dirty="0" smtClean="0">
                <a:latin typeface="Helvetica" pitchFamily="34" charset="0"/>
                <a:cs typeface="Helvetica" pitchFamily="34" charset="0"/>
              </a:rPr>
              <a:t>Attend to Heath of System as a Whole</a:t>
            </a:r>
            <a:endParaRPr lang="en-US" sz="3600" dirty="0">
              <a:latin typeface="Helvetica" pitchFamily="34" charset="0"/>
              <a:cs typeface="Helvetica" pitchFamily="34" charset="0"/>
            </a:endParaRPr>
          </a:p>
        </p:txBody>
      </p:sp>
    </p:spTree>
    <p:extLst>
      <p:ext uri="{BB962C8B-B14F-4D97-AF65-F5344CB8AC3E}">
        <p14:creationId xmlns:p14="http://schemas.microsoft.com/office/powerpoint/2010/main" val="364464766"/>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70820"/>
            <a:ext cx="8267700" cy="769441"/>
          </a:xfrm>
          <a:prstGeom prst="rect">
            <a:avLst/>
          </a:prstGeom>
          <a:noFill/>
        </p:spPr>
        <p:txBody>
          <a:bodyPr wrap="square" rtlCol="0">
            <a:spAutoFit/>
          </a:bodyPr>
          <a:lstStyle/>
          <a:p>
            <a:r>
              <a:rPr lang="en-US" sz="4400" dirty="0" smtClean="0">
                <a:latin typeface="Helvetica" pitchFamily="34" charset="0"/>
                <a:cs typeface="Helvetica" pitchFamily="34" charset="0"/>
              </a:rPr>
              <a:t>Efficacious Community</a:t>
            </a:r>
            <a:endParaRPr lang="en-US" sz="4400" dirty="0">
              <a:latin typeface="Helvetica" pitchFamily="34" charset="0"/>
              <a:cs typeface="Helvetica" pitchFamily="34" charset="0"/>
            </a:endParaRPr>
          </a:p>
        </p:txBody>
      </p:sp>
      <p:sp>
        <p:nvSpPr>
          <p:cNvPr id="5" name="TextBox 4"/>
          <p:cNvSpPr txBox="1"/>
          <p:nvPr/>
        </p:nvSpPr>
        <p:spPr>
          <a:xfrm>
            <a:off x="381000" y="1900489"/>
            <a:ext cx="7543800" cy="4493538"/>
          </a:xfrm>
          <a:prstGeom prst="rect">
            <a:avLst/>
          </a:prstGeom>
          <a:noFill/>
        </p:spPr>
        <p:txBody>
          <a:bodyPr wrap="square" rtlCol="0">
            <a:spAutoFit/>
          </a:bodyPr>
          <a:lstStyle/>
          <a:p>
            <a:pPr algn="l">
              <a:spcAft>
                <a:spcPts val="600"/>
              </a:spcAft>
            </a:pPr>
            <a:r>
              <a:rPr lang="en-US" sz="3200" dirty="0" smtClean="0">
                <a:latin typeface="Helvetica" pitchFamily="34" charset="0"/>
                <a:cs typeface="Helvetica" pitchFamily="34" charset="0"/>
              </a:rPr>
              <a:t>What Helps?</a:t>
            </a:r>
          </a:p>
          <a:p>
            <a:pPr marL="457200" indent="-457200" algn="l">
              <a:spcAft>
                <a:spcPts val="600"/>
              </a:spcAft>
              <a:buFont typeface="+mj-lt"/>
              <a:buAutoNum type="arabicPeriod"/>
            </a:pPr>
            <a:r>
              <a:rPr lang="en-US" sz="3200" dirty="0" smtClean="0">
                <a:latin typeface="Helvetica" pitchFamily="34" charset="0"/>
                <a:cs typeface="Helvetica" pitchFamily="34" charset="0"/>
              </a:rPr>
              <a:t>Opportunities for everyone to help/co-lead </a:t>
            </a:r>
          </a:p>
          <a:p>
            <a:pPr marL="457200" indent="-457200" algn="l">
              <a:spcAft>
                <a:spcPts val="600"/>
              </a:spcAft>
              <a:buFont typeface="+mj-lt"/>
              <a:buAutoNum type="arabicPeriod"/>
            </a:pPr>
            <a:r>
              <a:rPr lang="en-US" sz="3200" dirty="0" smtClean="0">
                <a:latin typeface="Helvetica" pitchFamily="34" charset="0"/>
                <a:cs typeface="Helvetica" pitchFamily="34" charset="0"/>
              </a:rPr>
              <a:t>Coming together to understand </a:t>
            </a:r>
            <a:r>
              <a:rPr lang="en-US" sz="3200" dirty="0">
                <a:latin typeface="Helvetica" pitchFamily="34" charset="0"/>
                <a:cs typeface="Helvetica" pitchFamily="34" charset="0"/>
              </a:rPr>
              <a:t>m</a:t>
            </a:r>
            <a:r>
              <a:rPr lang="en-US" sz="3200" dirty="0" smtClean="0">
                <a:latin typeface="Helvetica" pitchFamily="34" charset="0"/>
                <a:cs typeface="Helvetica" pitchFamily="34" charset="0"/>
              </a:rPr>
              <a:t>atters of importance</a:t>
            </a:r>
          </a:p>
          <a:p>
            <a:pPr marL="457200" indent="-457200" algn="l">
              <a:spcAft>
                <a:spcPts val="600"/>
              </a:spcAft>
              <a:buFont typeface="+mj-lt"/>
              <a:buAutoNum type="arabicPeriod"/>
            </a:pPr>
            <a:r>
              <a:rPr lang="en-US" sz="3200" dirty="0" smtClean="0">
                <a:latin typeface="Helvetica" pitchFamily="34" charset="0"/>
                <a:cs typeface="Helvetica" pitchFamily="34" charset="0"/>
              </a:rPr>
              <a:t>Learning together; reciprocity</a:t>
            </a:r>
          </a:p>
          <a:p>
            <a:pPr marL="457200" indent="-457200" algn="l">
              <a:spcAft>
                <a:spcPts val="600"/>
              </a:spcAft>
              <a:buFont typeface="+mj-lt"/>
              <a:buAutoNum type="arabicPeriod"/>
            </a:pPr>
            <a:r>
              <a:rPr lang="en-US" sz="3200" dirty="0" smtClean="0">
                <a:latin typeface="Helvetica" pitchFamily="34" charset="0"/>
                <a:cs typeface="Helvetica" pitchFamily="34" charset="0"/>
              </a:rPr>
              <a:t>Results-based decisions; acting from desired future</a:t>
            </a:r>
            <a:endParaRPr lang="en-US" sz="3200" dirty="0">
              <a:latin typeface="Helvetica" pitchFamily="34" charset="0"/>
              <a:cs typeface="Helvetica" pitchFamily="34" charset="0"/>
            </a:endParaRPr>
          </a:p>
        </p:txBody>
      </p:sp>
    </p:spTree>
    <p:extLst>
      <p:ext uri="{BB962C8B-B14F-4D97-AF65-F5344CB8AC3E}">
        <p14:creationId xmlns:p14="http://schemas.microsoft.com/office/powerpoint/2010/main" val="1531429395"/>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6" name="Picture 10" descr="Community.Lead.T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00530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60700" y="95250"/>
            <a:ext cx="8763816" cy="1569660"/>
          </a:xfrm>
          <a:prstGeom prst="rect">
            <a:avLst/>
          </a:prstGeom>
          <a:noFill/>
        </p:spPr>
        <p:txBody>
          <a:bodyPr wrap="square" rtlCol="0">
            <a:spAutoFit/>
          </a:bodyPr>
          <a:lstStyle/>
          <a:p>
            <a:pPr algn="ctr"/>
            <a:r>
              <a:rPr lang="en-US" sz="3200" dirty="0" smtClean="0">
                <a:latin typeface="Helvetica" pitchFamily="34" charset="0"/>
                <a:cs typeface="Helvetica" pitchFamily="34" charset="0"/>
              </a:rPr>
              <a:t>The Power of Community Capacity</a:t>
            </a:r>
          </a:p>
          <a:p>
            <a:pPr algn="ctr"/>
            <a:r>
              <a:rPr lang="en-US" sz="3200" dirty="0" smtClean="0">
                <a:latin typeface="Helvetica" pitchFamily="34" charset="0"/>
                <a:cs typeface="Helvetica" pitchFamily="34" charset="0"/>
              </a:rPr>
              <a:t>on Depression and Serious Persistent Mental Illness Ages 18-34</a:t>
            </a:r>
            <a:endParaRPr lang="en-US" sz="3200" dirty="0">
              <a:latin typeface="Helvetica" pitchFamily="34" charset="0"/>
              <a:cs typeface="Helvetica" pitchFamily="34" charset="0"/>
            </a:endParaRPr>
          </a:p>
        </p:txBody>
      </p:sp>
      <p:graphicFrame>
        <p:nvGraphicFramePr>
          <p:cNvPr id="10" name="Chart 9"/>
          <p:cNvGraphicFramePr/>
          <p:nvPr>
            <p:extLst>
              <p:ext uri="{D42A27DB-BD31-4B8C-83A1-F6EECF244321}">
                <p14:modId xmlns:p14="http://schemas.microsoft.com/office/powerpoint/2010/main" val="3634586170"/>
              </p:ext>
            </p:extLst>
          </p:nvPr>
        </p:nvGraphicFramePr>
        <p:xfrm>
          <a:off x="1058778" y="1638300"/>
          <a:ext cx="6961271" cy="423247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94458" y="5732276"/>
            <a:ext cx="8610600" cy="276999"/>
          </a:xfrm>
          <a:prstGeom prst="rect">
            <a:avLst/>
          </a:prstGeom>
          <a:noFill/>
        </p:spPr>
        <p:txBody>
          <a:bodyPr wrap="square" rtlCol="0">
            <a:spAutoFit/>
          </a:bodyPr>
          <a:lstStyle/>
          <a:p>
            <a:pPr algn="ctr"/>
            <a:r>
              <a:rPr lang="en-US" sz="1200" dirty="0" smtClean="0"/>
              <a:t>Significant differences after controlling for age, education, income, race/ethnicity, and ACE score. </a:t>
            </a:r>
            <a:endParaRPr lang="en-US" sz="1200" dirty="0"/>
          </a:p>
        </p:txBody>
      </p:sp>
      <p:sp>
        <p:nvSpPr>
          <p:cNvPr id="16" name="TextBox 15"/>
          <p:cNvSpPr txBox="1"/>
          <p:nvPr/>
        </p:nvSpPr>
        <p:spPr>
          <a:xfrm>
            <a:off x="2667000" y="5152723"/>
            <a:ext cx="685800" cy="400110"/>
          </a:xfrm>
          <a:prstGeom prst="rect">
            <a:avLst/>
          </a:prstGeom>
          <a:noFill/>
        </p:spPr>
        <p:txBody>
          <a:bodyPr wrap="square" rtlCol="0">
            <a:spAutoFit/>
          </a:bodyPr>
          <a:lstStyle/>
          <a:p>
            <a:pPr algn="ctr"/>
            <a:r>
              <a:rPr lang="en-US" sz="1000" dirty="0" smtClean="0">
                <a:solidFill>
                  <a:schemeClr val="bg1"/>
                </a:solidFill>
                <a:latin typeface="+mn-lt"/>
              </a:rPr>
              <a:t>High Capacity</a:t>
            </a:r>
            <a:endParaRPr lang="en-US" sz="1000" dirty="0">
              <a:solidFill>
                <a:schemeClr val="bg1"/>
              </a:solidFill>
              <a:latin typeface="+mn-lt"/>
            </a:endParaRPr>
          </a:p>
        </p:txBody>
      </p:sp>
      <p:sp>
        <p:nvSpPr>
          <p:cNvPr id="17" name="TextBox 16"/>
          <p:cNvSpPr txBox="1"/>
          <p:nvPr/>
        </p:nvSpPr>
        <p:spPr>
          <a:xfrm>
            <a:off x="4630821" y="4950767"/>
            <a:ext cx="762000" cy="461665"/>
          </a:xfrm>
          <a:prstGeom prst="rect">
            <a:avLst/>
          </a:prstGeom>
          <a:noFill/>
        </p:spPr>
        <p:txBody>
          <a:bodyPr wrap="square" rtlCol="0">
            <a:spAutoFit/>
          </a:bodyPr>
          <a:lstStyle/>
          <a:p>
            <a:pPr algn="ctr"/>
            <a:r>
              <a:rPr lang="en-US" sz="1200" dirty="0" smtClean="0">
                <a:solidFill>
                  <a:schemeClr val="bg1"/>
                </a:solidFill>
                <a:latin typeface="+mn-lt"/>
              </a:rPr>
              <a:t>High Capacity</a:t>
            </a:r>
            <a:endParaRPr lang="en-US" sz="1200" dirty="0">
              <a:solidFill>
                <a:schemeClr val="bg1"/>
              </a:solidFill>
              <a:latin typeface="+mn-lt"/>
            </a:endParaRPr>
          </a:p>
        </p:txBody>
      </p:sp>
      <p:sp>
        <p:nvSpPr>
          <p:cNvPr id="13" name="TextBox 12"/>
          <p:cNvSpPr txBox="1"/>
          <p:nvPr/>
        </p:nvSpPr>
        <p:spPr>
          <a:xfrm>
            <a:off x="6742067" y="5009650"/>
            <a:ext cx="762000" cy="461665"/>
          </a:xfrm>
          <a:prstGeom prst="rect">
            <a:avLst/>
          </a:prstGeom>
          <a:noFill/>
        </p:spPr>
        <p:txBody>
          <a:bodyPr wrap="square" rtlCol="0">
            <a:spAutoFit/>
          </a:bodyPr>
          <a:lstStyle/>
          <a:p>
            <a:pPr algn="ctr"/>
            <a:r>
              <a:rPr lang="en-US" sz="1200" dirty="0" smtClean="0">
                <a:solidFill>
                  <a:schemeClr val="bg1"/>
                </a:solidFill>
                <a:latin typeface="+mn-lt"/>
              </a:rPr>
              <a:t>High Capacity</a:t>
            </a:r>
            <a:endParaRPr lang="en-US" sz="1200" dirty="0">
              <a:solidFill>
                <a:schemeClr val="bg1"/>
              </a:solidFill>
              <a:latin typeface="+mn-lt"/>
            </a:endParaRPr>
          </a:p>
        </p:txBody>
      </p:sp>
      <p:cxnSp>
        <p:nvCxnSpPr>
          <p:cNvPr id="3" name="Straight Arrow Connector 2"/>
          <p:cNvCxnSpPr/>
          <p:nvPr/>
        </p:nvCxnSpPr>
        <p:spPr>
          <a:xfrm>
            <a:off x="2667000" y="4648200"/>
            <a:ext cx="209550" cy="533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795701" y="4267200"/>
            <a:ext cx="185057" cy="533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913517" y="2438400"/>
            <a:ext cx="209550" cy="685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8900" y="6257835"/>
            <a:ext cx="9055100" cy="461665"/>
          </a:xfrm>
          <a:prstGeom prst="rect">
            <a:avLst/>
          </a:prstGeom>
          <a:noFill/>
        </p:spPr>
        <p:txBody>
          <a:bodyPr wrap="square" rtlCol="0">
            <a:spAutoFit/>
          </a:bodyPr>
          <a:lstStyle/>
          <a:p>
            <a:r>
              <a:rPr lang="en-US" sz="1200" dirty="0" err="1"/>
              <a:t>Longhi</a:t>
            </a:r>
            <a:r>
              <a:rPr lang="en-US" sz="1200" dirty="0"/>
              <a:t>, D., </a:t>
            </a:r>
            <a:r>
              <a:rPr lang="en-US" sz="1200" dirty="0" err="1"/>
              <a:t>Silveanu</a:t>
            </a:r>
            <a:r>
              <a:rPr lang="en-US" sz="1200" dirty="0"/>
              <a:t>, A., &amp; Porter, L. (2012, February 1). Stress, Strength, Work, Hope. </a:t>
            </a:r>
            <a:r>
              <a:rPr lang="en-US" sz="1200" i="1" dirty="0"/>
              <a:t>Family Policy Council - Community Networks</a:t>
            </a:r>
            <a:r>
              <a:rPr lang="en-US" sz="1200" dirty="0"/>
              <a:t>. Retrieved August 9, 2013, from www.fpc.wa.gov/publications/StressStrengthWorkHope.VR-Data-Report.pdf</a:t>
            </a:r>
            <a:r>
              <a:rPr lang="en-US" sz="1200" dirty="0" smtClean="0">
                <a:latin typeface="Helvetica" pitchFamily="34" charset="0"/>
                <a:cs typeface="Helvetica" pitchFamily="34" charset="0"/>
              </a:rPr>
              <a:t> </a:t>
            </a:r>
            <a:endParaRPr lang="en-US" sz="1200" dirty="0">
              <a:latin typeface="Helvetica" pitchFamily="34" charset="0"/>
              <a:cs typeface="Helvetica" pitchFamily="34" charset="0"/>
            </a:endParaRPr>
          </a:p>
        </p:txBody>
      </p:sp>
    </p:spTree>
    <p:extLst>
      <p:ext uri="{BB962C8B-B14F-4D97-AF65-F5344CB8AC3E}">
        <p14:creationId xmlns:p14="http://schemas.microsoft.com/office/powerpoint/2010/main" val="99836917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idx="1"/>
          </p:nvPr>
        </p:nvSpPr>
        <p:spPr>
          <a:xfrm>
            <a:off x="457200" y="200539"/>
            <a:ext cx="8229600" cy="1342511"/>
          </a:xfrm>
        </p:spPr>
        <p:txBody>
          <a:bodyPr>
            <a:noAutofit/>
          </a:bodyPr>
          <a:lstStyle/>
          <a:p>
            <a:pPr>
              <a:buNone/>
            </a:pPr>
            <a:r>
              <a:rPr lang="en-US" dirty="0" smtClean="0"/>
              <a:t>The Power Of Community Capacity Better Outcomes Among 18-34 Year Olds </a:t>
            </a:r>
          </a:p>
          <a:p>
            <a:pPr>
              <a:buNone/>
            </a:pPr>
            <a:r>
              <a:rPr lang="en-US" dirty="0" smtClean="0"/>
              <a:t> </a:t>
            </a:r>
          </a:p>
          <a:p>
            <a:pPr>
              <a:buNone/>
            </a:pPr>
            <a:r>
              <a:rPr lang="en-US" dirty="0" smtClean="0"/>
              <a:t> </a:t>
            </a:r>
          </a:p>
          <a:p>
            <a:pPr>
              <a:buNone/>
            </a:pPr>
            <a:r>
              <a:rPr lang="en-US" dirty="0" smtClean="0"/>
              <a:t> </a:t>
            </a:r>
          </a:p>
          <a:p>
            <a:pPr>
              <a:buNone/>
            </a:pPr>
            <a:r>
              <a:rPr lang="en-US" dirty="0" smtClean="0"/>
              <a:t> </a:t>
            </a:r>
          </a:p>
          <a:p>
            <a:pPr>
              <a:buNone/>
            </a:pPr>
            <a:r>
              <a:rPr lang="en-US" dirty="0" smtClean="0"/>
              <a:t> </a:t>
            </a:r>
          </a:p>
          <a:p>
            <a:pPr>
              <a:buNone/>
            </a:pPr>
            <a:r>
              <a:rPr lang="en-US" dirty="0" smtClean="0"/>
              <a:t> </a:t>
            </a:r>
          </a:p>
          <a:p>
            <a:pPr>
              <a:buNone/>
            </a:pPr>
            <a:r>
              <a:rPr lang="en-US" dirty="0" smtClean="0"/>
              <a:t> </a:t>
            </a:r>
          </a:p>
          <a:p>
            <a:pPr>
              <a:buNone/>
            </a:pPr>
            <a:r>
              <a:rPr lang="en-US" dirty="0" smtClean="0"/>
              <a:t> </a:t>
            </a:r>
          </a:p>
          <a:p>
            <a:pPr>
              <a:buNone/>
            </a:pPr>
            <a:endParaRPr lang="en-US" dirty="0"/>
          </a:p>
        </p:txBody>
      </p:sp>
      <p:graphicFrame>
        <p:nvGraphicFramePr>
          <p:cNvPr id="5" name="Chart 4"/>
          <p:cNvGraphicFramePr/>
          <p:nvPr>
            <p:extLst>
              <p:ext uri="{D42A27DB-BD31-4B8C-83A1-F6EECF244321}">
                <p14:modId xmlns:p14="http://schemas.microsoft.com/office/powerpoint/2010/main" val="865049506"/>
              </p:ext>
            </p:extLst>
          </p:nvPr>
        </p:nvGraphicFramePr>
        <p:xfrm>
          <a:off x="692150" y="1543050"/>
          <a:ext cx="7848600" cy="51469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6078291"/>
            <a:ext cx="8451850" cy="646331"/>
          </a:xfrm>
          <a:prstGeom prst="rect">
            <a:avLst/>
          </a:prstGeom>
          <a:noFill/>
        </p:spPr>
        <p:txBody>
          <a:bodyPr wrap="square" rtlCol="0">
            <a:spAutoFit/>
          </a:bodyPr>
          <a:lstStyle/>
          <a:p>
            <a:r>
              <a:rPr lang="en-US" sz="1200" dirty="0"/>
              <a:t>Hall, </a:t>
            </a:r>
            <a:r>
              <a:rPr lang="en-US" sz="1200" dirty="0" err="1"/>
              <a:t>J.,Porter</a:t>
            </a:r>
            <a:r>
              <a:rPr lang="en-US" sz="1200" dirty="0"/>
              <a:t>, L., </a:t>
            </a:r>
            <a:r>
              <a:rPr lang="en-US" sz="1200" dirty="0" err="1"/>
              <a:t>Longhi</a:t>
            </a:r>
            <a:r>
              <a:rPr lang="en-US" sz="1200" dirty="0"/>
              <a:t>, D., Becker-Green, J., Dreyfus, S. (2012) Reducing Adverse Childhood Experiences (ACE) by Building Community Capacity:  A Summary of Washington Family Policy Council Research Findings.  Journal of Prevention and Intervention in the Community 40: 325-334.  </a:t>
            </a:r>
          </a:p>
        </p:txBody>
      </p:sp>
    </p:spTree>
    <p:extLst>
      <p:ext uri="{BB962C8B-B14F-4D97-AF65-F5344CB8AC3E}">
        <p14:creationId xmlns:p14="http://schemas.microsoft.com/office/powerpoint/2010/main" val="27057159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http://charlestonteaparty.org/wp-content/uploads/2010/08/iceberg.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791762" y="7257"/>
            <a:ext cx="5107524" cy="68738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99286" y="1178272"/>
            <a:ext cx="2244714" cy="4401205"/>
          </a:xfrm>
          <a:prstGeom prst="rect">
            <a:avLst/>
          </a:prstGeom>
          <a:noFill/>
        </p:spPr>
        <p:txBody>
          <a:bodyPr wrap="square" rtlCol="0">
            <a:spAutoFit/>
          </a:bodyPr>
          <a:lstStyle/>
          <a:p>
            <a:pPr defTabSz="914400"/>
            <a:endParaRPr lang="en-US" sz="2800" dirty="0" smtClean="0">
              <a:latin typeface="Helvetica" pitchFamily="34" charset="0"/>
              <a:cs typeface="Helvetica" pitchFamily="34" charset="0"/>
            </a:endParaRPr>
          </a:p>
          <a:p>
            <a:pPr algn="ctr" defTabSz="914400"/>
            <a:r>
              <a:rPr lang="en-US" sz="2800" dirty="0" smtClean="0">
                <a:latin typeface="Helvetica" pitchFamily="34" charset="0"/>
                <a:cs typeface="Helvetica" pitchFamily="34" charset="0"/>
              </a:rPr>
              <a:t>We Increase Probability of Lasting Change When We Notice and Act Below the Waterline</a:t>
            </a:r>
            <a:endParaRPr lang="en-US" sz="2800" dirty="0">
              <a:latin typeface="Helvetica" pitchFamily="34" charset="0"/>
              <a:cs typeface="Helvetica" pitchFamily="34" charset="0"/>
            </a:endParaRPr>
          </a:p>
        </p:txBody>
      </p:sp>
      <p:sp>
        <p:nvSpPr>
          <p:cNvPr id="4" name="TextBox 3"/>
          <p:cNvSpPr txBox="1"/>
          <p:nvPr/>
        </p:nvSpPr>
        <p:spPr>
          <a:xfrm>
            <a:off x="114300" y="3554819"/>
            <a:ext cx="1447800" cy="523220"/>
          </a:xfrm>
          <a:prstGeom prst="rect">
            <a:avLst/>
          </a:prstGeom>
          <a:noFill/>
        </p:spPr>
        <p:txBody>
          <a:bodyPr wrap="square" rtlCol="0">
            <a:spAutoFit/>
          </a:bodyPr>
          <a:lstStyle/>
          <a:p>
            <a:pPr algn="ctr" defTabSz="914400"/>
            <a:r>
              <a:rPr lang="en-US" sz="2800" dirty="0" smtClean="0">
                <a:latin typeface="Helvetica" pitchFamily="34" charset="0"/>
                <a:cs typeface="Helvetica" pitchFamily="34" charset="0"/>
              </a:rPr>
              <a:t>Unseen</a:t>
            </a:r>
            <a:endParaRPr lang="en-US" sz="2800" dirty="0">
              <a:latin typeface="Helvetica" pitchFamily="34" charset="0"/>
              <a:cs typeface="Helvetica" pitchFamily="34" charset="0"/>
            </a:endParaRPr>
          </a:p>
        </p:txBody>
      </p:sp>
      <p:sp>
        <p:nvSpPr>
          <p:cNvPr id="3" name="TextBox 2"/>
          <p:cNvSpPr txBox="1"/>
          <p:nvPr/>
        </p:nvSpPr>
        <p:spPr>
          <a:xfrm>
            <a:off x="2096562" y="5148590"/>
            <a:ext cx="3810000" cy="523220"/>
          </a:xfrm>
          <a:prstGeom prst="rect">
            <a:avLst/>
          </a:prstGeom>
          <a:noFill/>
        </p:spPr>
        <p:txBody>
          <a:bodyPr wrap="square" rtlCol="0">
            <a:spAutoFit/>
          </a:bodyPr>
          <a:lstStyle/>
          <a:p>
            <a:pPr algn="ctr" defTabSz="914400"/>
            <a:r>
              <a:rPr lang="en-US" sz="2800" b="1" dirty="0" smtClean="0">
                <a:solidFill>
                  <a:prstClr val="white"/>
                </a:solidFill>
              </a:rPr>
              <a:t>Values/Principles</a:t>
            </a:r>
            <a:endParaRPr lang="en-US" sz="2800" b="1" dirty="0">
              <a:solidFill>
                <a:prstClr val="white"/>
              </a:solidFill>
            </a:endParaRPr>
          </a:p>
        </p:txBody>
      </p:sp>
      <p:sp>
        <p:nvSpPr>
          <p:cNvPr id="5" name="TextBox 4"/>
          <p:cNvSpPr txBox="1"/>
          <p:nvPr/>
        </p:nvSpPr>
        <p:spPr>
          <a:xfrm>
            <a:off x="2362200" y="4385416"/>
            <a:ext cx="3352800" cy="523220"/>
          </a:xfrm>
          <a:prstGeom prst="rect">
            <a:avLst/>
          </a:prstGeom>
          <a:noFill/>
        </p:spPr>
        <p:txBody>
          <a:bodyPr wrap="square" rtlCol="0">
            <a:spAutoFit/>
          </a:bodyPr>
          <a:lstStyle/>
          <a:p>
            <a:pPr algn="ctr" defTabSz="914400"/>
            <a:r>
              <a:rPr lang="en-US" sz="2800" b="1" dirty="0" smtClean="0">
                <a:solidFill>
                  <a:prstClr val="white"/>
                </a:solidFill>
              </a:rPr>
              <a:t>Mental Models</a:t>
            </a:r>
            <a:endParaRPr lang="en-US" sz="2800" b="1" dirty="0">
              <a:solidFill>
                <a:prstClr val="white"/>
              </a:solidFill>
            </a:endParaRPr>
          </a:p>
        </p:txBody>
      </p:sp>
      <p:sp>
        <p:nvSpPr>
          <p:cNvPr id="6" name="TextBox 5"/>
          <p:cNvSpPr txBox="1"/>
          <p:nvPr/>
        </p:nvSpPr>
        <p:spPr>
          <a:xfrm>
            <a:off x="2773291" y="3031599"/>
            <a:ext cx="2514600" cy="523220"/>
          </a:xfrm>
          <a:prstGeom prst="rect">
            <a:avLst/>
          </a:prstGeom>
          <a:noFill/>
        </p:spPr>
        <p:txBody>
          <a:bodyPr wrap="square" rtlCol="0">
            <a:spAutoFit/>
          </a:bodyPr>
          <a:lstStyle/>
          <a:p>
            <a:pPr algn="ctr" defTabSz="914400"/>
            <a:r>
              <a:rPr lang="en-US" sz="2800" b="1" dirty="0" smtClean="0">
                <a:solidFill>
                  <a:prstClr val="white"/>
                </a:solidFill>
              </a:rPr>
              <a:t>Structures</a:t>
            </a:r>
            <a:endParaRPr lang="en-US" sz="2800" b="1" dirty="0">
              <a:solidFill>
                <a:prstClr val="white"/>
              </a:solidFill>
            </a:endParaRPr>
          </a:p>
        </p:txBody>
      </p:sp>
      <p:sp>
        <p:nvSpPr>
          <p:cNvPr id="7" name="TextBox 6"/>
          <p:cNvSpPr txBox="1"/>
          <p:nvPr/>
        </p:nvSpPr>
        <p:spPr>
          <a:xfrm>
            <a:off x="2514600" y="2286000"/>
            <a:ext cx="2773291" cy="523220"/>
          </a:xfrm>
          <a:prstGeom prst="rect">
            <a:avLst/>
          </a:prstGeom>
          <a:noFill/>
        </p:spPr>
        <p:txBody>
          <a:bodyPr wrap="square" rtlCol="0">
            <a:spAutoFit/>
          </a:bodyPr>
          <a:lstStyle/>
          <a:p>
            <a:pPr algn="ctr" defTabSz="914400"/>
            <a:r>
              <a:rPr lang="en-US" sz="2800" b="1" dirty="0" smtClean="0">
                <a:solidFill>
                  <a:prstClr val="white"/>
                </a:solidFill>
              </a:rPr>
              <a:t>Patterns</a:t>
            </a:r>
            <a:endParaRPr lang="en-US" sz="2800" b="1" dirty="0">
              <a:solidFill>
                <a:prstClr val="white"/>
              </a:solidFill>
            </a:endParaRPr>
          </a:p>
        </p:txBody>
      </p:sp>
      <p:sp>
        <p:nvSpPr>
          <p:cNvPr id="8" name="TextBox 7"/>
          <p:cNvSpPr txBox="1"/>
          <p:nvPr/>
        </p:nvSpPr>
        <p:spPr>
          <a:xfrm>
            <a:off x="3201462" y="1600200"/>
            <a:ext cx="1751538" cy="523220"/>
          </a:xfrm>
          <a:prstGeom prst="rect">
            <a:avLst/>
          </a:prstGeom>
          <a:solidFill>
            <a:srgbClr val="FFFFFF">
              <a:alpha val="60000"/>
            </a:srgbClr>
          </a:solidFill>
        </p:spPr>
        <p:txBody>
          <a:bodyPr wrap="square" rtlCol="0">
            <a:spAutoFit/>
          </a:bodyPr>
          <a:lstStyle/>
          <a:p>
            <a:pPr algn="ctr" defTabSz="914400"/>
            <a:r>
              <a:rPr lang="en-US" sz="2800" b="1" dirty="0" smtClean="0">
                <a:solidFill>
                  <a:srgbClr val="1F497D"/>
                </a:solidFill>
              </a:rPr>
              <a:t>Events</a:t>
            </a:r>
            <a:endParaRPr lang="en-US" sz="2800" b="1" dirty="0">
              <a:solidFill>
                <a:srgbClr val="1F497D"/>
              </a:solidFill>
            </a:endParaRPr>
          </a:p>
        </p:txBody>
      </p:sp>
      <p:sp>
        <p:nvSpPr>
          <p:cNvPr id="9" name="Line Callout 1 (No Border) 8"/>
          <p:cNvSpPr/>
          <p:nvPr/>
        </p:nvSpPr>
        <p:spPr>
          <a:xfrm>
            <a:off x="0" y="838200"/>
            <a:ext cx="1791762" cy="1447800"/>
          </a:xfrm>
          <a:prstGeom prst="callout1">
            <a:avLst>
              <a:gd name="adj1" fmla="val 49062"/>
              <a:gd name="adj2" fmla="val 217802"/>
              <a:gd name="adj3" fmla="val 18866"/>
              <a:gd name="adj4" fmla="val 93567"/>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Helvetica" pitchFamily="34" charset="0"/>
                <a:cs typeface="Helvetica" pitchFamily="34" charset="0"/>
              </a:rPr>
              <a:t>Risk is Usually Measured Here </a:t>
            </a:r>
            <a:endParaRPr lang="en-US" sz="2800" dirty="0">
              <a:solidFill>
                <a:schemeClr val="tx1"/>
              </a:solidFill>
              <a:latin typeface="Helvetica" pitchFamily="34" charset="0"/>
              <a:cs typeface="Helvetica" pitchFamily="34" charset="0"/>
            </a:endParaRPr>
          </a:p>
        </p:txBody>
      </p:sp>
    </p:spTree>
    <p:extLst>
      <p:ext uri="{BB962C8B-B14F-4D97-AF65-F5344CB8AC3E}">
        <p14:creationId xmlns:p14="http://schemas.microsoft.com/office/powerpoint/2010/main" val="4757756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extBox 5"/>
          <p:cNvSpPr txBox="1">
            <a:spLocks noChangeArrowheads="1"/>
          </p:cNvSpPr>
          <p:nvPr/>
        </p:nvSpPr>
        <p:spPr bwMode="auto">
          <a:xfrm>
            <a:off x="208642" y="1733549"/>
            <a:ext cx="8668657"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defRPr sz="2400">
                <a:solidFill>
                  <a:schemeClr val="tx1"/>
                </a:solidFill>
                <a:latin typeface="Trebuchet MS" pitchFamily="34" charset="0"/>
              </a:defRPr>
            </a:lvl1pPr>
            <a:lvl2pPr marL="742950" indent="-285750" algn="r" eaLnBrk="0" hangingPunct="0">
              <a:defRPr sz="2400">
                <a:solidFill>
                  <a:schemeClr val="tx1"/>
                </a:solidFill>
                <a:latin typeface="Trebuchet MS" pitchFamily="34" charset="0"/>
              </a:defRPr>
            </a:lvl2pPr>
            <a:lvl3pPr marL="1143000" indent="-228600" algn="r" eaLnBrk="0" hangingPunct="0">
              <a:defRPr sz="2400">
                <a:solidFill>
                  <a:schemeClr val="tx1"/>
                </a:solidFill>
                <a:latin typeface="Trebuchet MS" pitchFamily="34" charset="0"/>
              </a:defRPr>
            </a:lvl3pPr>
            <a:lvl4pPr marL="1600200" indent="-228600" algn="r" eaLnBrk="0" hangingPunct="0">
              <a:defRPr sz="2400">
                <a:solidFill>
                  <a:schemeClr val="tx1"/>
                </a:solidFill>
                <a:latin typeface="Trebuchet MS" pitchFamily="34" charset="0"/>
              </a:defRPr>
            </a:lvl4pPr>
            <a:lvl5pPr marL="2057400" indent="-228600" algn="r" eaLnBrk="0" hangingPunct="0">
              <a:defRPr sz="2400">
                <a:solidFill>
                  <a:schemeClr val="tx1"/>
                </a:solidFill>
                <a:latin typeface="Trebuchet MS" pitchFamily="34" charset="0"/>
              </a:defRPr>
            </a:lvl5pPr>
            <a:lvl6pPr marL="2514600" indent="-228600" algn="r" eaLnBrk="0" fontAlgn="base" hangingPunct="0">
              <a:spcBef>
                <a:spcPct val="0"/>
              </a:spcBef>
              <a:spcAft>
                <a:spcPct val="0"/>
              </a:spcAft>
              <a:defRPr sz="2400">
                <a:solidFill>
                  <a:schemeClr val="tx1"/>
                </a:solidFill>
                <a:latin typeface="Trebuchet MS" pitchFamily="34" charset="0"/>
              </a:defRPr>
            </a:lvl6pPr>
            <a:lvl7pPr marL="2971800" indent="-228600" algn="r" eaLnBrk="0" fontAlgn="base" hangingPunct="0">
              <a:spcBef>
                <a:spcPct val="0"/>
              </a:spcBef>
              <a:spcAft>
                <a:spcPct val="0"/>
              </a:spcAft>
              <a:defRPr sz="2400">
                <a:solidFill>
                  <a:schemeClr val="tx1"/>
                </a:solidFill>
                <a:latin typeface="Trebuchet MS" pitchFamily="34" charset="0"/>
              </a:defRPr>
            </a:lvl7pPr>
            <a:lvl8pPr marL="3429000" indent="-228600" algn="r" eaLnBrk="0" fontAlgn="base" hangingPunct="0">
              <a:spcBef>
                <a:spcPct val="0"/>
              </a:spcBef>
              <a:spcAft>
                <a:spcPct val="0"/>
              </a:spcAft>
              <a:defRPr sz="2400">
                <a:solidFill>
                  <a:schemeClr val="tx1"/>
                </a:solidFill>
                <a:latin typeface="Trebuchet MS" pitchFamily="34" charset="0"/>
              </a:defRPr>
            </a:lvl8pPr>
            <a:lvl9pPr marL="3886200" indent="-228600" algn="r" eaLnBrk="0" fontAlgn="base" hangingPunct="0">
              <a:spcBef>
                <a:spcPct val="0"/>
              </a:spcBef>
              <a:spcAft>
                <a:spcPct val="0"/>
              </a:spcAft>
              <a:defRPr sz="2400">
                <a:solidFill>
                  <a:schemeClr val="tx1"/>
                </a:solidFill>
                <a:latin typeface="Trebuchet MS" pitchFamily="34" charset="0"/>
              </a:defRPr>
            </a:lvl9pPr>
          </a:lstStyle>
          <a:p>
            <a:pPr marL="514350" indent="-514350" algn="l">
              <a:spcAft>
                <a:spcPts val="600"/>
              </a:spcAft>
              <a:buFont typeface="+mj-lt"/>
              <a:buAutoNum type="arabicPeriod"/>
            </a:pPr>
            <a:r>
              <a:rPr lang="en-US" sz="3200" dirty="0">
                <a:latin typeface="Helvetica" pitchFamily="34" charset="0"/>
                <a:cs typeface="Helvetica" pitchFamily="34" charset="0"/>
              </a:rPr>
              <a:t>Tell </a:t>
            </a:r>
            <a:r>
              <a:rPr lang="en-US" sz="3200" dirty="0" smtClean="0">
                <a:latin typeface="Helvetica" pitchFamily="34" charset="0"/>
                <a:cs typeface="Helvetica" pitchFamily="34" charset="0"/>
              </a:rPr>
              <a:t>everyone </a:t>
            </a:r>
          </a:p>
          <a:p>
            <a:pPr marL="514350" indent="-514350" algn="l">
              <a:spcAft>
                <a:spcPts val="600"/>
              </a:spcAft>
              <a:buFont typeface="+mj-lt"/>
              <a:buAutoNum type="arabicPeriod"/>
            </a:pPr>
            <a:r>
              <a:rPr lang="en-US" sz="3200" dirty="0" smtClean="0">
                <a:latin typeface="Helvetica" pitchFamily="34" charset="0"/>
                <a:cs typeface="Helvetica" pitchFamily="34" charset="0"/>
              </a:rPr>
              <a:t>Adopt trauma-informed services </a:t>
            </a:r>
            <a:r>
              <a:rPr lang="en-US" sz="3200" dirty="0">
                <a:latin typeface="Helvetica" pitchFamily="34" charset="0"/>
                <a:cs typeface="Helvetica" pitchFamily="34" charset="0"/>
              </a:rPr>
              <a:t>and </a:t>
            </a:r>
            <a:r>
              <a:rPr lang="en-US" sz="3200" dirty="0" smtClean="0">
                <a:latin typeface="Helvetica" pitchFamily="34" charset="0"/>
                <a:cs typeface="Helvetica" pitchFamily="34" charset="0"/>
              </a:rPr>
              <a:t>supports</a:t>
            </a:r>
            <a:endParaRPr lang="en-US" sz="3200" dirty="0">
              <a:latin typeface="Helvetica" pitchFamily="34" charset="0"/>
              <a:cs typeface="Helvetica" pitchFamily="34" charset="0"/>
            </a:endParaRPr>
          </a:p>
          <a:p>
            <a:pPr marL="514350" indent="-514350" algn="l">
              <a:spcAft>
                <a:spcPts val="600"/>
              </a:spcAft>
              <a:buFont typeface="+mj-lt"/>
              <a:buAutoNum type="arabicPeriod"/>
            </a:pPr>
            <a:r>
              <a:rPr lang="en-US" sz="3200" dirty="0">
                <a:latin typeface="Helvetica" pitchFamily="34" charset="0"/>
                <a:cs typeface="Helvetica" pitchFamily="34" charset="0"/>
              </a:rPr>
              <a:t>Shift to </a:t>
            </a:r>
            <a:r>
              <a:rPr lang="en-US" sz="3200" dirty="0" smtClean="0">
                <a:latin typeface="Helvetica" pitchFamily="34" charset="0"/>
                <a:cs typeface="Helvetica" pitchFamily="34" charset="0"/>
              </a:rPr>
              <a:t>dual generation </a:t>
            </a:r>
            <a:r>
              <a:rPr lang="en-US" sz="3200" dirty="0">
                <a:latin typeface="Helvetica" pitchFamily="34" charset="0"/>
                <a:cs typeface="Helvetica" pitchFamily="34" charset="0"/>
              </a:rPr>
              <a:t>s</a:t>
            </a:r>
            <a:r>
              <a:rPr lang="en-US" sz="3200" dirty="0" smtClean="0">
                <a:latin typeface="Helvetica" pitchFamily="34" charset="0"/>
                <a:cs typeface="Helvetica" pitchFamily="34" charset="0"/>
              </a:rPr>
              <a:t>trategies</a:t>
            </a:r>
            <a:endParaRPr lang="en-US" sz="3200" dirty="0">
              <a:latin typeface="Helvetica" pitchFamily="34" charset="0"/>
              <a:cs typeface="Helvetica" pitchFamily="34" charset="0"/>
            </a:endParaRPr>
          </a:p>
          <a:p>
            <a:pPr marL="514350" indent="-514350" algn="l">
              <a:spcAft>
                <a:spcPts val="600"/>
              </a:spcAft>
              <a:buFont typeface="+mj-lt"/>
              <a:buAutoNum type="arabicPeriod"/>
            </a:pPr>
            <a:r>
              <a:rPr lang="en-US" sz="3200" dirty="0" smtClean="0">
                <a:latin typeface="Helvetica" pitchFamily="34" charset="0"/>
                <a:cs typeface="Helvetica" pitchFamily="34" charset="0"/>
              </a:rPr>
              <a:t>Invest </a:t>
            </a:r>
            <a:r>
              <a:rPr lang="en-US" sz="3200" dirty="0">
                <a:latin typeface="Helvetica" pitchFamily="34" charset="0"/>
                <a:cs typeface="Helvetica" pitchFamily="34" charset="0"/>
              </a:rPr>
              <a:t>in c</a:t>
            </a:r>
            <a:r>
              <a:rPr lang="en-US" sz="3200" dirty="0" smtClean="0">
                <a:latin typeface="Helvetica" pitchFamily="34" charset="0"/>
                <a:cs typeface="Helvetica" pitchFamily="34" charset="0"/>
              </a:rPr>
              <a:t>ommunity </a:t>
            </a:r>
            <a:r>
              <a:rPr lang="en-US" sz="3200" dirty="0">
                <a:latin typeface="Helvetica" pitchFamily="34" charset="0"/>
                <a:cs typeface="Helvetica" pitchFamily="34" charset="0"/>
              </a:rPr>
              <a:t>c</a:t>
            </a:r>
            <a:r>
              <a:rPr lang="en-US" sz="3200" dirty="0" smtClean="0">
                <a:latin typeface="Helvetica" pitchFamily="34" charset="0"/>
                <a:cs typeface="Helvetica" pitchFamily="34" charset="0"/>
              </a:rPr>
              <a:t>apacity</a:t>
            </a:r>
          </a:p>
          <a:p>
            <a:pPr marL="514350" indent="-514350" algn="l">
              <a:spcAft>
                <a:spcPts val="600"/>
              </a:spcAft>
              <a:buFont typeface="+mj-lt"/>
              <a:buAutoNum type="arabicPeriod"/>
            </a:pPr>
            <a:r>
              <a:rPr lang="en-US" sz="3200" dirty="0">
                <a:latin typeface="Helvetica" pitchFamily="34" charset="0"/>
                <a:cs typeface="Helvetica" pitchFamily="34" charset="0"/>
              </a:rPr>
              <a:t>Generate </a:t>
            </a:r>
            <a:r>
              <a:rPr lang="en-US" sz="3200" dirty="0" smtClean="0">
                <a:latin typeface="Helvetica" pitchFamily="34" charset="0"/>
                <a:cs typeface="Helvetica" pitchFamily="34" charset="0"/>
              </a:rPr>
              <a:t>feedback </a:t>
            </a:r>
          </a:p>
          <a:p>
            <a:pPr marL="514350" indent="-514350" algn="l">
              <a:spcAft>
                <a:spcPts val="600"/>
              </a:spcAft>
              <a:buFont typeface="+mj-lt"/>
              <a:buAutoNum type="arabicPeriod"/>
            </a:pPr>
            <a:r>
              <a:rPr lang="en-US" sz="3200" dirty="0" smtClean="0">
                <a:latin typeface="Helvetica" pitchFamily="34" charset="0"/>
                <a:ea typeface="Calibri"/>
                <a:cs typeface="Helvetica" pitchFamily="34" charset="0"/>
              </a:rPr>
              <a:t>Hold </a:t>
            </a:r>
            <a:r>
              <a:rPr lang="en-US" sz="3200" dirty="0">
                <a:latin typeface="Helvetica" pitchFamily="34" charset="0"/>
                <a:ea typeface="Calibri"/>
                <a:cs typeface="Helvetica" pitchFamily="34" charset="0"/>
              </a:rPr>
              <a:t>a fundamental respect for the wisdom of every </a:t>
            </a:r>
            <a:r>
              <a:rPr lang="en-US" sz="3200" dirty="0" smtClean="0">
                <a:latin typeface="Helvetica" pitchFamily="34" charset="0"/>
                <a:ea typeface="Calibri"/>
                <a:cs typeface="Helvetica" pitchFamily="34" charset="0"/>
              </a:rPr>
              <a:t>person—their culture</a:t>
            </a:r>
            <a:r>
              <a:rPr lang="en-US" sz="3200" dirty="0">
                <a:latin typeface="Helvetica" pitchFamily="34" charset="0"/>
                <a:ea typeface="Calibri"/>
                <a:cs typeface="Helvetica" pitchFamily="34" charset="0"/>
              </a:rPr>
              <a:t>, experience, capabilities, </a:t>
            </a:r>
            <a:r>
              <a:rPr lang="en-US" sz="3200" dirty="0" smtClean="0">
                <a:latin typeface="Helvetica" pitchFamily="34" charset="0"/>
                <a:ea typeface="Calibri"/>
                <a:cs typeface="Helvetica" pitchFamily="34" charset="0"/>
              </a:rPr>
              <a:t>and aspirations</a:t>
            </a:r>
            <a:endParaRPr lang="en-US" sz="3200" dirty="0">
              <a:latin typeface="Helvetica" pitchFamily="34" charset="0"/>
              <a:cs typeface="Helvetica" pitchFamily="34" charset="0"/>
            </a:endParaRPr>
          </a:p>
        </p:txBody>
      </p:sp>
      <p:sp>
        <p:nvSpPr>
          <p:cNvPr id="7" name="TextBox 6"/>
          <p:cNvSpPr txBox="1"/>
          <p:nvPr/>
        </p:nvSpPr>
        <p:spPr>
          <a:xfrm>
            <a:off x="475343" y="357804"/>
            <a:ext cx="5410200" cy="769441"/>
          </a:xfrm>
          <a:prstGeom prst="rect">
            <a:avLst/>
          </a:prstGeom>
          <a:noFill/>
        </p:spPr>
        <p:txBody>
          <a:bodyPr wrap="square">
            <a:spAutoFit/>
          </a:bodyPr>
          <a:lstStyle/>
          <a:p>
            <a:pPr algn="ctr" eaLnBrk="0" hangingPunct="0">
              <a:defRPr/>
            </a:pPr>
            <a:r>
              <a:rPr lang="en-US" sz="4400" dirty="0" smtClean="0">
                <a:latin typeface="Helvetica" pitchFamily="34" charset="0"/>
                <a:cs typeface="Helvetica" pitchFamily="34" charset="0"/>
              </a:rPr>
              <a:t>What We Can Do ?</a:t>
            </a:r>
            <a:endParaRPr lang="en-US" sz="4400" dirty="0">
              <a:latin typeface="Helvetica" pitchFamily="34" charset="0"/>
              <a:cs typeface="Helvetica" pitchFamily="34" charset="0"/>
            </a:endParaRPr>
          </a:p>
        </p:txBody>
      </p:sp>
    </p:spTree>
    <p:extLst>
      <p:ext uri="{BB962C8B-B14F-4D97-AF65-F5344CB8AC3E}">
        <p14:creationId xmlns:p14="http://schemas.microsoft.com/office/powerpoint/2010/main" val="6312936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idx="1"/>
          </p:nvPr>
        </p:nvSpPr>
        <p:spPr/>
        <p:txBody>
          <a:bodyPr/>
          <a:lstStyle/>
          <a:p>
            <a:pPr marL="0" indent="0" algn="ctr">
              <a:buNone/>
            </a:pPr>
            <a:r>
              <a:rPr lang="en-US" dirty="0" smtClean="0"/>
              <a:t>For follow-up please contact:</a:t>
            </a:r>
          </a:p>
          <a:p>
            <a:pPr marL="0" indent="0" algn="ctr">
              <a:buNone/>
            </a:pPr>
            <a:r>
              <a:rPr lang="en-US" dirty="0" smtClean="0"/>
              <a:t>Marie Cox</a:t>
            </a:r>
          </a:p>
          <a:p>
            <a:pPr marL="0" indent="0" algn="ctr">
              <a:buNone/>
            </a:pPr>
            <a:r>
              <a:rPr lang="en-US" dirty="0" smtClean="0"/>
              <a:t>Coordinator, CAPT Southwest RT</a:t>
            </a:r>
          </a:p>
          <a:p>
            <a:pPr marL="0" indent="0" algn="ctr">
              <a:buNone/>
            </a:pPr>
            <a:r>
              <a:rPr lang="en-US" dirty="0" smtClean="0"/>
              <a:t>mariecox@ou.edu</a:t>
            </a:r>
          </a:p>
          <a:p>
            <a:pPr marL="0" indent="0" algn="ctr">
              <a:buNone/>
            </a:pPr>
            <a:r>
              <a:rPr lang="en-US" dirty="0" smtClean="0"/>
              <a:t>405-255-2351</a:t>
            </a:r>
          </a:p>
          <a:p>
            <a:pPr algn="ctr"/>
            <a:endParaRPr lang="en-US" dirty="0"/>
          </a:p>
        </p:txBody>
      </p:sp>
      <p:sp>
        <p:nvSpPr>
          <p:cNvPr id="3" name="Slide Number Placeholder 2"/>
          <p:cNvSpPr>
            <a:spLocks noGrp="1"/>
          </p:cNvSpPr>
          <p:nvPr>
            <p:ph type="sldNum" sz="quarter" idx="12"/>
          </p:nvPr>
        </p:nvSpPr>
        <p:spPr/>
        <p:txBody>
          <a:bodyPr/>
          <a:lstStyle/>
          <a:p>
            <a:fld id="{6A8B13A0-CF5D-D04B-8720-A9565B8B26A0}" type="slidenum">
              <a:rPr lang="en-US" smtClean="0"/>
              <a:pPr/>
              <a:t>68</a:t>
            </a:fld>
            <a:endParaRPr lang="en-US"/>
          </a:p>
        </p:txBody>
      </p:sp>
    </p:spTree>
    <p:extLst>
      <p:ext uri="{BB962C8B-B14F-4D97-AF65-F5344CB8AC3E}">
        <p14:creationId xmlns:p14="http://schemas.microsoft.com/office/powerpoint/2010/main" val="4042635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65088"/>
            <a:ext cx="8229600" cy="1143000"/>
          </a:xfrm>
        </p:spPr>
        <p:txBody>
          <a:bodyPr>
            <a:noAutofit/>
          </a:bodyPr>
          <a:lstStyle/>
          <a:p>
            <a:r>
              <a:rPr lang="en-US" dirty="0"/>
              <a:t/>
            </a:r>
            <a:br>
              <a:rPr lang="en-US" dirty="0"/>
            </a:br>
            <a:r>
              <a:rPr lang="en-US" dirty="0" smtClean="0"/>
              <a:t>Building A Common Platform for Transformative Action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Developmental n</a:t>
            </a:r>
            <a:r>
              <a:rPr lang="en-US" dirty="0" smtClean="0"/>
              <a:t>eurobiology</a:t>
            </a:r>
          </a:p>
          <a:p>
            <a:r>
              <a:rPr lang="en-US" dirty="0" smtClean="0"/>
              <a:t>Adverse </a:t>
            </a:r>
            <a:r>
              <a:rPr lang="en-US" dirty="0"/>
              <a:t>Childhood </a:t>
            </a:r>
            <a:r>
              <a:rPr lang="en-US" dirty="0" smtClean="0"/>
              <a:t>Experience</a:t>
            </a:r>
          </a:p>
          <a:p>
            <a:r>
              <a:rPr lang="en-US" dirty="0" smtClean="0"/>
              <a:t>Resilience</a:t>
            </a:r>
            <a:r>
              <a:rPr lang="en-US" dirty="0"/>
              <a:t/>
            </a:r>
            <a:br>
              <a:rPr lang="en-US" dirty="0"/>
            </a:br>
            <a:endParaRPr lang="en-US" dirty="0"/>
          </a:p>
        </p:txBody>
      </p:sp>
    </p:spTree>
    <p:extLst>
      <p:ext uri="{BB962C8B-B14F-4D97-AF65-F5344CB8AC3E}">
        <p14:creationId xmlns:p14="http://schemas.microsoft.com/office/powerpoint/2010/main" val="3048752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229" y="181962"/>
            <a:ext cx="8229600" cy="1143000"/>
          </a:xfrm>
        </p:spPr>
        <p:txBody>
          <a:bodyPr>
            <a:normAutofit/>
          </a:bodyPr>
          <a:lstStyle/>
          <a:p>
            <a:r>
              <a:rPr lang="en-US" dirty="0"/>
              <a:t>Terms We’ll Use </a:t>
            </a:r>
            <a:r>
              <a:rPr lang="en-US" dirty="0" smtClean="0"/>
              <a:t>Today</a:t>
            </a:r>
            <a:endParaRPr lang="en-US" dirty="0"/>
          </a:p>
        </p:txBody>
      </p:sp>
      <p:sp>
        <p:nvSpPr>
          <p:cNvPr id="5" name="Content Placeholder 4"/>
          <p:cNvSpPr>
            <a:spLocks noGrp="1"/>
          </p:cNvSpPr>
          <p:nvPr>
            <p:ph idx="1"/>
          </p:nvPr>
        </p:nvSpPr>
        <p:spPr>
          <a:xfrm>
            <a:off x="354229" y="1775134"/>
            <a:ext cx="8229600" cy="4564849"/>
          </a:xfrm>
        </p:spPr>
        <p:txBody>
          <a:bodyPr/>
          <a:lstStyle/>
          <a:p>
            <a:r>
              <a:rPr lang="en-US" dirty="0"/>
              <a:t>Toxic </a:t>
            </a:r>
            <a:r>
              <a:rPr lang="en-US" dirty="0" smtClean="0"/>
              <a:t>stress</a:t>
            </a:r>
            <a:endParaRPr lang="en-US" dirty="0"/>
          </a:p>
          <a:p>
            <a:r>
              <a:rPr lang="en-US" dirty="0"/>
              <a:t>Adverse Childhood Experiences (</a:t>
            </a:r>
            <a:r>
              <a:rPr lang="en-US" dirty="0" smtClean="0"/>
              <a:t>ACE)</a:t>
            </a:r>
            <a:endParaRPr lang="en-US" dirty="0"/>
          </a:p>
          <a:p>
            <a:r>
              <a:rPr lang="en-US" dirty="0"/>
              <a:t>Complex </a:t>
            </a:r>
            <a:r>
              <a:rPr lang="en-US" dirty="0" smtClean="0"/>
              <a:t>trauma</a:t>
            </a:r>
            <a:endParaRPr lang="en-US" dirty="0"/>
          </a:p>
          <a:p>
            <a:endParaRPr lang="en-US" dirty="0"/>
          </a:p>
        </p:txBody>
      </p:sp>
    </p:spTree>
    <p:extLst>
      <p:ext uri="{BB962C8B-B14F-4D97-AF65-F5344CB8AC3E}">
        <p14:creationId xmlns:p14="http://schemas.microsoft.com/office/powerpoint/2010/main" val="420173321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64134"/>
            <a:ext cx="8305800" cy="892552"/>
          </a:xfrm>
          <a:prstGeom prst="rect">
            <a:avLst/>
          </a:prstGeom>
          <a:noFill/>
        </p:spPr>
        <p:txBody>
          <a:bodyPr wrap="square" rtlCol="0">
            <a:spAutoFit/>
          </a:bodyPr>
          <a:lstStyle/>
          <a:p>
            <a:pPr algn="ctr"/>
            <a:endParaRPr lang="en-US" sz="2600" b="1" dirty="0" smtClean="0">
              <a:solidFill>
                <a:srgbClr val="A63C5D"/>
              </a:solidFill>
              <a:latin typeface="Calibri" pitchFamily="34" charset="0"/>
            </a:endParaRPr>
          </a:p>
          <a:p>
            <a:pPr algn="l"/>
            <a:endParaRPr lang="en-US" sz="2600" dirty="0" smtClean="0">
              <a:solidFill>
                <a:schemeClr val="accent6">
                  <a:lumMod val="25000"/>
                </a:schemeClr>
              </a:solidFill>
              <a:latin typeface="Calibri" pitchFamily="34" charset="0"/>
            </a:endParaRPr>
          </a:p>
        </p:txBody>
      </p:sp>
      <p:sp>
        <p:nvSpPr>
          <p:cNvPr id="5" name="TextBox 4"/>
          <p:cNvSpPr txBox="1"/>
          <p:nvPr/>
        </p:nvSpPr>
        <p:spPr>
          <a:xfrm>
            <a:off x="228599" y="52877"/>
            <a:ext cx="8539163" cy="1446550"/>
          </a:xfrm>
          <a:prstGeom prst="rect">
            <a:avLst/>
          </a:prstGeom>
          <a:noFill/>
        </p:spPr>
        <p:txBody>
          <a:bodyPr wrap="square" rtlCol="0">
            <a:spAutoFit/>
          </a:bodyPr>
          <a:lstStyle/>
          <a:p>
            <a:r>
              <a:rPr lang="en-US" sz="4400" dirty="0" smtClean="0">
                <a:latin typeface="Helvetica" pitchFamily="34" charset="0"/>
                <a:cs typeface="Helvetica" pitchFamily="34" charset="0"/>
              </a:rPr>
              <a:t>Neuroscience and </a:t>
            </a:r>
            <a:r>
              <a:rPr lang="en-US" sz="4400" dirty="0">
                <a:latin typeface="Helvetica" pitchFamily="34" charset="0"/>
                <a:cs typeface="Helvetica" pitchFamily="34" charset="0"/>
              </a:rPr>
              <a:t>the Effects of Toxic </a:t>
            </a:r>
            <a:r>
              <a:rPr lang="en-US" sz="4400" dirty="0" smtClean="0">
                <a:latin typeface="Helvetica" pitchFamily="34" charset="0"/>
                <a:cs typeface="Helvetica" pitchFamily="34" charset="0"/>
              </a:rPr>
              <a:t>Stress</a:t>
            </a:r>
            <a:endParaRPr lang="en-US" sz="4400" dirty="0">
              <a:latin typeface="Helvetica" pitchFamily="34" charset="0"/>
              <a:cs typeface="Helvetica"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2190" y="2056686"/>
            <a:ext cx="612552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21773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ection xmlns="6235f20e-63c6-4db7-82a8-e16330fe1b4e">Events</Sec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208797DBA62B4BBA1E31AF3A106EA7" ma:contentTypeVersion="1" ma:contentTypeDescription="Create a new document." ma:contentTypeScope="" ma:versionID="e752d34a699840f1330a05b46886b56e">
  <xsd:schema xmlns:xsd="http://www.w3.org/2001/XMLSchema" xmlns:p="http://schemas.microsoft.com/office/2006/metadata/properties" xmlns:ns2="6235f20e-63c6-4db7-82a8-e16330fe1b4e" targetNamespace="http://schemas.microsoft.com/office/2006/metadata/properties" ma:root="true" ma:fieldsID="d07c2e4f1062c78f10230591650b7e10" ns2:_="">
    <xsd:import namespace="6235f20e-63c6-4db7-82a8-e16330fe1b4e"/>
    <xsd:element name="properties">
      <xsd:complexType>
        <xsd:sequence>
          <xsd:element name="documentManagement">
            <xsd:complexType>
              <xsd:all>
                <xsd:element ref="ns2:Section" minOccurs="0"/>
              </xsd:all>
            </xsd:complexType>
          </xsd:element>
        </xsd:sequence>
      </xsd:complexType>
    </xsd:element>
  </xsd:schema>
  <xsd:schema xmlns:xsd="http://www.w3.org/2001/XMLSchema" xmlns:dms="http://schemas.microsoft.com/office/2006/documentManagement/types" targetNamespace="6235f20e-63c6-4db7-82a8-e16330fe1b4e" elementFormDefault="qualified">
    <xsd:import namespace="http://schemas.microsoft.com/office/2006/documentManagement/types"/>
    <xsd:element name="Section" ma:index="8" nillable="true" ma:displayName="Section" ma:format="Dropdown" ma:internalName="Section">
      <xsd:simpleType>
        <xsd:union memberTypes="dms:Text">
          <xsd:simpleType>
            <xsd:restriction base="dms:Choice">
              <xsd:enumeration value="About Us"/>
              <xsd:enumeration value="Bios and Contact Info"/>
              <xsd:enumeration value="T/TA Overview"/>
              <xsd:enumeration value="Working with Clients-States"/>
              <xsd:enumeration value="Working with Clients-GRAA"/>
              <xsd:enumeration value="Working with Clients-STS"/>
              <xsd:enumeration value="Working with Clients-MAI"/>
              <xsd:enumeration value="Working with Clients-Meth"/>
              <xsd:enumeration value="Events"/>
              <xsd:enumeration value="Evaluation"/>
              <xsd:enumeration value="Epidemiology"/>
              <xsd:enumeration value="Website &amp; Online Learning"/>
              <xsd:enumeration value="Admin Tools and Protocol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D039051-17DB-4BC4-93E2-6E4D77619C6F}">
  <ds:schemaRefs>
    <ds:schemaRef ds:uri="http://schemas.microsoft.com/sharepoint/v3/contenttype/forms"/>
  </ds:schemaRefs>
</ds:datastoreItem>
</file>

<file path=customXml/itemProps2.xml><?xml version="1.0" encoding="utf-8"?>
<ds:datastoreItem xmlns:ds="http://schemas.openxmlformats.org/officeDocument/2006/customXml" ds:itemID="{6448ECBA-5B4A-4D83-B407-94D0A4648116}">
  <ds:schemaRefs>
    <ds:schemaRef ds:uri="http://schemas.microsoft.com/office/2006/documentManagement/types"/>
    <ds:schemaRef ds:uri="http://purl.org/dc/elements/1.1/"/>
    <ds:schemaRef ds:uri="http://www.w3.org/XML/1998/namespace"/>
    <ds:schemaRef ds:uri="6235f20e-63c6-4db7-82a8-e16330fe1b4e"/>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92D391B-FF27-40AE-B738-491378515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35f20e-63c6-4db7-82a8-e16330fe1b4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Executive</Template>
  <TotalTime>1516</TotalTime>
  <Words>6209</Words>
  <Application>Microsoft Office PowerPoint</Application>
  <PresentationFormat>On-screen Show (4:3)</PresentationFormat>
  <Paragraphs>600</Paragraphs>
  <Slides>68</Slides>
  <Notes>33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71" baseType="lpstr">
      <vt:lpstr>Office Theme</vt:lpstr>
      <vt:lpstr>Default Design</vt:lpstr>
      <vt:lpstr>Worksheet</vt:lpstr>
      <vt:lpstr>PowerPoint Presentation</vt:lpstr>
      <vt:lpstr>PowerPoint Presentation</vt:lpstr>
      <vt:lpstr>Audience</vt:lpstr>
      <vt:lpstr>Presenter</vt:lpstr>
      <vt:lpstr>Learning Objectives</vt:lpstr>
      <vt:lpstr> Think, Pair, Share  </vt:lpstr>
      <vt:lpstr> Building A Common Platform for Transformative Action </vt:lpstr>
      <vt:lpstr>Terms We’ll Use Today</vt:lpstr>
      <vt:lpstr>PowerPoint Presentation</vt:lpstr>
      <vt:lpstr>PowerPoint Presentation</vt:lpstr>
      <vt:lpstr>PowerPoint Presentation</vt:lpstr>
      <vt:lpstr>  Reflection </vt:lpstr>
      <vt:lpstr>PowerPoint Presentation</vt:lpstr>
      <vt:lpstr>PowerPoint Presentation</vt:lpstr>
      <vt:lpstr>ACE Categories are Interrelated</vt:lpstr>
      <vt:lpstr>Data Collection Methods – New Mexico</vt:lpstr>
      <vt:lpstr>Percent of New Mexico adults* aged &gt;18 years reporting an ACE, by number of ACE reported</vt:lpstr>
      <vt:lpstr>New Mexico Adults 4+ ACE</vt:lpstr>
      <vt:lpstr>New Mexico adults with 4+ ACE are more likely to have problems:</vt:lpstr>
      <vt:lpstr>Percent of New Mexico adults aged &gt; 18 years reporting an ACE, BRFSS 2009</vt:lpstr>
      <vt:lpstr>Dose - Response</vt:lpstr>
      <vt:lpstr>Current Smokers and History of Adverse Childhood Experience, New Mexico Residents</vt:lpstr>
      <vt:lpstr>Ever Had a Drug Problem</vt:lpstr>
      <vt:lpstr>Alcohol: Age at First Use </vt:lpstr>
      <vt:lpstr>Smoking: Age at First Use</vt:lpstr>
      <vt:lpstr>Illicit Drug Use: Age at First Use</vt:lpstr>
      <vt:lpstr>PowerPoint Presentation</vt:lpstr>
      <vt:lpstr>PowerPoint Presentation</vt:lpstr>
      <vt:lpstr>Suicide Attempts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&amp; Write on Your Own…</vt:lpstr>
      <vt:lpstr>Share in your small group</vt:lpstr>
      <vt:lpstr>Post</vt:lpstr>
      <vt:lpstr>PowerPoint Presentation</vt:lpstr>
      <vt:lpstr>Dr. John Snow - 1854</vt:lpstr>
      <vt:lpstr>PowerPoint Presentation</vt:lpstr>
      <vt:lpstr>PowerPoint Presentation</vt:lpstr>
      <vt:lpstr>PowerPoint Presentation</vt:lpstr>
      <vt:lpstr>ACE and Adult History of Homelessness</vt:lpstr>
      <vt:lpstr>PowerPoint Presentation</vt:lpstr>
      <vt:lpstr>Disability-Related Days When Can’t Do Usual Activities</vt:lpstr>
      <vt:lpstr>Cascade Effect: Difficulty with Daily Functioning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Identifying Emotional States</vt:lpstr>
      <vt:lpstr>How ACE Information Informs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DeGregorio, Joshua</dc:creator>
  <cp:lastModifiedBy>Natalie</cp:lastModifiedBy>
  <cp:revision>90</cp:revision>
  <dcterms:created xsi:type="dcterms:W3CDTF">2013-01-11T16:39:14Z</dcterms:created>
  <dcterms:modified xsi:type="dcterms:W3CDTF">2013-08-13T22:26:11Z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0x01010039208797DBA62B4BBA1E31AF3A106EA7</vt:lpwstr>
  </property>
</Properties>
</file>