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notesMasterIdLst>
    <p:notesMasterId r:id="rId39"/>
  </p:notesMasterIdLst>
  <p:handoutMasterIdLst>
    <p:handoutMasterId r:id="rId40"/>
  </p:handoutMasterIdLst>
  <p:sldIdLst>
    <p:sldId id="256" r:id="rId3"/>
    <p:sldId id="285" r:id="rId4"/>
    <p:sldId id="266" r:id="rId5"/>
    <p:sldId id="262" r:id="rId6"/>
    <p:sldId id="278" r:id="rId7"/>
    <p:sldId id="279" r:id="rId8"/>
    <p:sldId id="269" r:id="rId9"/>
    <p:sldId id="261" r:id="rId10"/>
    <p:sldId id="281" r:id="rId11"/>
    <p:sldId id="282" r:id="rId12"/>
    <p:sldId id="283" r:id="rId13"/>
    <p:sldId id="284" r:id="rId14"/>
    <p:sldId id="289" r:id="rId15"/>
    <p:sldId id="280" r:id="rId16"/>
    <p:sldId id="274" r:id="rId17"/>
    <p:sldId id="265" r:id="rId18"/>
    <p:sldId id="290" r:id="rId19"/>
    <p:sldId id="291" r:id="rId20"/>
    <p:sldId id="294" r:id="rId21"/>
    <p:sldId id="293" r:id="rId22"/>
    <p:sldId id="292" r:id="rId23"/>
    <p:sldId id="286" r:id="rId24"/>
    <p:sldId id="295" r:id="rId25"/>
    <p:sldId id="296" r:id="rId26"/>
    <p:sldId id="297" r:id="rId27"/>
    <p:sldId id="298" r:id="rId28"/>
    <p:sldId id="299" r:id="rId29"/>
    <p:sldId id="287" r:id="rId30"/>
    <p:sldId id="288" r:id="rId31"/>
    <p:sldId id="277" r:id="rId32"/>
    <p:sldId id="276" r:id="rId33"/>
    <p:sldId id="272" r:id="rId34"/>
    <p:sldId id="273" r:id="rId35"/>
    <p:sldId id="270" r:id="rId36"/>
    <p:sldId id="275" r:id="rId37"/>
    <p:sldId id="264"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0070C0"/>
    <a:srgbClr val="FFFF99"/>
    <a:srgbClr val="660066"/>
    <a:srgbClr val="A6DB9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14" autoAdjust="0"/>
  </p:normalViewPr>
  <p:slideViewPr>
    <p:cSldViewPr>
      <p:cViewPr varScale="1">
        <p:scale>
          <a:sx n="108" d="100"/>
          <a:sy n="108" d="100"/>
        </p:scale>
        <p:origin x="-2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154"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barChart>
        <c:barDir val="col"/>
        <c:grouping val="clustered"/>
        <c:ser>
          <c:idx val="0"/>
          <c:order val="0"/>
          <c:tx>
            <c:strRef>
              <c:f>Sheet1!$B$1</c:f>
              <c:strCache>
                <c:ptCount val="1"/>
                <c:pt idx="0">
                  <c:v>Percentage</c:v>
                </c:pt>
              </c:strCache>
            </c:strRef>
          </c:tx>
          <c:dLbls>
            <c:showVal val="1"/>
          </c:dLbls>
          <c:errBars>
            <c:errBarType val="both"/>
            <c:errValType val="cust"/>
            <c:plus>
              <c:numRef>
                <c:f>Sheet1!$F$2:$F$9</c:f>
                <c:numCache>
                  <c:formatCode>General</c:formatCode>
                  <c:ptCount val="8"/>
                  <c:pt idx="0">
                    <c:v>1.5</c:v>
                  </c:pt>
                  <c:pt idx="1">
                    <c:v>1.6999999999999991</c:v>
                  </c:pt>
                  <c:pt idx="2">
                    <c:v>1.9000000000000019</c:v>
                  </c:pt>
                  <c:pt idx="3">
                    <c:v>1.7000000000000031</c:v>
                  </c:pt>
                  <c:pt idx="4">
                    <c:v>1.8999999999999984</c:v>
                  </c:pt>
                  <c:pt idx="5">
                    <c:v>1.8000000000000007</c:v>
                  </c:pt>
                  <c:pt idx="6">
                    <c:v>1.8000000000000007</c:v>
                  </c:pt>
                  <c:pt idx="7">
                    <c:v>1.4000000000000004</c:v>
                  </c:pt>
                </c:numCache>
              </c:numRef>
            </c:plus>
            <c:minus>
              <c:numRef>
                <c:f>Sheet1!$E$2:$E$9</c:f>
                <c:numCache>
                  <c:formatCode>General</c:formatCode>
                  <c:ptCount val="8"/>
                  <c:pt idx="0">
                    <c:v>1.3000000000000007</c:v>
                  </c:pt>
                  <c:pt idx="1">
                    <c:v>1.6999999999999991</c:v>
                  </c:pt>
                  <c:pt idx="2">
                    <c:v>1.8000000000000007</c:v>
                  </c:pt>
                  <c:pt idx="3">
                    <c:v>1.5</c:v>
                  </c:pt>
                  <c:pt idx="4">
                    <c:v>1.8000000000000007</c:v>
                  </c:pt>
                  <c:pt idx="5">
                    <c:v>1.7999999999999972</c:v>
                  </c:pt>
                  <c:pt idx="6">
                    <c:v>1.6999999999999991</c:v>
                  </c:pt>
                  <c:pt idx="7">
                    <c:v>1.1999999999999991</c:v>
                  </c:pt>
                </c:numCache>
              </c:numRef>
            </c:minus>
          </c:errBars>
          <c:cat>
            <c:strRef>
              <c:f>Sheet1!$A$2:$A$9</c:f>
              <c:strCache>
                <c:ptCount val="8"/>
                <c:pt idx="0">
                  <c:v>Sexual Abuse</c:v>
                </c:pt>
                <c:pt idx="1">
                  <c:v>Physical Abuse</c:v>
                </c:pt>
                <c:pt idx="2">
                  <c:v>Verbal Abuse</c:v>
                </c:pt>
                <c:pt idx="3">
                  <c:v>Mental Illness</c:v>
                </c:pt>
                <c:pt idx="4">
                  <c:v>Substance Abuse</c:v>
                </c:pt>
                <c:pt idx="5">
                  <c:v>Separation/Divorce</c:v>
                </c:pt>
                <c:pt idx="6">
                  <c:v>Violence</c:v>
                </c:pt>
                <c:pt idx="7">
                  <c:v>Prison</c:v>
                </c:pt>
              </c:strCache>
            </c:strRef>
          </c:cat>
          <c:val>
            <c:numRef>
              <c:f>Sheet1!$B$2:$B$9</c:f>
              <c:numCache>
                <c:formatCode>0.0</c:formatCode>
                <c:ptCount val="8"/>
                <c:pt idx="0">
                  <c:v>12.9</c:v>
                </c:pt>
                <c:pt idx="1">
                  <c:v>19.5</c:v>
                </c:pt>
                <c:pt idx="2">
                  <c:v>28.2</c:v>
                </c:pt>
                <c:pt idx="3">
                  <c:v>19.399999999999999</c:v>
                </c:pt>
                <c:pt idx="4">
                  <c:v>30</c:v>
                </c:pt>
                <c:pt idx="5">
                  <c:v>24.4</c:v>
                </c:pt>
                <c:pt idx="6">
                  <c:v>18.8</c:v>
                </c:pt>
                <c:pt idx="7">
                  <c:v>7.1</c:v>
                </c:pt>
              </c:numCache>
            </c:numRef>
          </c:val>
        </c:ser>
        <c:gapWidth val="40"/>
        <c:axId val="52960256"/>
        <c:axId val="52970240"/>
      </c:barChart>
      <c:catAx>
        <c:axId val="52960256"/>
        <c:scaling>
          <c:orientation val="minMax"/>
        </c:scaling>
        <c:axPos val="b"/>
        <c:tickLblPos val="nextTo"/>
        <c:txPr>
          <a:bodyPr/>
          <a:lstStyle/>
          <a:p>
            <a:pPr>
              <a:defRPr b="1" i="0" baseline="0"/>
            </a:pPr>
            <a:endParaRPr lang="en-US"/>
          </a:p>
        </c:txPr>
        <c:crossAx val="52970240"/>
        <c:crosses val="autoZero"/>
        <c:auto val="1"/>
        <c:lblAlgn val="ctr"/>
        <c:lblOffset val="100"/>
      </c:catAx>
      <c:valAx>
        <c:axId val="52970240"/>
        <c:scaling>
          <c:orientation val="minMax"/>
          <c:max val="100"/>
          <c:min val="0"/>
        </c:scaling>
        <c:axPos val="l"/>
        <c:majorGridlines>
          <c:spPr>
            <a:ln>
              <a:solidFill>
                <a:schemeClr val="bg1"/>
              </a:solidFill>
            </a:ln>
          </c:spPr>
        </c:majorGridlines>
        <c:numFmt formatCode="0.0" sourceLinked="1"/>
        <c:tickLblPos val="nextTo"/>
        <c:crossAx val="52960256"/>
        <c:crosses val="autoZero"/>
        <c:crossBetween val="between"/>
        <c:majorUnit val="20"/>
      </c:valAx>
    </c:plotArea>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2.5999999999999996</c:v>
                  </c:pt>
                  <c:pt idx="1">
                    <c:v>2.4000000000000004</c:v>
                  </c:pt>
                  <c:pt idx="2">
                    <c:v>2.8000000000000007</c:v>
                  </c:pt>
                </c:numCache>
              </c:numRef>
            </c:plus>
            <c:minus>
              <c:numRef>
                <c:f>Sheet1!$F$17:$F$20</c:f>
                <c:numCache>
                  <c:formatCode>General</c:formatCode>
                  <c:ptCount val="4"/>
                  <c:pt idx="0">
                    <c:v>2.3000000000000007</c:v>
                  </c:pt>
                  <c:pt idx="1">
                    <c:v>1.8999999999999995</c:v>
                  </c:pt>
                  <c:pt idx="2">
                    <c:v>3.1999999999999993</c:v>
                  </c:pt>
                </c:numCache>
              </c:numRef>
            </c:minus>
          </c:errBars>
          <c:cat>
            <c:strRef>
              <c:f>Sheet1!$A$2:$A$4</c:f>
              <c:strCache>
                <c:ptCount val="3"/>
                <c:pt idx="0">
                  <c:v>Current Smoker</c:v>
                </c:pt>
                <c:pt idx="1">
                  <c:v>Binge Drinking</c:v>
                </c:pt>
                <c:pt idx="2">
                  <c:v>No Exercise</c:v>
                </c:pt>
              </c:strCache>
            </c:strRef>
          </c:cat>
          <c:val>
            <c:numRef>
              <c:f>Sheet1!$F$2:$F$4</c:f>
              <c:numCache>
                <c:formatCode>0.0</c:formatCode>
                <c:ptCount val="3"/>
                <c:pt idx="0">
                  <c:v>13</c:v>
                </c:pt>
                <c:pt idx="1">
                  <c:v>8.6999999999999993</c:v>
                </c:pt>
                <c:pt idx="2">
                  <c:v>22.3</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3.0999999999999979</c:v>
                  </c:pt>
                  <c:pt idx="1">
                    <c:v>4.2000000000000011</c:v>
                  </c:pt>
                  <c:pt idx="2">
                    <c:v>3.5</c:v>
                  </c:pt>
                </c:numCache>
              </c:numRef>
            </c:plus>
            <c:minus>
              <c:numRef>
                <c:f>Sheet1!$E$17:$E$20</c:f>
                <c:numCache>
                  <c:formatCode>General</c:formatCode>
                  <c:ptCount val="4"/>
                  <c:pt idx="0">
                    <c:v>2.6000000000000014</c:v>
                  </c:pt>
                  <c:pt idx="1">
                    <c:v>3.2999999999999989</c:v>
                  </c:pt>
                  <c:pt idx="2">
                    <c:v>3</c:v>
                  </c:pt>
                </c:numCache>
              </c:numRef>
            </c:minus>
          </c:errBars>
          <c:cat>
            <c:strRef>
              <c:f>Sheet1!$A$2:$A$4</c:f>
              <c:strCache>
                <c:ptCount val="3"/>
                <c:pt idx="0">
                  <c:v>Current Smoker</c:v>
                </c:pt>
                <c:pt idx="1">
                  <c:v>Binge Drinking</c:v>
                </c:pt>
                <c:pt idx="2">
                  <c:v>No Exercise</c:v>
                </c:pt>
              </c:strCache>
            </c:strRef>
          </c:cat>
          <c:val>
            <c:numRef>
              <c:f>Sheet1!$E$2:$E$4</c:f>
              <c:numCache>
                <c:formatCode>0.0</c:formatCode>
                <c:ptCount val="3"/>
                <c:pt idx="0">
                  <c:v>13.3</c:v>
                </c:pt>
                <c:pt idx="1">
                  <c:v>14.6</c:v>
                </c:pt>
                <c:pt idx="2">
                  <c:v>18.5</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4.5999999999999979</c:v>
                  </c:pt>
                  <c:pt idx="1">
                    <c:v>4.7000000000000011</c:v>
                  </c:pt>
                  <c:pt idx="2">
                    <c:v>4.7000000000000028</c:v>
                  </c:pt>
                </c:numCache>
              </c:numRef>
            </c:plus>
            <c:minus>
              <c:numRef>
                <c:f>Sheet1!$D$17:$D$20</c:f>
                <c:numCache>
                  <c:formatCode>General</c:formatCode>
                  <c:ptCount val="4"/>
                  <c:pt idx="0">
                    <c:v>3.8000000000000007</c:v>
                  </c:pt>
                  <c:pt idx="1">
                    <c:v>3.6999999999999993</c:v>
                  </c:pt>
                  <c:pt idx="2">
                    <c:v>4.0999999999999979</c:v>
                  </c:pt>
                </c:numCache>
              </c:numRef>
            </c:minus>
          </c:errBars>
          <c:cat>
            <c:strRef>
              <c:f>Sheet1!$A$2:$A$4</c:f>
              <c:strCache>
                <c:ptCount val="3"/>
                <c:pt idx="0">
                  <c:v>Current Smoker</c:v>
                </c:pt>
                <c:pt idx="1">
                  <c:v>Binge Drinking</c:v>
                </c:pt>
                <c:pt idx="2">
                  <c:v>No Exercise</c:v>
                </c:pt>
              </c:strCache>
            </c:strRef>
          </c:cat>
          <c:val>
            <c:numRef>
              <c:f>Sheet1!$D$2:$D$4</c:f>
              <c:numCache>
                <c:formatCode>0.0</c:formatCode>
                <c:ptCount val="3"/>
                <c:pt idx="0">
                  <c:v>17.600000000000001</c:v>
                </c:pt>
                <c:pt idx="1">
                  <c:v>13.1</c:v>
                </c:pt>
                <c:pt idx="2">
                  <c:v>21.9</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5.5</c:v>
                  </c:pt>
                  <c:pt idx="1">
                    <c:v>5.1999999999999993</c:v>
                  </c:pt>
                  <c:pt idx="2">
                    <c:v>5.1000000000000014</c:v>
                  </c:pt>
                </c:numCache>
              </c:numRef>
            </c:plus>
            <c:minus>
              <c:numRef>
                <c:f>Sheet1!$C$17:$C$20</c:f>
                <c:numCache>
                  <c:formatCode>General</c:formatCode>
                  <c:ptCount val="4"/>
                  <c:pt idx="0">
                    <c:v>4.5</c:v>
                  </c:pt>
                  <c:pt idx="1">
                    <c:v>3.9000000000000004</c:v>
                  </c:pt>
                  <c:pt idx="2">
                    <c:v>4.3999999999999986</c:v>
                  </c:pt>
                </c:numCache>
              </c:numRef>
            </c:minus>
          </c:errBars>
          <c:cat>
            <c:strRef>
              <c:f>Sheet1!$A$2:$A$4</c:f>
              <c:strCache>
                <c:ptCount val="3"/>
                <c:pt idx="0">
                  <c:v>Current Smoker</c:v>
                </c:pt>
                <c:pt idx="1">
                  <c:v>Binge Drinking</c:v>
                </c:pt>
                <c:pt idx="2">
                  <c:v>No Exercise</c:v>
                </c:pt>
              </c:strCache>
            </c:strRef>
          </c:cat>
          <c:val>
            <c:numRef>
              <c:f>Sheet1!$C$2:$C$4</c:f>
              <c:numCache>
                <c:formatCode>0.0</c:formatCode>
                <c:ptCount val="3"/>
                <c:pt idx="0">
                  <c:v>20.2</c:v>
                </c:pt>
                <c:pt idx="1">
                  <c:v>12.8</c:v>
                </c:pt>
                <c:pt idx="2">
                  <c:v>20.2</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5.5</c:v>
                  </c:pt>
                  <c:pt idx="1">
                    <c:v>5.3000000000000007</c:v>
                  </c:pt>
                  <c:pt idx="2">
                    <c:v>4</c:v>
                  </c:pt>
                </c:numCache>
              </c:numRef>
            </c:plus>
            <c:minus>
              <c:numRef>
                <c:f>Sheet1!$B$17:$B$20</c:f>
                <c:numCache>
                  <c:formatCode>General</c:formatCode>
                  <c:ptCount val="4"/>
                  <c:pt idx="0">
                    <c:v>4.9999999999999964</c:v>
                  </c:pt>
                  <c:pt idx="1">
                    <c:v>4.2999999999999989</c:v>
                  </c:pt>
                  <c:pt idx="2">
                    <c:v>3.5999999999999979</c:v>
                  </c:pt>
                </c:numCache>
              </c:numRef>
            </c:minus>
          </c:errBars>
          <c:cat>
            <c:strRef>
              <c:f>Sheet1!$A$2:$A$4</c:f>
              <c:strCache>
                <c:ptCount val="3"/>
                <c:pt idx="0">
                  <c:v>Current Smoker</c:v>
                </c:pt>
                <c:pt idx="1">
                  <c:v>Binge Drinking</c:v>
                </c:pt>
                <c:pt idx="2">
                  <c:v>No Exercise</c:v>
                </c:pt>
              </c:strCache>
            </c:strRef>
          </c:cat>
          <c:val>
            <c:numRef>
              <c:f>Sheet1!$B$2:$B$4</c:f>
              <c:numCache>
                <c:formatCode>0.0</c:formatCode>
                <c:ptCount val="3"/>
                <c:pt idx="0">
                  <c:v>33.799999999999997</c:v>
                </c:pt>
                <c:pt idx="1">
                  <c:v>19.399999999999999</c:v>
                </c:pt>
                <c:pt idx="2">
                  <c:v>21.9</c:v>
                </c:pt>
              </c:numCache>
            </c:numRef>
          </c:val>
        </c:ser>
        <c:axId val="107541248"/>
        <c:axId val="107543936"/>
      </c:barChart>
      <c:catAx>
        <c:axId val="107541248"/>
        <c:scaling>
          <c:orientation val="minMax"/>
        </c:scaling>
        <c:axPos val="l"/>
        <c:tickLblPos val="nextTo"/>
        <c:crossAx val="107543936"/>
        <c:crosses val="autoZero"/>
        <c:auto val="1"/>
        <c:lblAlgn val="ctr"/>
        <c:lblOffset val="100"/>
      </c:catAx>
      <c:valAx>
        <c:axId val="107543936"/>
        <c:scaling>
          <c:orientation val="minMax"/>
          <c:max val="75"/>
          <c:min val="0"/>
        </c:scaling>
        <c:axPos val="b"/>
        <c:majorGridlines/>
        <c:numFmt formatCode="0" sourceLinked="0"/>
        <c:tickLblPos val="nextTo"/>
        <c:crossAx val="107541248"/>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2.5</c:v>
                  </c:pt>
                  <c:pt idx="1">
                    <c:v>1.2000000000000002</c:v>
                  </c:pt>
                  <c:pt idx="2">
                    <c:v>1.6000000000000005</c:v>
                  </c:pt>
                </c:numCache>
              </c:numRef>
            </c:plus>
            <c:minus>
              <c:numRef>
                <c:f>Sheet1!$F$17:$F$20</c:f>
                <c:numCache>
                  <c:formatCode>General</c:formatCode>
                  <c:ptCount val="4"/>
                  <c:pt idx="0">
                    <c:v>2.4000000000000021</c:v>
                  </c:pt>
                  <c:pt idx="1">
                    <c:v>1</c:v>
                  </c:pt>
                  <c:pt idx="2">
                    <c:v>1.2999999999999998</c:v>
                  </c:pt>
                </c:numCache>
              </c:numRef>
            </c:minus>
          </c:errBars>
          <c:cat>
            <c:strRef>
              <c:f>Sheet1!$A$2:$A$4</c:f>
              <c:strCache>
                <c:ptCount val="3"/>
                <c:pt idx="0">
                  <c:v>Hypertension</c:v>
                </c:pt>
                <c:pt idx="1">
                  <c:v>Fall w/Injury</c:v>
                </c:pt>
                <c:pt idx="2">
                  <c:v>Current Asthma</c:v>
                </c:pt>
              </c:strCache>
            </c:strRef>
          </c:cat>
          <c:val>
            <c:numRef>
              <c:f>Sheet1!$F$2:$F$4</c:f>
              <c:numCache>
                <c:formatCode>0.0</c:formatCode>
                <c:ptCount val="3"/>
                <c:pt idx="0">
                  <c:v>27.1</c:v>
                </c:pt>
                <c:pt idx="1">
                  <c:v>4.8</c:v>
                </c:pt>
                <c:pt idx="2">
                  <c:v>7.2</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3.4000000000000021</c:v>
                  </c:pt>
                  <c:pt idx="1">
                    <c:v>2.5000000000000009</c:v>
                  </c:pt>
                  <c:pt idx="2">
                    <c:v>2.9000000000000004</c:v>
                  </c:pt>
                </c:numCache>
              </c:numRef>
            </c:plus>
            <c:minus>
              <c:numRef>
                <c:f>Sheet1!$E$17:$E$20</c:f>
                <c:numCache>
                  <c:formatCode>General</c:formatCode>
                  <c:ptCount val="4"/>
                  <c:pt idx="0">
                    <c:v>3.0999999999999979</c:v>
                  </c:pt>
                  <c:pt idx="1">
                    <c:v>1.7999999999999998</c:v>
                  </c:pt>
                  <c:pt idx="2">
                    <c:v>2.1999999999999993</c:v>
                  </c:pt>
                </c:numCache>
              </c:numRef>
            </c:minus>
          </c:errBars>
          <c:cat>
            <c:strRef>
              <c:f>Sheet1!$A$2:$A$4</c:f>
              <c:strCache>
                <c:ptCount val="3"/>
                <c:pt idx="0">
                  <c:v>Hypertension</c:v>
                </c:pt>
                <c:pt idx="1">
                  <c:v>Fall w/Injury</c:v>
                </c:pt>
                <c:pt idx="2">
                  <c:v>Current Asthma</c:v>
                </c:pt>
              </c:strCache>
            </c:strRef>
          </c:cat>
          <c:val>
            <c:numRef>
              <c:f>Sheet1!$E$2:$E$4</c:f>
              <c:numCache>
                <c:formatCode>0.0</c:formatCode>
                <c:ptCount val="3"/>
                <c:pt idx="0">
                  <c:v>25.4</c:v>
                </c:pt>
                <c:pt idx="1">
                  <c:v>5.8</c:v>
                </c:pt>
                <c:pt idx="2">
                  <c:v>8.1999999999999993</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4.2999999999999972</c:v>
                  </c:pt>
                  <c:pt idx="1">
                    <c:v>3.5</c:v>
                  </c:pt>
                  <c:pt idx="2">
                    <c:v>3.2999999999999989</c:v>
                  </c:pt>
                </c:numCache>
              </c:numRef>
            </c:plus>
            <c:minus>
              <c:numRef>
                <c:f>Sheet1!$D$17:$D$20</c:f>
                <c:numCache>
                  <c:formatCode>General</c:formatCode>
                  <c:ptCount val="4"/>
                  <c:pt idx="0">
                    <c:v>3.9000000000000021</c:v>
                  </c:pt>
                  <c:pt idx="1">
                    <c:v>2.6000000000000005</c:v>
                  </c:pt>
                  <c:pt idx="2">
                    <c:v>2.4000000000000004</c:v>
                  </c:pt>
                </c:numCache>
              </c:numRef>
            </c:minus>
          </c:errBars>
          <c:cat>
            <c:strRef>
              <c:f>Sheet1!$A$2:$A$4</c:f>
              <c:strCache>
                <c:ptCount val="3"/>
                <c:pt idx="0">
                  <c:v>Hypertension</c:v>
                </c:pt>
                <c:pt idx="1">
                  <c:v>Fall w/Injury</c:v>
                </c:pt>
                <c:pt idx="2">
                  <c:v>Current Asthma</c:v>
                </c:pt>
              </c:strCache>
            </c:strRef>
          </c:cat>
          <c:val>
            <c:numRef>
              <c:f>Sheet1!$D$2:$D$4</c:f>
              <c:numCache>
                <c:formatCode>0.0</c:formatCode>
                <c:ptCount val="3"/>
                <c:pt idx="0">
                  <c:v>25.6</c:v>
                </c:pt>
                <c:pt idx="1">
                  <c:v>9.4</c:v>
                </c:pt>
                <c:pt idx="2">
                  <c:v>8.4</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6.6999999999999993</c:v>
                  </c:pt>
                  <c:pt idx="1">
                    <c:v>4.9999999999999982</c:v>
                  </c:pt>
                  <c:pt idx="2">
                    <c:v>3.4000000000000004</c:v>
                  </c:pt>
                </c:numCache>
              </c:numRef>
            </c:plus>
            <c:minus>
              <c:numRef>
                <c:f>Sheet1!$C$17:$C$20</c:f>
                <c:numCache>
                  <c:formatCode>General</c:formatCode>
                  <c:ptCount val="4"/>
                  <c:pt idx="0">
                    <c:v>6.1000000000000014</c:v>
                  </c:pt>
                  <c:pt idx="1">
                    <c:v>3.7000000000000011</c:v>
                  </c:pt>
                  <c:pt idx="2">
                    <c:v>2.3999999999999995</c:v>
                  </c:pt>
                </c:numCache>
              </c:numRef>
            </c:minus>
          </c:errBars>
          <c:cat>
            <c:strRef>
              <c:f>Sheet1!$A$2:$A$4</c:f>
              <c:strCache>
                <c:ptCount val="3"/>
                <c:pt idx="0">
                  <c:v>Hypertension</c:v>
                </c:pt>
                <c:pt idx="1">
                  <c:v>Fall w/Injury</c:v>
                </c:pt>
                <c:pt idx="2">
                  <c:v>Current Asthma</c:v>
                </c:pt>
              </c:strCache>
            </c:strRef>
          </c:cat>
          <c:val>
            <c:numRef>
              <c:f>Sheet1!$C$2:$C$4</c:f>
              <c:numCache>
                <c:formatCode>0.0</c:formatCode>
                <c:ptCount val="3"/>
                <c:pt idx="0">
                  <c:v>31.3</c:v>
                </c:pt>
                <c:pt idx="1">
                  <c:v>11.9</c:v>
                </c:pt>
                <c:pt idx="2">
                  <c:v>7.6</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4.0999999999999979</c:v>
                  </c:pt>
                  <c:pt idx="1">
                    <c:v>4.2000000000000011</c:v>
                  </c:pt>
                  <c:pt idx="2">
                    <c:v>3.2999999999999989</c:v>
                  </c:pt>
                </c:numCache>
              </c:numRef>
            </c:plus>
            <c:minus>
              <c:numRef>
                <c:f>Sheet1!$B$17:$B$20</c:f>
                <c:numCache>
                  <c:formatCode>General</c:formatCode>
                  <c:ptCount val="4"/>
                  <c:pt idx="0">
                    <c:v>3.7000000000000028</c:v>
                  </c:pt>
                  <c:pt idx="1">
                    <c:v>3.4000000000000004</c:v>
                  </c:pt>
                  <c:pt idx="2">
                    <c:v>2.8000000000000007</c:v>
                  </c:pt>
                </c:numCache>
              </c:numRef>
            </c:minus>
          </c:errBars>
          <c:cat>
            <c:strRef>
              <c:f>Sheet1!$A$2:$A$4</c:f>
              <c:strCache>
                <c:ptCount val="3"/>
                <c:pt idx="0">
                  <c:v>Hypertension</c:v>
                </c:pt>
                <c:pt idx="1">
                  <c:v>Fall w/Injury</c:v>
                </c:pt>
                <c:pt idx="2">
                  <c:v>Current Asthma</c:v>
                </c:pt>
              </c:strCache>
            </c:strRef>
          </c:cat>
          <c:val>
            <c:numRef>
              <c:f>Sheet1!$B$2:$B$4</c:f>
              <c:numCache>
                <c:formatCode>0.0</c:formatCode>
                <c:ptCount val="3"/>
                <c:pt idx="0">
                  <c:v>23.1</c:v>
                </c:pt>
                <c:pt idx="1">
                  <c:v>15.6</c:v>
                </c:pt>
                <c:pt idx="2">
                  <c:v>12.4</c:v>
                </c:pt>
              </c:numCache>
            </c:numRef>
          </c:val>
        </c:ser>
        <c:axId val="116162560"/>
        <c:axId val="116164480"/>
      </c:barChart>
      <c:catAx>
        <c:axId val="116162560"/>
        <c:scaling>
          <c:orientation val="minMax"/>
        </c:scaling>
        <c:axPos val="l"/>
        <c:tickLblPos val="nextTo"/>
        <c:crossAx val="116164480"/>
        <c:crosses val="autoZero"/>
        <c:auto val="1"/>
        <c:lblAlgn val="ctr"/>
        <c:lblOffset val="100"/>
      </c:catAx>
      <c:valAx>
        <c:axId val="116164480"/>
        <c:scaling>
          <c:orientation val="minMax"/>
          <c:max val="75"/>
          <c:min val="0"/>
        </c:scaling>
        <c:axPos val="b"/>
        <c:majorGridlines/>
        <c:numFmt formatCode="0" sourceLinked="0"/>
        <c:tickLblPos val="nextTo"/>
        <c:crossAx val="116162560"/>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1.5999999999999992</c:v>
                  </c:pt>
                  <c:pt idx="1">
                    <c:v>1.299999999999998</c:v>
                  </c:pt>
                  <c:pt idx="2">
                    <c:v>2.5</c:v>
                  </c:pt>
                  <c:pt idx="3">
                    <c:v>2.7999999999999972</c:v>
                  </c:pt>
                </c:numCache>
              </c:numRef>
            </c:plus>
            <c:minus>
              <c:numRef>
                <c:f>'Sheet1'!$F$17:$F$20</c:f>
                <c:numCache>
                  <c:formatCode>General</c:formatCode>
                  <c:ptCount val="4"/>
                  <c:pt idx="0">
                    <c:v>1.299999999999998</c:v>
                  </c:pt>
                  <c:pt idx="1">
                    <c:v>1.1000000000000005</c:v>
                  </c:pt>
                  <c:pt idx="2">
                    <c:v>2.3000000000000007</c:v>
                  </c:pt>
                  <c:pt idx="3">
                    <c:v>2.8000000000000043</c:v>
                  </c:pt>
                </c:numCache>
              </c:numRef>
            </c:minus>
          </c:errBars>
          <c:cat>
            <c:strRef>
              <c:f>'Sheet1'!$A$2:$A$5</c:f>
              <c:strCache>
                <c:ptCount val="4"/>
                <c:pt idx="0">
                  <c:v>Diabetes</c:v>
                </c:pt>
                <c:pt idx="1">
                  <c:v>CVD</c:v>
                </c:pt>
                <c:pt idx="2">
                  <c:v>Disability</c:v>
                </c:pt>
                <c:pt idx="3">
                  <c:v>High Cholesterol</c:v>
                </c:pt>
              </c:strCache>
            </c:strRef>
          </c:cat>
          <c:val>
            <c:numRef>
              <c:f>'Sheet1'!$F$2:$F$5</c:f>
              <c:numCache>
                <c:formatCode>0.0</c:formatCode>
                <c:ptCount val="4"/>
                <c:pt idx="0">
                  <c:v>9.6</c:v>
                </c:pt>
                <c:pt idx="1">
                  <c:v>7.4</c:v>
                </c:pt>
                <c:pt idx="2">
                  <c:v>19.8</c:v>
                </c:pt>
                <c:pt idx="3">
                  <c:v>32.700000000000003</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2.0999999999999988</c:v>
                  </c:pt>
                  <c:pt idx="1">
                    <c:v>1.5999999999999992</c:v>
                  </c:pt>
                  <c:pt idx="2">
                    <c:v>3.3999999999999977</c:v>
                  </c:pt>
                  <c:pt idx="3">
                    <c:v>4.1000000000000005</c:v>
                  </c:pt>
                </c:numCache>
              </c:numRef>
            </c:plus>
            <c:minus>
              <c:numRef>
                <c:f>'Sheet1'!$E$17:$E$20</c:f>
                <c:numCache>
                  <c:formatCode>General</c:formatCode>
                  <c:ptCount val="4"/>
                  <c:pt idx="0">
                    <c:v>1.7000000000000002</c:v>
                  </c:pt>
                  <c:pt idx="1">
                    <c:v>1.3000000000000007</c:v>
                  </c:pt>
                  <c:pt idx="2">
                    <c:v>3.1000000000000014</c:v>
                  </c:pt>
                  <c:pt idx="3">
                    <c:v>4</c:v>
                  </c:pt>
                </c:numCache>
              </c:numRef>
            </c:minus>
          </c:errBars>
          <c:cat>
            <c:strRef>
              <c:f>'Sheet1'!$A$2:$A$5</c:f>
              <c:strCache>
                <c:ptCount val="4"/>
                <c:pt idx="0">
                  <c:v>Diabetes</c:v>
                </c:pt>
                <c:pt idx="1">
                  <c:v>CVD</c:v>
                </c:pt>
                <c:pt idx="2">
                  <c:v>Disability</c:v>
                </c:pt>
                <c:pt idx="3">
                  <c:v>High Cholesterol</c:v>
                </c:pt>
              </c:strCache>
            </c:strRef>
          </c:cat>
          <c:val>
            <c:numRef>
              <c:f>'Sheet1'!$E$2:$E$5</c:f>
              <c:numCache>
                <c:formatCode>0.0</c:formatCode>
                <c:ptCount val="4"/>
                <c:pt idx="0">
                  <c:v>7.9</c:v>
                </c:pt>
                <c:pt idx="1">
                  <c:v>6.9</c:v>
                </c:pt>
                <c:pt idx="2">
                  <c:v>20.8</c:v>
                </c:pt>
                <c:pt idx="3">
                  <c:v>34.6</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5</c:v>
                  </c:pt>
                  <c:pt idx="1">
                    <c:v>2.7000000000000011</c:v>
                  </c:pt>
                  <c:pt idx="2">
                    <c:v>4.6999999999999975</c:v>
                  </c:pt>
                  <c:pt idx="3">
                    <c:v>5.8000000000000043</c:v>
                  </c:pt>
                </c:numCache>
              </c:numRef>
            </c:plus>
            <c:minus>
              <c:numRef>
                <c:f>'Sheet1'!$D$17:$D$20</c:f>
                <c:numCache>
                  <c:formatCode>General</c:formatCode>
                  <c:ptCount val="4"/>
                  <c:pt idx="0">
                    <c:v>3.5999999999999988</c:v>
                  </c:pt>
                  <c:pt idx="1">
                    <c:v>2.0999999999999988</c:v>
                  </c:pt>
                  <c:pt idx="2">
                    <c:v>4.1999999999999975</c:v>
                  </c:pt>
                  <c:pt idx="3">
                    <c:v>5.3999999999999986</c:v>
                  </c:pt>
                </c:numCache>
              </c:numRef>
            </c:minus>
          </c:errBars>
          <c:cat>
            <c:strRef>
              <c:f>'Sheet1'!$A$2:$A$5</c:f>
              <c:strCache>
                <c:ptCount val="4"/>
                <c:pt idx="0">
                  <c:v>Diabetes</c:v>
                </c:pt>
                <c:pt idx="1">
                  <c:v>CVD</c:v>
                </c:pt>
                <c:pt idx="2">
                  <c:v>Disability</c:v>
                </c:pt>
                <c:pt idx="3">
                  <c:v>High Cholesterol</c:v>
                </c:pt>
              </c:strCache>
            </c:strRef>
          </c:cat>
          <c:val>
            <c:numRef>
              <c:f>'Sheet1'!$D$2:$D$5</c:f>
              <c:numCache>
                <c:formatCode>0.0</c:formatCode>
                <c:ptCount val="4"/>
                <c:pt idx="0">
                  <c:v>11.2</c:v>
                </c:pt>
                <c:pt idx="1">
                  <c:v>7.6</c:v>
                </c:pt>
                <c:pt idx="2">
                  <c:v>24.2</c:v>
                </c:pt>
                <c:pt idx="3">
                  <c:v>37.300000000000004</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3.7999999999999989</c:v>
                  </c:pt>
                  <c:pt idx="1">
                    <c:v>2.4000000000000004</c:v>
                  </c:pt>
                  <c:pt idx="2">
                    <c:v>5.3000000000000007</c:v>
                  </c:pt>
                  <c:pt idx="3">
                    <c:v>6.8000000000000043</c:v>
                  </c:pt>
                </c:numCache>
              </c:numRef>
            </c:plus>
            <c:minus>
              <c:numRef>
                <c:f>'Sheet1'!$C$17:$C$20</c:f>
                <c:numCache>
                  <c:formatCode>General</c:formatCode>
                  <c:ptCount val="4"/>
                  <c:pt idx="0">
                    <c:v>2.9000000000000004</c:v>
                  </c:pt>
                  <c:pt idx="1">
                    <c:v>1.5999999999999992</c:v>
                  </c:pt>
                  <c:pt idx="2">
                    <c:v>4.6000000000000005</c:v>
                  </c:pt>
                  <c:pt idx="3">
                    <c:v>6.2999999999999972</c:v>
                  </c:pt>
                </c:numCache>
              </c:numRef>
            </c:minus>
          </c:errBars>
          <c:cat>
            <c:strRef>
              <c:f>'Sheet1'!$A$2:$A$5</c:f>
              <c:strCache>
                <c:ptCount val="4"/>
                <c:pt idx="0">
                  <c:v>Diabetes</c:v>
                </c:pt>
                <c:pt idx="1">
                  <c:v>CVD</c:v>
                </c:pt>
                <c:pt idx="2">
                  <c:v>Disability</c:v>
                </c:pt>
                <c:pt idx="3">
                  <c:v>High Cholesterol</c:v>
                </c:pt>
              </c:strCache>
            </c:strRef>
          </c:cat>
          <c:val>
            <c:numRef>
              <c:f>'Sheet1'!$C$2:$C$5</c:f>
              <c:numCache>
                <c:formatCode>0.0</c:formatCode>
                <c:ptCount val="4"/>
                <c:pt idx="0">
                  <c:v>9.8000000000000007</c:v>
                </c:pt>
                <c:pt idx="1">
                  <c:v>4.8</c:v>
                </c:pt>
                <c:pt idx="2">
                  <c:v>24</c:v>
                </c:pt>
                <c:pt idx="3">
                  <c:v>37.800000000000004</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2.5999999999999988</c:v>
                  </c:pt>
                  <c:pt idx="1">
                    <c:v>1.9000000000000008</c:v>
                  </c:pt>
                  <c:pt idx="2">
                    <c:v>4.6999999999999975</c:v>
                  </c:pt>
                  <c:pt idx="3">
                    <c:v>5</c:v>
                  </c:pt>
                </c:numCache>
              </c:numRef>
            </c:plus>
            <c:minus>
              <c:numRef>
                <c:f>'Sheet1'!$B$17:$B$20</c:f>
                <c:numCache>
                  <c:formatCode>General</c:formatCode>
                  <c:ptCount val="4"/>
                  <c:pt idx="0">
                    <c:v>1.7999999999999994</c:v>
                  </c:pt>
                  <c:pt idx="1">
                    <c:v>1.5</c:v>
                  </c:pt>
                  <c:pt idx="2">
                    <c:v>4.3000000000000007</c:v>
                  </c:pt>
                  <c:pt idx="3">
                    <c:v>4.8000000000000007</c:v>
                  </c:pt>
                </c:numCache>
              </c:numRef>
            </c:minus>
          </c:errBars>
          <c:cat>
            <c:strRef>
              <c:f>'Sheet1'!$A$2:$A$5</c:f>
              <c:strCache>
                <c:ptCount val="4"/>
                <c:pt idx="0">
                  <c:v>Diabetes</c:v>
                </c:pt>
                <c:pt idx="1">
                  <c:v>CVD</c:v>
                </c:pt>
                <c:pt idx="2">
                  <c:v>Disability</c:v>
                </c:pt>
                <c:pt idx="3">
                  <c:v>High Cholesterol</c:v>
                </c:pt>
              </c:strCache>
            </c:strRef>
          </c:cat>
          <c:val>
            <c:numRef>
              <c:f>'Sheet1'!$B$2:$B$5</c:f>
              <c:numCache>
                <c:formatCode>0.0</c:formatCode>
                <c:ptCount val="4"/>
                <c:pt idx="0">
                  <c:v>6.5</c:v>
                </c:pt>
                <c:pt idx="1">
                  <c:v>5.5</c:v>
                </c:pt>
                <c:pt idx="2">
                  <c:v>31.2</c:v>
                </c:pt>
                <c:pt idx="3">
                  <c:v>34</c:v>
                </c:pt>
              </c:numCache>
            </c:numRef>
          </c:val>
        </c:ser>
        <c:axId val="116749824"/>
        <c:axId val="116751744"/>
      </c:barChart>
      <c:catAx>
        <c:axId val="116749824"/>
        <c:scaling>
          <c:orientation val="minMax"/>
        </c:scaling>
        <c:axPos val="l"/>
        <c:tickLblPos val="nextTo"/>
        <c:crossAx val="116751744"/>
        <c:crosses val="autoZero"/>
        <c:auto val="1"/>
        <c:lblAlgn val="ctr"/>
        <c:lblOffset val="100"/>
      </c:catAx>
      <c:valAx>
        <c:axId val="116751744"/>
        <c:scaling>
          <c:orientation val="minMax"/>
          <c:max val="75"/>
          <c:min val="0"/>
        </c:scaling>
        <c:axPos val="b"/>
        <c:majorGridlines/>
        <c:numFmt formatCode="0" sourceLinked="0"/>
        <c:tickLblPos val="nextTo"/>
        <c:crossAx val="116749824"/>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Sheet1!$B$1</c:f>
              <c:strCache>
                <c:ptCount val="1"/>
                <c:pt idx="0">
                  <c:v>Yes ACE</c:v>
                </c:pt>
              </c:strCache>
            </c:strRef>
          </c:tx>
          <c:errBars>
            <c:errBarType val="both"/>
            <c:errValType val="cust"/>
            <c:plus>
              <c:numRef>
                <c:f>Sheet1!$B$38:$B$45</c:f>
                <c:numCache>
                  <c:formatCode>General</c:formatCode>
                  <c:ptCount val="8"/>
                  <c:pt idx="0">
                    <c:v>4.7000000000000028</c:v>
                  </c:pt>
                  <c:pt idx="1">
                    <c:v>4.6999999999999957</c:v>
                  </c:pt>
                  <c:pt idx="2">
                    <c:v>3.6000000000000014</c:v>
                  </c:pt>
                  <c:pt idx="3">
                    <c:v>4.2999999999999972</c:v>
                  </c:pt>
                  <c:pt idx="4">
                    <c:v>3.3999999999999986</c:v>
                  </c:pt>
                  <c:pt idx="5">
                    <c:v>3.9000000000000021</c:v>
                  </c:pt>
                  <c:pt idx="6">
                    <c:v>4.8000000000000043</c:v>
                  </c:pt>
                  <c:pt idx="7">
                    <c:v>7.1000000000000014</c:v>
                  </c:pt>
                </c:numCache>
              </c:numRef>
            </c:plus>
            <c:minus>
              <c:numRef>
                <c:f>Sheet1!$B$29:$B$36</c:f>
                <c:numCache>
                  <c:formatCode>General</c:formatCode>
                  <c:ptCount val="8"/>
                  <c:pt idx="0">
                    <c:v>4.2999999999999972</c:v>
                  </c:pt>
                  <c:pt idx="1">
                    <c:v>4.4000000000000021</c:v>
                  </c:pt>
                  <c:pt idx="2">
                    <c:v>3.3999999999999986</c:v>
                  </c:pt>
                  <c:pt idx="3">
                    <c:v>4.1000000000000014</c:v>
                  </c:pt>
                  <c:pt idx="4">
                    <c:v>3.1999999999999993</c:v>
                  </c:pt>
                  <c:pt idx="5">
                    <c:v>3.6000000000000014</c:v>
                  </c:pt>
                  <c:pt idx="6">
                    <c:v>4.3999999999999986</c:v>
                  </c:pt>
                  <c:pt idx="7">
                    <c:v>5.3999999999999986</c:v>
                  </c:pt>
                </c:numCache>
              </c:numRef>
            </c:minus>
          </c:errBars>
          <c:cat>
            <c:strRef>
              <c:f>Sheet1!$A$2:$A$9</c:f>
              <c:strCache>
                <c:ptCount val="8"/>
                <c:pt idx="0">
                  <c:v>Sexual Abuse</c:v>
                </c:pt>
                <c:pt idx="1">
                  <c:v>Physical Abuse</c:v>
                </c:pt>
                <c:pt idx="2">
                  <c:v>Verbal Abuse</c:v>
                </c:pt>
                <c:pt idx="3">
                  <c:v>Mental Illness</c:v>
                </c:pt>
                <c:pt idx="4">
                  <c:v>Substance Abuse</c:v>
                </c:pt>
                <c:pt idx="5">
                  <c:v>Divorce</c:v>
                </c:pt>
                <c:pt idx="6">
                  <c:v>Violence</c:v>
                </c:pt>
                <c:pt idx="7">
                  <c:v>Prison</c:v>
                </c:pt>
              </c:strCache>
            </c:strRef>
          </c:cat>
          <c:val>
            <c:numRef>
              <c:f>Sheet1!$B$2:$B$9</c:f>
              <c:numCache>
                <c:formatCode>General</c:formatCode>
                <c:ptCount val="8"/>
                <c:pt idx="0">
                  <c:v>29.9</c:v>
                </c:pt>
                <c:pt idx="1">
                  <c:v>32.6</c:v>
                </c:pt>
                <c:pt idx="2">
                  <c:v>36</c:v>
                </c:pt>
                <c:pt idx="3">
                  <c:v>37.700000000000003</c:v>
                </c:pt>
                <c:pt idx="4">
                  <c:v>33</c:v>
                </c:pt>
                <c:pt idx="5">
                  <c:v>29.8</c:v>
                </c:pt>
                <c:pt idx="6">
                  <c:v>29.9</c:v>
                </c:pt>
                <c:pt idx="7">
                  <c:v>17.2</c:v>
                </c:pt>
              </c:numCache>
            </c:numRef>
          </c:val>
        </c:ser>
        <c:ser>
          <c:idx val="1"/>
          <c:order val="1"/>
          <c:tx>
            <c:strRef>
              <c:f>Sheet1!$C$1</c:f>
              <c:strCache>
                <c:ptCount val="1"/>
                <c:pt idx="0">
                  <c:v>No ACE</c:v>
                </c:pt>
              </c:strCache>
            </c:strRef>
          </c:tx>
          <c:errBars>
            <c:errBarType val="both"/>
            <c:errValType val="cust"/>
            <c:plus>
              <c:numRef>
                <c:f>Sheet1!$C$38:$C$45</c:f>
                <c:numCache>
                  <c:formatCode>General</c:formatCode>
                  <c:ptCount val="8"/>
                  <c:pt idx="0">
                    <c:v>2.1000000000000014</c:v>
                  </c:pt>
                  <c:pt idx="1">
                    <c:v>2.1000000000000014</c:v>
                  </c:pt>
                  <c:pt idx="2">
                    <c:v>2.2999999999999972</c:v>
                  </c:pt>
                  <c:pt idx="3">
                    <c:v>2.2000000000000028</c:v>
                  </c:pt>
                  <c:pt idx="4">
                    <c:v>2.2999999999999972</c:v>
                  </c:pt>
                  <c:pt idx="5">
                    <c:v>2.2000000000000028</c:v>
                  </c:pt>
                  <c:pt idx="6">
                    <c:v>2.1000000000000014</c:v>
                  </c:pt>
                  <c:pt idx="7">
                    <c:v>2</c:v>
                  </c:pt>
                </c:numCache>
              </c:numRef>
            </c:plus>
            <c:minus>
              <c:numRef>
                <c:f>Sheet1!$C$29:$C$36</c:f>
                <c:numCache>
                  <c:formatCode>General</c:formatCode>
                  <c:ptCount val="8"/>
                  <c:pt idx="0">
                    <c:v>2</c:v>
                  </c:pt>
                  <c:pt idx="1">
                    <c:v>2.0999999999999943</c:v>
                  </c:pt>
                  <c:pt idx="2">
                    <c:v>2.2000000000000028</c:v>
                  </c:pt>
                  <c:pt idx="3">
                    <c:v>2.1000000000000014</c:v>
                  </c:pt>
                  <c:pt idx="4">
                    <c:v>2.2000000000000028</c:v>
                  </c:pt>
                  <c:pt idx="5">
                    <c:v>2.1999999999999957</c:v>
                  </c:pt>
                  <c:pt idx="6">
                    <c:v>2</c:v>
                  </c:pt>
                  <c:pt idx="7">
                    <c:v>1.9000000000000057</c:v>
                  </c:pt>
                </c:numCache>
              </c:numRef>
            </c:minus>
          </c:errBars>
          <c:cat>
            <c:strRef>
              <c:f>Sheet1!$A$2:$A$9</c:f>
              <c:strCache>
                <c:ptCount val="8"/>
                <c:pt idx="0">
                  <c:v>Sexual Abuse</c:v>
                </c:pt>
                <c:pt idx="1">
                  <c:v>Physical Abuse</c:v>
                </c:pt>
                <c:pt idx="2">
                  <c:v>Verbal Abuse</c:v>
                </c:pt>
                <c:pt idx="3">
                  <c:v>Mental Illness</c:v>
                </c:pt>
                <c:pt idx="4">
                  <c:v>Substance Abuse</c:v>
                </c:pt>
                <c:pt idx="5">
                  <c:v>Divorce</c:v>
                </c:pt>
                <c:pt idx="6">
                  <c:v>Violence</c:v>
                </c:pt>
                <c:pt idx="7">
                  <c:v>Prison</c:v>
                </c:pt>
              </c:strCache>
            </c:strRef>
          </c:cat>
          <c:val>
            <c:numRef>
              <c:f>Sheet1!$C$2:$C$9</c:f>
              <c:numCache>
                <c:formatCode>General</c:formatCode>
                <c:ptCount val="8"/>
                <c:pt idx="0">
                  <c:v>34.4</c:v>
                </c:pt>
                <c:pt idx="1">
                  <c:v>34.299999999999997</c:v>
                </c:pt>
                <c:pt idx="2">
                  <c:v>33.1</c:v>
                </c:pt>
                <c:pt idx="3">
                  <c:v>33</c:v>
                </c:pt>
                <c:pt idx="4">
                  <c:v>34.5</c:v>
                </c:pt>
                <c:pt idx="5">
                  <c:v>35.299999999999997</c:v>
                </c:pt>
                <c:pt idx="6">
                  <c:v>34.799999999999997</c:v>
                </c:pt>
                <c:pt idx="7">
                  <c:v>35.200000000000003</c:v>
                </c:pt>
              </c:numCache>
            </c:numRef>
          </c:val>
        </c:ser>
        <c:axId val="54334208"/>
        <c:axId val="54335744"/>
      </c:barChart>
      <c:catAx>
        <c:axId val="54334208"/>
        <c:scaling>
          <c:orientation val="minMax"/>
        </c:scaling>
        <c:axPos val="l"/>
        <c:tickLblPos val="nextTo"/>
        <c:crossAx val="54335744"/>
        <c:crosses val="autoZero"/>
        <c:auto val="1"/>
        <c:lblAlgn val="ctr"/>
        <c:lblOffset val="100"/>
      </c:catAx>
      <c:valAx>
        <c:axId val="54335744"/>
        <c:scaling>
          <c:orientation val="minMax"/>
          <c:max val="100"/>
          <c:min val="0"/>
        </c:scaling>
        <c:axPos val="b"/>
        <c:majorGridlines/>
        <c:numFmt formatCode="General" sourceLinked="1"/>
        <c:tickLblPos val="nextTo"/>
        <c:crossAx val="54334208"/>
        <c:crosses val="autoZero"/>
        <c:crossBetween val="between"/>
        <c:majorUnit val="20"/>
      </c:valAx>
    </c:plotArea>
    <c:legend>
      <c:legendPos val="t"/>
      <c:layout>
        <c:manualLayout>
          <c:xMode val="edge"/>
          <c:yMode val="edge"/>
          <c:x val="0.81271313308058701"/>
          <c:y val="0.11772950245269796"/>
          <c:w val="0.14926509186351705"/>
          <c:h val="0.16792963598541072"/>
        </c:manualLayout>
      </c:layout>
    </c:legend>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2501260085544863"/>
          <c:y val="3.1778245864697206E-2"/>
          <c:w val="0.71281386701662297"/>
          <c:h val="0.8666518886606821"/>
        </c:manualLayout>
      </c:layout>
      <c:barChart>
        <c:barDir val="bar"/>
        <c:grouping val="clustered"/>
        <c:ser>
          <c:idx val="0"/>
          <c:order val="0"/>
          <c:tx>
            <c:strRef>
              <c:f>Sheet1!$B$1</c:f>
              <c:strCache>
                <c:ptCount val="1"/>
                <c:pt idx="0">
                  <c:v>ACE</c:v>
                </c:pt>
              </c:strCache>
            </c:strRef>
          </c:tx>
          <c:errBars>
            <c:errBarType val="both"/>
            <c:errValType val="cust"/>
            <c:plus>
              <c:numRef>
                <c:f>Sheet1!$B$38:$B$45</c:f>
                <c:numCache>
                  <c:formatCode>General</c:formatCode>
                  <c:ptCount val="8"/>
                  <c:pt idx="0">
                    <c:v>5.5999999999999943</c:v>
                  </c:pt>
                  <c:pt idx="1">
                    <c:v>4.8999999999999986</c:v>
                  </c:pt>
                  <c:pt idx="2">
                    <c:v>3.7999999999999972</c:v>
                  </c:pt>
                  <c:pt idx="3">
                    <c:v>4.8000000000000043</c:v>
                  </c:pt>
                  <c:pt idx="4">
                    <c:v>3.7999999999999972</c:v>
                  </c:pt>
                  <c:pt idx="5">
                    <c:v>4.6000000000000005</c:v>
                  </c:pt>
                  <c:pt idx="6">
                    <c:v>5.1000000000000005</c:v>
                  </c:pt>
                  <c:pt idx="7">
                    <c:v>10.500000000000004</c:v>
                  </c:pt>
                </c:numCache>
              </c:numRef>
            </c:plus>
            <c:minus>
              <c:numRef>
                <c:f>Sheet1!$B$29:$B$36</c:f>
                <c:numCache>
                  <c:formatCode>General</c:formatCode>
                  <c:ptCount val="8"/>
                  <c:pt idx="0">
                    <c:v>5.2000000000000028</c:v>
                  </c:pt>
                  <c:pt idx="1">
                    <c:v>4.6999999999999957</c:v>
                  </c:pt>
                  <c:pt idx="2">
                    <c:v>3.7000000000000033</c:v>
                  </c:pt>
                  <c:pt idx="3">
                    <c:v>4.5999999999999943</c:v>
                  </c:pt>
                  <c:pt idx="4">
                    <c:v>3.8000000000000043</c:v>
                  </c:pt>
                  <c:pt idx="5">
                    <c:v>4.3999999999999986</c:v>
                  </c:pt>
                  <c:pt idx="6">
                    <c:v>4.8999999999999986</c:v>
                  </c:pt>
                  <c:pt idx="7">
                    <c:v>8.6000000000000014</c:v>
                  </c:pt>
                </c:numCache>
              </c:numRef>
            </c:minus>
          </c:errBars>
          <c:cat>
            <c:strRef>
              <c:f>Sheet1!$A$2:$A$9</c:f>
              <c:strCache>
                <c:ptCount val="8"/>
                <c:pt idx="0">
                  <c:v>Sexual Abuse</c:v>
                </c:pt>
                <c:pt idx="1">
                  <c:v>Physical Abuse</c:v>
                </c:pt>
                <c:pt idx="2">
                  <c:v>Verbal Abuse</c:v>
                </c:pt>
                <c:pt idx="3">
                  <c:v>Mental Illness</c:v>
                </c:pt>
                <c:pt idx="4">
                  <c:v>Substance Abuse</c:v>
                </c:pt>
                <c:pt idx="5">
                  <c:v>Divorce</c:v>
                </c:pt>
                <c:pt idx="6">
                  <c:v>Violence</c:v>
                </c:pt>
                <c:pt idx="7">
                  <c:v>Prison</c:v>
                </c:pt>
              </c:strCache>
            </c:strRef>
          </c:cat>
          <c:val>
            <c:numRef>
              <c:f>Sheet1!$B$2:$B$9</c:f>
              <c:numCache>
                <c:formatCode>0.0</c:formatCode>
                <c:ptCount val="8"/>
                <c:pt idx="0">
                  <c:v>35.700000000000003</c:v>
                </c:pt>
                <c:pt idx="1">
                  <c:v>36.9</c:v>
                </c:pt>
                <c:pt idx="2">
                  <c:v>42.7</c:v>
                </c:pt>
                <c:pt idx="3">
                  <c:v>44.8</c:v>
                </c:pt>
                <c:pt idx="4">
                  <c:v>42.7</c:v>
                </c:pt>
                <c:pt idx="5">
                  <c:v>41.1</c:v>
                </c:pt>
                <c:pt idx="6">
                  <c:v>34.300000000000011</c:v>
                </c:pt>
                <c:pt idx="7">
                  <c:v>28.2</c:v>
                </c:pt>
              </c:numCache>
            </c:numRef>
          </c:val>
        </c:ser>
        <c:ser>
          <c:idx val="1"/>
          <c:order val="1"/>
          <c:tx>
            <c:strRef>
              <c:f>Sheet1!$C$1</c:f>
              <c:strCache>
                <c:ptCount val="1"/>
                <c:pt idx="0">
                  <c:v>No ACE</c:v>
                </c:pt>
              </c:strCache>
            </c:strRef>
          </c:tx>
          <c:errBars>
            <c:errBarType val="both"/>
            <c:errValType val="cust"/>
            <c:plus>
              <c:numRef>
                <c:f>Sheet1!$C$38:$C$45</c:f>
                <c:numCache>
                  <c:formatCode>General</c:formatCode>
                  <c:ptCount val="8"/>
                  <c:pt idx="0">
                    <c:v>2.3000000000000043</c:v>
                  </c:pt>
                  <c:pt idx="1">
                    <c:v>2.3999999999999981</c:v>
                  </c:pt>
                  <c:pt idx="2">
                    <c:v>2.5</c:v>
                  </c:pt>
                  <c:pt idx="3">
                    <c:v>2.3999999999999981</c:v>
                  </c:pt>
                  <c:pt idx="4">
                    <c:v>2.6000000000000014</c:v>
                  </c:pt>
                  <c:pt idx="5">
                    <c:v>2.4000000000000057</c:v>
                  </c:pt>
                  <c:pt idx="6">
                    <c:v>2.3000000000000043</c:v>
                  </c:pt>
                  <c:pt idx="7">
                    <c:v>2.1000000000000014</c:v>
                  </c:pt>
                </c:numCache>
              </c:numRef>
            </c:plus>
            <c:minus>
              <c:numRef>
                <c:f>Sheet1!$C$29:$C$36</c:f>
                <c:numCache>
                  <c:formatCode>General</c:formatCode>
                  <c:ptCount val="8"/>
                  <c:pt idx="0">
                    <c:v>2.2999999999999972</c:v>
                  </c:pt>
                  <c:pt idx="1">
                    <c:v>2.2999999999999972</c:v>
                  </c:pt>
                  <c:pt idx="2">
                    <c:v>2.5</c:v>
                  </c:pt>
                  <c:pt idx="3">
                    <c:v>2.3000000000000043</c:v>
                  </c:pt>
                  <c:pt idx="4">
                    <c:v>2.5</c:v>
                  </c:pt>
                  <c:pt idx="5">
                    <c:v>2.2999999999999972</c:v>
                  </c:pt>
                  <c:pt idx="6">
                    <c:v>2.1999999999999957</c:v>
                  </c:pt>
                  <c:pt idx="7">
                    <c:v>2.1999999999999957</c:v>
                  </c:pt>
                </c:numCache>
              </c:numRef>
            </c:minus>
          </c:errBars>
          <c:cat>
            <c:strRef>
              <c:f>Sheet1!$A$2:$A$9</c:f>
              <c:strCache>
                <c:ptCount val="8"/>
                <c:pt idx="0">
                  <c:v>Sexual Abuse</c:v>
                </c:pt>
                <c:pt idx="1">
                  <c:v>Physical Abuse</c:v>
                </c:pt>
                <c:pt idx="2">
                  <c:v>Verbal Abuse</c:v>
                </c:pt>
                <c:pt idx="3">
                  <c:v>Mental Illness</c:v>
                </c:pt>
                <c:pt idx="4">
                  <c:v>Substance Abuse</c:v>
                </c:pt>
                <c:pt idx="5">
                  <c:v>Divorce</c:v>
                </c:pt>
                <c:pt idx="6">
                  <c:v>Violence</c:v>
                </c:pt>
                <c:pt idx="7">
                  <c:v>Prison</c:v>
                </c:pt>
              </c:strCache>
            </c:strRef>
          </c:cat>
          <c:val>
            <c:numRef>
              <c:f>Sheet1!$C$2:$C$9</c:f>
              <c:numCache>
                <c:formatCode>0.0</c:formatCode>
                <c:ptCount val="8"/>
                <c:pt idx="0">
                  <c:v>44.4</c:v>
                </c:pt>
                <c:pt idx="1">
                  <c:v>44.9</c:v>
                </c:pt>
                <c:pt idx="2">
                  <c:v>43.5</c:v>
                </c:pt>
                <c:pt idx="3">
                  <c:v>42.7</c:v>
                </c:pt>
                <c:pt idx="4">
                  <c:v>43.3</c:v>
                </c:pt>
                <c:pt idx="5">
                  <c:v>43.8</c:v>
                </c:pt>
                <c:pt idx="6">
                  <c:v>45.4</c:v>
                </c:pt>
                <c:pt idx="7">
                  <c:v>44.3</c:v>
                </c:pt>
              </c:numCache>
            </c:numRef>
          </c:val>
        </c:ser>
        <c:axId val="54534144"/>
        <c:axId val="54535680"/>
      </c:barChart>
      <c:catAx>
        <c:axId val="54534144"/>
        <c:scaling>
          <c:orientation val="minMax"/>
        </c:scaling>
        <c:axPos val="l"/>
        <c:tickLblPos val="nextTo"/>
        <c:crossAx val="54535680"/>
        <c:crosses val="autoZero"/>
        <c:auto val="1"/>
        <c:lblAlgn val="ctr"/>
        <c:lblOffset val="100"/>
      </c:catAx>
      <c:valAx>
        <c:axId val="54535680"/>
        <c:scaling>
          <c:orientation val="minMax"/>
          <c:max val="100"/>
        </c:scaling>
        <c:axPos val="b"/>
        <c:majorGridlines/>
        <c:numFmt formatCode="0" sourceLinked="0"/>
        <c:tickLblPos val="nextTo"/>
        <c:crossAx val="54534144"/>
        <c:crosses val="autoZero"/>
        <c:crossBetween val="between"/>
        <c:majorUnit val="20"/>
      </c:valAx>
    </c:plotArea>
    <c:legend>
      <c:legendPos val="t"/>
      <c:layout>
        <c:manualLayout>
          <c:xMode val="edge"/>
          <c:yMode val="edge"/>
          <c:x val="0.82165451540779644"/>
          <c:y val="9.4203484737856738E-2"/>
          <c:w val="0.13138232720909887"/>
          <c:h val="0.25202213773733784"/>
        </c:manualLayout>
      </c:layout>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barChart>
        <c:barDir val="col"/>
        <c:grouping val="clustered"/>
        <c:ser>
          <c:idx val="0"/>
          <c:order val="0"/>
          <c:tx>
            <c:strRef>
              <c:f>Sheet1!$B$1</c:f>
              <c:strCache>
                <c:ptCount val="1"/>
                <c:pt idx="0">
                  <c:v>Column1</c:v>
                </c:pt>
              </c:strCache>
            </c:strRef>
          </c:tx>
          <c:dLbls>
            <c:showVal val="1"/>
          </c:dLbls>
          <c:cat>
            <c:strRef>
              <c:f>Sheet1!$A$2:$A$6</c:f>
              <c:strCache>
                <c:ptCount val="5"/>
                <c:pt idx="0">
                  <c:v>0 ACE</c:v>
                </c:pt>
                <c:pt idx="1">
                  <c:v>1 ACE</c:v>
                </c:pt>
                <c:pt idx="2">
                  <c:v>2 ACES</c:v>
                </c:pt>
                <c:pt idx="3">
                  <c:v>3 ACES</c:v>
                </c:pt>
                <c:pt idx="4">
                  <c:v>≥4 ACEs</c:v>
                </c:pt>
              </c:strCache>
            </c:strRef>
          </c:cat>
          <c:val>
            <c:numRef>
              <c:f>Sheet1!$B$2:$B$6</c:f>
              <c:numCache>
                <c:formatCode>0%</c:formatCode>
                <c:ptCount val="5"/>
                <c:pt idx="0">
                  <c:v>0.126</c:v>
                </c:pt>
                <c:pt idx="1">
                  <c:v>0.13400000000000001</c:v>
                </c:pt>
                <c:pt idx="2">
                  <c:v>0.17600000000000021</c:v>
                </c:pt>
                <c:pt idx="3">
                  <c:v>0.20200000000000001</c:v>
                </c:pt>
                <c:pt idx="4">
                  <c:v>0.33600000000000063</c:v>
                </c:pt>
              </c:numCache>
            </c:numRef>
          </c:val>
        </c:ser>
        <c:gapWidth val="40"/>
        <c:axId val="54568064"/>
        <c:axId val="54569600"/>
      </c:barChart>
      <c:catAx>
        <c:axId val="54568064"/>
        <c:scaling>
          <c:orientation val="minMax"/>
        </c:scaling>
        <c:axPos val="b"/>
        <c:numFmt formatCode="General" sourceLinked="1"/>
        <c:tickLblPos val="nextTo"/>
        <c:crossAx val="54569600"/>
        <c:crosses val="autoZero"/>
        <c:auto val="1"/>
        <c:lblAlgn val="ctr"/>
        <c:lblOffset val="100"/>
      </c:catAx>
      <c:valAx>
        <c:axId val="54569600"/>
        <c:scaling>
          <c:orientation val="minMax"/>
          <c:max val="1"/>
        </c:scaling>
        <c:axPos val="l"/>
        <c:majorGridlines>
          <c:spPr>
            <a:ln>
              <a:solidFill>
                <a:schemeClr val="bg1"/>
              </a:solidFill>
            </a:ln>
          </c:spPr>
        </c:majorGridlines>
        <c:numFmt formatCode="0%" sourceLinked="1"/>
        <c:tickLblPos val="nextTo"/>
        <c:crossAx val="54568064"/>
        <c:crosses val="autoZero"/>
        <c:crossBetween val="between"/>
        <c:majorUnit val="0.1"/>
      </c:valAx>
    </c:plotArea>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3"/>
  <c:chart>
    <c:plotArea>
      <c:layout/>
      <c:barChart>
        <c:barDir val="col"/>
        <c:grouping val="clustered"/>
        <c:ser>
          <c:idx val="0"/>
          <c:order val="0"/>
          <c:tx>
            <c:strRef>
              <c:f>Sheet1!$B$1</c:f>
              <c:strCache>
                <c:ptCount val="1"/>
                <c:pt idx="0">
                  <c:v>0 ACE</c:v>
                </c:pt>
              </c:strCache>
            </c:strRef>
          </c:tx>
          <c:cat>
            <c:strRef>
              <c:f>Sheet1!$A$2:$A$5</c:f>
              <c:strCache>
                <c:ptCount val="4"/>
                <c:pt idx="0">
                  <c:v>Fair/Poor Health</c:v>
                </c:pt>
                <c:pt idx="1">
                  <c:v>Current Smoking</c:v>
                </c:pt>
                <c:pt idx="2">
                  <c:v>Injury Due to Fall</c:v>
                </c:pt>
                <c:pt idx="3">
                  <c:v>Hypertension</c:v>
                </c:pt>
              </c:strCache>
            </c:strRef>
          </c:cat>
          <c:val>
            <c:numRef>
              <c:f>Sheet1!$B$2:$B$5</c:f>
              <c:numCache>
                <c:formatCode>0%</c:formatCode>
                <c:ptCount val="4"/>
                <c:pt idx="0">
                  <c:v>0.15400000000000025</c:v>
                </c:pt>
                <c:pt idx="1">
                  <c:v>0.126</c:v>
                </c:pt>
                <c:pt idx="2">
                  <c:v>0.26600000000000001</c:v>
                </c:pt>
                <c:pt idx="3">
                  <c:v>0.28100000000000008</c:v>
                </c:pt>
              </c:numCache>
            </c:numRef>
          </c:val>
        </c:ser>
        <c:ser>
          <c:idx val="1"/>
          <c:order val="1"/>
          <c:tx>
            <c:strRef>
              <c:f>Sheet1!$C$1</c:f>
              <c:strCache>
                <c:ptCount val="1"/>
                <c:pt idx="0">
                  <c:v>1 ACE</c:v>
                </c:pt>
              </c:strCache>
            </c:strRef>
          </c:tx>
          <c:cat>
            <c:strRef>
              <c:f>Sheet1!$A$2:$A$5</c:f>
              <c:strCache>
                <c:ptCount val="4"/>
                <c:pt idx="0">
                  <c:v>Fair/Poor Health</c:v>
                </c:pt>
                <c:pt idx="1">
                  <c:v>Current Smoking</c:v>
                </c:pt>
                <c:pt idx="2">
                  <c:v>Injury Due to Fall</c:v>
                </c:pt>
                <c:pt idx="3">
                  <c:v>Hypertension</c:v>
                </c:pt>
              </c:strCache>
            </c:strRef>
          </c:cat>
          <c:val>
            <c:numRef>
              <c:f>Sheet1!$C$2:$C$5</c:f>
              <c:numCache>
                <c:formatCode>0%</c:formatCode>
                <c:ptCount val="4"/>
                <c:pt idx="0">
                  <c:v>0.13200000000000001</c:v>
                </c:pt>
                <c:pt idx="1">
                  <c:v>0.13400000000000001</c:v>
                </c:pt>
                <c:pt idx="2">
                  <c:v>0.33400000000000063</c:v>
                </c:pt>
                <c:pt idx="3">
                  <c:v>0.26</c:v>
                </c:pt>
              </c:numCache>
            </c:numRef>
          </c:val>
        </c:ser>
        <c:ser>
          <c:idx val="2"/>
          <c:order val="2"/>
          <c:tx>
            <c:strRef>
              <c:f>Sheet1!$D$1</c:f>
              <c:strCache>
                <c:ptCount val="1"/>
                <c:pt idx="0">
                  <c:v>2 ACEs</c:v>
                </c:pt>
              </c:strCache>
            </c:strRef>
          </c:tx>
          <c:cat>
            <c:strRef>
              <c:f>Sheet1!$A$2:$A$5</c:f>
              <c:strCache>
                <c:ptCount val="4"/>
                <c:pt idx="0">
                  <c:v>Fair/Poor Health</c:v>
                </c:pt>
                <c:pt idx="1">
                  <c:v>Current Smoking</c:v>
                </c:pt>
                <c:pt idx="2">
                  <c:v>Injury Due to Fall</c:v>
                </c:pt>
                <c:pt idx="3">
                  <c:v>Hypertension</c:v>
                </c:pt>
              </c:strCache>
            </c:strRef>
          </c:cat>
          <c:val>
            <c:numRef>
              <c:f>Sheet1!$D$2:$D$5</c:f>
              <c:numCache>
                <c:formatCode>0%</c:formatCode>
                <c:ptCount val="4"/>
                <c:pt idx="0">
                  <c:v>0.21000000000000021</c:v>
                </c:pt>
                <c:pt idx="1">
                  <c:v>0.17600000000000021</c:v>
                </c:pt>
                <c:pt idx="2">
                  <c:v>0.40200000000000002</c:v>
                </c:pt>
                <c:pt idx="3">
                  <c:v>0.25800000000000001</c:v>
                </c:pt>
              </c:numCache>
            </c:numRef>
          </c:val>
        </c:ser>
        <c:ser>
          <c:idx val="3"/>
          <c:order val="3"/>
          <c:tx>
            <c:strRef>
              <c:f>Sheet1!$E$1</c:f>
              <c:strCache>
                <c:ptCount val="1"/>
                <c:pt idx="0">
                  <c:v>3 ACEs</c:v>
                </c:pt>
              </c:strCache>
            </c:strRef>
          </c:tx>
          <c:cat>
            <c:strRef>
              <c:f>Sheet1!$A$2:$A$5</c:f>
              <c:strCache>
                <c:ptCount val="4"/>
                <c:pt idx="0">
                  <c:v>Fair/Poor Health</c:v>
                </c:pt>
                <c:pt idx="1">
                  <c:v>Current Smoking</c:v>
                </c:pt>
                <c:pt idx="2">
                  <c:v>Injury Due to Fall</c:v>
                </c:pt>
                <c:pt idx="3">
                  <c:v>Hypertension</c:v>
                </c:pt>
              </c:strCache>
            </c:strRef>
          </c:cat>
          <c:val>
            <c:numRef>
              <c:f>Sheet1!$E$2:$E$5</c:f>
              <c:numCache>
                <c:formatCode>0%</c:formatCode>
                <c:ptCount val="4"/>
                <c:pt idx="0">
                  <c:v>0.14300000000000004</c:v>
                </c:pt>
                <c:pt idx="1">
                  <c:v>0.20200000000000001</c:v>
                </c:pt>
                <c:pt idx="2">
                  <c:v>0.48400000000000032</c:v>
                </c:pt>
                <c:pt idx="3">
                  <c:v>0.3130000000000005</c:v>
                </c:pt>
              </c:numCache>
            </c:numRef>
          </c:val>
        </c:ser>
        <c:ser>
          <c:idx val="4"/>
          <c:order val="4"/>
          <c:tx>
            <c:strRef>
              <c:f>Sheet1!$F$1</c:f>
              <c:strCache>
                <c:ptCount val="1"/>
                <c:pt idx="0">
                  <c:v>≥4 ACEs</c:v>
                </c:pt>
              </c:strCache>
            </c:strRef>
          </c:tx>
          <c:cat>
            <c:strRef>
              <c:f>Sheet1!$A$2:$A$5</c:f>
              <c:strCache>
                <c:ptCount val="4"/>
                <c:pt idx="0">
                  <c:v>Fair/Poor Health</c:v>
                </c:pt>
                <c:pt idx="1">
                  <c:v>Current Smoking</c:v>
                </c:pt>
                <c:pt idx="2">
                  <c:v>Injury Due to Fall</c:v>
                </c:pt>
                <c:pt idx="3">
                  <c:v>Hypertension</c:v>
                </c:pt>
              </c:strCache>
            </c:strRef>
          </c:cat>
          <c:val>
            <c:numRef>
              <c:f>Sheet1!$F$2:$F$5</c:f>
              <c:numCache>
                <c:formatCode>0%</c:formatCode>
                <c:ptCount val="4"/>
                <c:pt idx="0">
                  <c:v>0.21600000000000025</c:v>
                </c:pt>
                <c:pt idx="1">
                  <c:v>0.33600000000000063</c:v>
                </c:pt>
                <c:pt idx="2">
                  <c:v>0.503</c:v>
                </c:pt>
                <c:pt idx="3">
                  <c:v>0.23100000000000001</c:v>
                </c:pt>
              </c:numCache>
            </c:numRef>
          </c:val>
        </c:ser>
        <c:gapWidth val="40"/>
        <c:axId val="54724480"/>
        <c:axId val="54726016"/>
      </c:barChart>
      <c:catAx>
        <c:axId val="54724480"/>
        <c:scaling>
          <c:orientation val="minMax"/>
        </c:scaling>
        <c:axPos val="b"/>
        <c:tickLblPos val="nextTo"/>
        <c:txPr>
          <a:bodyPr/>
          <a:lstStyle/>
          <a:p>
            <a:pPr>
              <a:defRPr b="1" i="0" baseline="0"/>
            </a:pPr>
            <a:endParaRPr lang="en-US"/>
          </a:p>
        </c:txPr>
        <c:crossAx val="54726016"/>
        <c:crosses val="autoZero"/>
        <c:auto val="1"/>
        <c:lblAlgn val="ctr"/>
        <c:lblOffset val="100"/>
      </c:catAx>
      <c:valAx>
        <c:axId val="54726016"/>
        <c:scaling>
          <c:orientation val="minMax"/>
          <c:max val="1"/>
        </c:scaling>
        <c:axPos val="l"/>
        <c:majorGridlines>
          <c:spPr>
            <a:ln>
              <a:solidFill>
                <a:schemeClr val="bg1"/>
              </a:solidFill>
            </a:ln>
          </c:spPr>
        </c:majorGridlines>
        <c:numFmt formatCode="0%" sourceLinked="1"/>
        <c:tickLblPos val="nextTo"/>
        <c:crossAx val="54724480"/>
        <c:crosses val="autoZero"/>
        <c:crossBetween val="between"/>
        <c:majorUnit val="0.1"/>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manualLayout>
          <c:layoutTarget val="inner"/>
          <c:xMode val="edge"/>
          <c:yMode val="edge"/>
          <c:x val="9.3234300573540291E-2"/>
          <c:y val="3.6443293946503946E-2"/>
          <c:w val="0.86005662486633616"/>
          <c:h val="0.42705033160898581"/>
        </c:manualLayout>
      </c:layout>
      <c:barChart>
        <c:barDir val="col"/>
        <c:grouping val="clustered"/>
        <c:ser>
          <c:idx val="0"/>
          <c:order val="0"/>
          <c:tx>
            <c:strRef>
              <c:f>Sheet1!$B$1</c:f>
              <c:strCache>
                <c:ptCount val="1"/>
                <c:pt idx="0">
                  <c:v>New Mexico*</c:v>
                </c:pt>
              </c:strCache>
            </c:strRef>
          </c:tx>
          <c:dLbls>
            <c:txPr>
              <a:bodyPr/>
              <a:lstStyle/>
              <a:p>
                <a:pPr>
                  <a:defRPr sz="1400" baseline="0"/>
                </a:pPr>
                <a:endParaRPr lang="en-US"/>
              </a:p>
            </c:txPr>
            <c:showVal val="1"/>
          </c:dLbls>
          <c:cat>
            <c:strRef>
              <c:f>Sheet1!$A$2:$A$9</c:f>
              <c:strCache>
                <c:ptCount val="8"/>
                <c:pt idx="0">
                  <c:v>Verbal abuse</c:v>
                </c:pt>
                <c:pt idx="1">
                  <c:v>Physical abuse</c:v>
                </c:pt>
                <c:pt idx="2">
                  <c:v>Sexual abuse</c:v>
                </c:pt>
                <c:pt idx="3">
                  <c:v>Household mental illness</c:v>
                </c:pt>
                <c:pt idx="4">
                  <c:v>Household member in prison</c:v>
                </c:pt>
                <c:pt idx="5">
                  <c:v>Household sustance abuse</c:v>
                </c:pt>
                <c:pt idx="6">
                  <c:v>Parents separated/divorced</c:v>
                </c:pt>
                <c:pt idx="7">
                  <c:v>Witness domestic violence</c:v>
                </c:pt>
              </c:strCache>
            </c:strRef>
          </c:cat>
          <c:val>
            <c:numRef>
              <c:f>Sheet1!$B$2:$B$9</c:f>
              <c:numCache>
                <c:formatCode>0%</c:formatCode>
                <c:ptCount val="8"/>
                <c:pt idx="0">
                  <c:v>0.28100000000000008</c:v>
                </c:pt>
                <c:pt idx="1">
                  <c:v>0.19500000000000001</c:v>
                </c:pt>
                <c:pt idx="2">
                  <c:v>0.129</c:v>
                </c:pt>
                <c:pt idx="3">
                  <c:v>0.19400000000000001</c:v>
                </c:pt>
                <c:pt idx="4">
                  <c:v>7.0999999999999994E-2</c:v>
                </c:pt>
                <c:pt idx="5">
                  <c:v>0.29900000000000032</c:v>
                </c:pt>
                <c:pt idx="6">
                  <c:v>0.24400000000000013</c:v>
                </c:pt>
                <c:pt idx="7">
                  <c:v>0.18900000000000014</c:v>
                </c:pt>
              </c:numCache>
            </c:numRef>
          </c:val>
        </c:ser>
        <c:ser>
          <c:idx val="1"/>
          <c:order val="1"/>
          <c:tx>
            <c:strRef>
              <c:f>Sheet1!$C$1</c:f>
              <c:strCache>
                <c:ptCount val="1"/>
                <c:pt idx="0">
                  <c:v>All Five States**</c:v>
                </c:pt>
              </c:strCache>
            </c:strRef>
          </c:tx>
          <c:dLbls>
            <c:dLbl>
              <c:idx val="7"/>
              <c:layout>
                <c:manualLayout>
                  <c:x val="7.7160493827161053E-3"/>
                  <c:y val="-8.4180979826834704E-3"/>
                </c:manualLayout>
              </c:layout>
              <c:showVal val="1"/>
            </c:dLbl>
            <c:txPr>
              <a:bodyPr/>
              <a:lstStyle/>
              <a:p>
                <a:pPr>
                  <a:defRPr sz="1400"/>
                </a:pPr>
                <a:endParaRPr lang="en-US"/>
              </a:p>
            </c:txPr>
            <c:showVal val="1"/>
          </c:dLbls>
          <c:cat>
            <c:strRef>
              <c:f>Sheet1!$A$2:$A$9</c:f>
              <c:strCache>
                <c:ptCount val="8"/>
                <c:pt idx="0">
                  <c:v>Verbal abuse</c:v>
                </c:pt>
                <c:pt idx="1">
                  <c:v>Physical abuse</c:v>
                </c:pt>
                <c:pt idx="2">
                  <c:v>Sexual abuse</c:v>
                </c:pt>
                <c:pt idx="3">
                  <c:v>Household mental illness</c:v>
                </c:pt>
                <c:pt idx="4">
                  <c:v>Household member in prison</c:v>
                </c:pt>
                <c:pt idx="5">
                  <c:v>Household sustance abuse</c:v>
                </c:pt>
                <c:pt idx="6">
                  <c:v>Parents separated/divorced</c:v>
                </c:pt>
                <c:pt idx="7">
                  <c:v>Witness domestic violence</c:v>
                </c:pt>
              </c:strCache>
            </c:strRef>
          </c:cat>
          <c:val>
            <c:numRef>
              <c:f>Sheet1!$C$2:$C$9</c:f>
              <c:numCache>
                <c:formatCode>0%</c:formatCode>
                <c:ptCount val="8"/>
                <c:pt idx="0">
                  <c:v>0.25900000000000001</c:v>
                </c:pt>
                <c:pt idx="1">
                  <c:v>0.14800000000000013</c:v>
                </c:pt>
                <c:pt idx="2">
                  <c:v>0.12200000000000007</c:v>
                </c:pt>
                <c:pt idx="3">
                  <c:v>0.19400000000000001</c:v>
                </c:pt>
                <c:pt idx="4">
                  <c:v>7.1999999999999995E-2</c:v>
                </c:pt>
                <c:pt idx="5">
                  <c:v>0.29100000000000026</c:v>
                </c:pt>
                <c:pt idx="6">
                  <c:v>0.26600000000000001</c:v>
                </c:pt>
                <c:pt idx="7">
                  <c:v>0.16300000000000001</c:v>
                </c:pt>
              </c:numCache>
            </c:numRef>
          </c:val>
        </c:ser>
        <c:gapWidth val="51"/>
        <c:axId val="54819840"/>
        <c:axId val="54838016"/>
      </c:barChart>
      <c:catAx>
        <c:axId val="54819840"/>
        <c:scaling>
          <c:orientation val="minMax"/>
        </c:scaling>
        <c:axPos val="b"/>
        <c:majorTickMark val="none"/>
        <c:tickLblPos val="nextTo"/>
        <c:txPr>
          <a:bodyPr/>
          <a:lstStyle/>
          <a:p>
            <a:pPr>
              <a:defRPr sz="1400" baseline="0"/>
            </a:pPr>
            <a:endParaRPr lang="en-US"/>
          </a:p>
        </c:txPr>
        <c:crossAx val="54838016"/>
        <c:crossesAt val="0"/>
        <c:auto val="1"/>
        <c:lblAlgn val="ctr"/>
        <c:lblOffset val="100"/>
      </c:catAx>
      <c:valAx>
        <c:axId val="54838016"/>
        <c:scaling>
          <c:orientation val="minMax"/>
          <c:max val="1"/>
          <c:min val="0"/>
        </c:scaling>
        <c:axPos val="l"/>
        <c:majorGridlines>
          <c:spPr>
            <a:ln>
              <a:solidFill>
                <a:schemeClr val="bg1"/>
              </a:solidFill>
            </a:ln>
          </c:spPr>
        </c:majorGridlines>
        <c:numFmt formatCode="0%" sourceLinked="0"/>
        <c:tickLblPos val="nextTo"/>
        <c:txPr>
          <a:bodyPr/>
          <a:lstStyle/>
          <a:p>
            <a:pPr>
              <a:defRPr sz="1600" baseline="0"/>
            </a:pPr>
            <a:endParaRPr lang="en-US"/>
          </a:p>
        </c:txPr>
        <c:crossAx val="54819840"/>
        <c:crosses val="autoZero"/>
        <c:crossBetween val="between"/>
        <c:majorUnit val="0.2"/>
        <c:minorUnit val="0.05"/>
      </c:valAx>
    </c:plotArea>
    <c:legend>
      <c:legendPos val="r"/>
      <c:layout>
        <c:manualLayout>
          <c:xMode val="edge"/>
          <c:yMode val="edge"/>
          <c:x val="0.28662425877320896"/>
          <c:y val="3.7837408481834763E-2"/>
          <c:w val="0.50041277826382757"/>
          <c:h val="8.5613161221158682E-2"/>
        </c:manualLayou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ser>
          <c:idx val="0"/>
          <c:order val="0"/>
          <c:tx>
            <c:strRef>
              <c:f>Sheet1!$B$1</c:f>
              <c:strCache>
                <c:ptCount val="1"/>
                <c:pt idx="0">
                  <c:v>Series 1</c:v>
                </c:pt>
              </c:strCache>
            </c:strRef>
          </c:tx>
          <c:spPr>
            <a:ln>
              <a:solidFill>
                <a:schemeClr val="tx1"/>
              </a:solidFill>
            </a:ln>
          </c:spPr>
          <c:dPt>
            <c:idx val="0"/>
            <c:spPr>
              <a:solidFill>
                <a:schemeClr val="bg1">
                  <a:lumMod val="85000"/>
                </a:schemeClr>
              </a:solidFill>
              <a:ln>
                <a:solidFill>
                  <a:schemeClr val="tx1"/>
                </a:solidFill>
              </a:ln>
            </c:spPr>
          </c:dPt>
          <c:dPt>
            <c:idx val="1"/>
            <c:spPr>
              <a:solidFill>
                <a:srgbClr val="FFFF99"/>
              </a:solidFill>
              <a:ln>
                <a:solidFill>
                  <a:schemeClr val="tx1"/>
                </a:solidFill>
              </a:ln>
            </c:spPr>
          </c:dPt>
          <c:dPt>
            <c:idx val="2"/>
            <c:spPr>
              <a:solidFill>
                <a:srgbClr val="A6DB9D"/>
              </a:solidFill>
              <a:ln>
                <a:solidFill>
                  <a:schemeClr val="tx1"/>
                </a:solidFill>
              </a:ln>
            </c:spPr>
          </c:dPt>
          <c:dPt>
            <c:idx val="3"/>
            <c:spPr>
              <a:solidFill>
                <a:srgbClr val="0070C0"/>
              </a:solidFill>
              <a:ln>
                <a:solidFill>
                  <a:schemeClr val="tx1"/>
                </a:solidFill>
              </a:ln>
            </c:spPr>
          </c:dPt>
          <c:dPt>
            <c:idx val="4"/>
            <c:spPr>
              <a:solidFill>
                <a:srgbClr val="C00000"/>
              </a:solidFill>
              <a:ln>
                <a:solidFill>
                  <a:schemeClr val="tx1"/>
                </a:solidFill>
              </a:ln>
            </c:spPr>
          </c:dPt>
          <c:dPt>
            <c:idx val="5"/>
            <c:spPr>
              <a:solidFill>
                <a:schemeClr val="tx1"/>
              </a:solidFill>
              <a:ln>
                <a:solidFill>
                  <a:schemeClr val="tx1"/>
                </a:solidFill>
              </a:ln>
            </c:spPr>
          </c:dPt>
          <c:dLbls>
            <c:dLbl>
              <c:idx val="0"/>
              <c:layout/>
              <c:tx>
                <c:rich>
                  <a:bodyPr/>
                  <a:lstStyle/>
                  <a:p>
                    <a:r>
                      <a:rPr lang="en-US" smtClean="0"/>
                      <a:t>38.9%</a:t>
                    </a:r>
                    <a:endParaRPr lang="en-US" dirty="0"/>
                  </a:p>
                </c:rich>
              </c:tx>
              <c:dLblPos val="outEnd"/>
              <c:showVal val="1"/>
            </c:dLbl>
            <c:dLbl>
              <c:idx val="1"/>
              <c:layout/>
              <c:tx>
                <c:rich>
                  <a:bodyPr/>
                  <a:lstStyle/>
                  <a:p>
                    <a:r>
                      <a:rPr lang="en-US" smtClean="0"/>
                      <a:t>21.8%</a:t>
                    </a:r>
                    <a:endParaRPr lang="en-US" dirty="0"/>
                  </a:p>
                </c:rich>
              </c:tx>
              <c:dLblPos val="outEnd"/>
              <c:showVal val="1"/>
            </c:dLbl>
            <c:dLbl>
              <c:idx val="2"/>
              <c:layout/>
              <c:tx>
                <c:rich>
                  <a:bodyPr/>
                  <a:lstStyle/>
                  <a:p>
                    <a:r>
                      <a:rPr lang="en-US" smtClean="0"/>
                      <a:t>12.6%</a:t>
                    </a:r>
                    <a:endParaRPr lang="en-US" dirty="0"/>
                  </a:p>
                </c:rich>
              </c:tx>
              <c:dLblPos val="outEnd"/>
              <c:showVal val="1"/>
            </c:dLbl>
            <c:dLbl>
              <c:idx val="3"/>
              <c:layout/>
              <c:tx>
                <c:rich>
                  <a:bodyPr/>
                  <a:lstStyle/>
                  <a:p>
                    <a:r>
                      <a:rPr lang="en-US" smtClean="0"/>
                      <a:t>10.0%</a:t>
                    </a:r>
                    <a:endParaRPr lang="en-US"/>
                  </a:p>
                </c:rich>
              </c:tx>
              <c:dLblPos val="outEnd"/>
              <c:showVal val="1"/>
            </c:dLbl>
            <c:dLbl>
              <c:idx val="4"/>
              <c:layout/>
              <c:tx>
                <c:rich>
                  <a:bodyPr/>
                  <a:lstStyle/>
                  <a:p>
                    <a:r>
                      <a:rPr lang="en-US" smtClean="0"/>
                      <a:t>7.1%</a:t>
                    </a:r>
                    <a:endParaRPr lang="en-US"/>
                  </a:p>
                </c:rich>
              </c:tx>
              <c:dLblPos val="outEnd"/>
              <c:showVal val="1"/>
            </c:dLbl>
            <c:dLbl>
              <c:idx val="5"/>
              <c:layout>
                <c:manualLayout>
                  <c:x val="2.1604938271604958E-2"/>
                  <c:y val="1.9621583742116342E-2"/>
                </c:manualLayout>
              </c:layout>
              <c:tx>
                <c:rich>
                  <a:bodyPr/>
                  <a:lstStyle/>
                  <a:p>
                    <a:r>
                      <a:rPr lang="en-US" dirty="0" smtClean="0"/>
                      <a:t>9.6%</a:t>
                    </a:r>
                    <a:endParaRPr lang="en-US" dirty="0"/>
                  </a:p>
                </c:rich>
              </c:tx>
              <c:dLblPos val="bestFit"/>
              <c:showVal val="1"/>
            </c:dLbl>
            <c:dLblPos val="outEnd"/>
            <c:showVal val="1"/>
            <c:showLeaderLines val="1"/>
          </c:dLbls>
          <c:cat>
            <c:strRef>
              <c:f>Sheet1!$A$2:$A$7</c:f>
              <c:strCache>
                <c:ptCount val="6"/>
                <c:pt idx="0">
                  <c:v>0 ACEs</c:v>
                </c:pt>
                <c:pt idx="1">
                  <c:v>1 ACEs</c:v>
                </c:pt>
                <c:pt idx="2">
                  <c:v>2 ACEs</c:v>
                </c:pt>
                <c:pt idx="3">
                  <c:v>3 ACEs</c:v>
                </c:pt>
                <c:pt idx="4">
                  <c:v>4 ACEs</c:v>
                </c:pt>
                <c:pt idx="5">
                  <c:v>≥5 ACEs</c:v>
                </c:pt>
              </c:strCache>
            </c:strRef>
          </c:cat>
          <c:val>
            <c:numRef>
              <c:f>Sheet1!$B$2:$B$7</c:f>
              <c:numCache>
                <c:formatCode>0.0%</c:formatCode>
                <c:ptCount val="6"/>
                <c:pt idx="0">
                  <c:v>0.38900000000000012</c:v>
                </c:pt>
                <c:pt idx="1">
                  <c:v>0.21800000000000005</c:v>
                </c:pt>
                <c:pt idx="2">
                  <c:v>0.126</c:v>
                </c:pt>
                <c:pt idx="3">
                  <c:v>0.1</c:v>
                </c:pt>
                <c:pt idx="4">
                  <c:v>7.0999999999999994E-2</c:v>
                </c:pt>
                <c:pt idx="5">
                  <c:v>9.6000000000000002E-2</c:v>
                </c:pt>
              </c:numCache>
            </c:numRef>
          </c:val>
        </c:ser>
        <c:firstSliceAng val="0"/>
      </c:pieChart>
    </c:plotArea>
    <c:legend>
      <c:legendPos val="r"/>
      <c:layout/>
    </c:legend>
    <c:plotVisOnly val="1"/>
  </c:chart>
  <c:txPr>
    <a:bodyPr/>
    <a:lstStyle/>
    <a:p>
      <a:pPr>
        <a:defRPr sz="1800"/>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Sheet1!$F$34:$F$40</c:f>
                <c:numCache>
                  <c:formatCode>General</c:formatCode>
                  <c:ptCount val="7"/>
                  <c:pt idx="0">
                    <c:v>9.6000000000000014</c:v>
                  </c:pt>
                  <c:pt idx="1">
                    <c:v>6.1000000000000014</c:v>
                  </c:pt>
                  <c:pt idx="2">
                    <c:v>4.5999999999999979</c:v>
                  </c:pt>
                  <c:pt idx="3">
                    <c:v>3.8999999999999986</c:v>
                  </c:pt>
                  <c:pt idx="4">
                    <c:v>3.2999999999999972</c:v>
                  </c:pt>
                  <c:pt idx="5">
                    <c:v>3.7999999999999972</c:v>
                  </c:pt>
                  <c:pt idx="6">
                    <c:v>4.2999999999999972</c:v>
                  </c:pt>
                </c:numCache>
              </c:numRef>
            </c:plus>
            <c:minus>
              <c:numRef>
                <c:f>Sheet1!$F$26:$F$32</c:f>
                <c:numCache>
                  <c:formatCode>General</c:formatCode>
                  <c:ptCount val="7"/>
                  <c:pt idx="0">
                    <c:v>8.8999999999999986</c:v>
                  </c:pt>
                  <c:pt idx="1">
                    <c:v>5.3999999999999986</c:v>
                  </c:pt>
                  <c:pt idx="2">
                    <c:v>4.1999999999999993</c:v>
                  </c:pt>
                  <c:pt idx="3">
                    <c:v>3.6999999999999957</c:v>
                  </c:pt>
                  <c:pt idx="4">
                    <c:v>3.2000000000000028</c:v>
                  </c:pt>
                  <c:pt idx="5">
                    <c:v>3.8000000000000043</c:v>
                  </c:pt>
                  <c:pt idx="6">
                    <c:v>4.5</c:v>
                  </c:pt>
                </c:numCache>
              </c:numRef>
            </c:minus>
          </c:errBars>
          <c:cat>
            <c:strRef>
              <c:f>Sheet1!$A$2:$A$8</c:f>
              <c:strCache>
                <c:ptCount val="7"/>
                <c:pt idx="0">
                  <c:v>18 - 24</c:v>
                </c:pt>
                <c:pt idx="1">
                  <c:v>25 - 34</c:v>
                </c:pt>
                <c:pt idx="2">
                  <c:v>35 - 44</c:v>
                </c:pt>
                <c:pt idx="3">
                  <c:v>45 - 54</c:v>
                </c:pt>
                <c:pt idx="4">
                  <c:v>55 - 64</c:v>
                </c:pt>
                <c:pt idx="5">
                  <c:v>65 - 74</c:v>
                </c:pt>
                <c:pt idx="6">
                  <c:v>75+</c:v>
                </c:pt>
              </c:strCache>
            </c:strRef>
          </c:cat>
          <c:val>
            <c:numRef>
              <c:f>Sheet1!$F$2:$F$8</c:f>
              <c:numCache>
                <c:formatCode>0.0</c:formatCode>
                <c:ptCount val="7"/>
                <c:pt idx="0">
                  <c:v>40</c:v>
                </c:pt>
                <c:pt idx="1">
                  <c:v>30.4</c:v>
                </c:pt>
                <c:pt idx="2">
                  <c:v>31.2</c:v>
                </c:pt>
                <c:pt idx="3">
                  <c:v>36.4</c:v>
                </c:pt>
                <c:pt idx="4">
                  <c:v>37.200000000000003</c:v>
                </c:pt>
                <c:pt idx="5">
                  <c:v>51.2</c:v>
                </c:pt>
                <c:pt idx="6">
                  <c:v>65.2</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Sheet1!$F$34:$F$40</c:f>
                <c:numCache>
                  <c:formatCode>General</c:formatCode>
                  <c:ptCount val="7"/>
                  <c:pt idx="0">
                    <c:v>9.6000000000000014</c:v>
                  </c:pt>
                  <c:pt idx="1">
                    <c:v>6.1000000000000014</c:v>
                  </c:pt>
                  <c:pt idx="2">
                    <c:v>4.5999999999999979</c:v>
                  </c:pt>
                  <c:pt idx="3">
                    <c:v>3.8999999999999986</c:v>
                  </c:pt>
                  <c:pt idx="4">
                    <c:v>3.2999999999999972</c:v>
                  </c:pt>
                  <c:pt idx="5">
                    <c:v>3.7999999999999972</c:v>
                  </c:pt>
                  <c:pt idx="6">
                    <c:v>4.2999999999999972</c:v>
                  </c:pt>
                </c:numCache>
              </c:numRef>
            </c:plus>
            <c:minus>
              <c:numRef>
                <c:f>Sheet1!$F$26:$F$32</c:f>
                <c:numCache>
                  <c:formatCode>General</c:formatCode>
                  <c:ptCount val="7"/>
                  <c:pt idx="0">
                    <c:v>8.8999999999999986</c:v>
                  </c:pt>
                  <c:pt idx="1">
                    <c:v>5.3999999999999986</c:v>
                  </c:pt>
                  <c:pt idx="2">
                    <c:v>4.1999999999999993</c:v>
                  </c:pt>
                  <c:pt idx="3">
                    <c:v>3.6999999999999957</c:v>
                  </c:pt>
                  <c:pt idx="4">
                    <c:v>3.2000000000000028</c:v>
                  </c:pt>
                  <c:pt idx="5">
                    <c:v>3.8000000000000043</c:v>
                  </c:pt>
                  <c:pt idx="6">
                    <c:v>4.5</c:v>
                  </c:pt>
                </c:numCache>
              </c:numRef>
            </c:minus>
          </c:errBars>
          <c:cat>
            <c:strRef>
              <c:f>Sheet1!$A$2:$A$8</c:f>
              <c:strCache>
                <c:ptCount val="7"/>
                <c:pt idx="0">
                  <c:v>18 - 24</c:v>
                </c:pt>
                <c:pt idx="1">
                  <c:v>25 - 34</c:v>
                </c:pt>
                <c:pt idx="2">
                  <c:v>35 - 44</c:v>
                </c:pt>
                <c:pt idx="3">
                  <c:v>45 - 54</c:v>
                </c:pt>
                <c:pt idx="4">
                  <c:v>55 - 64</c:v>
                </c:pt>
                <c:pt idx="5">
                  <c:v>65 - 74</c:v>
                </c:pt>
                <c:pt idx="6">
                  <c:v>75+</c:v>
                </c:pt>
              </c:strCache>
            </c:strRef>
          </c:cat>
          <c:val>
            <c:numRef>
              <c:f>Sheet1!$E$2:$E$8</c:f>
              <c:numCache>
                <c:formatCode>0.0</c:formatCode>
                <c:ptCount val="7"/>
                <c:pt idx="0">
                  <c:v>22.6</c:v>
                </c:pt>
                <c:pt idx="1">
                  <c:v>24.4</c:v>
                </c:pt>
                <c:pt idx="2">
                  <c:v>20.399999999999999</c:v>
                </c:pt>
                <c:pt idx="3">
                  <c:v>19.399999999999999</c:v>
                </c:pt>
                <c:pt idx="4">
                  <c:v>23.1</c:v>
                </c:pt>
                <c:pt idx="5">
                  <c:v>22.3</c:v>
                </c:pt>
                <c:pt idx="6">
                  <c:v>20.3</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Sheet1!$D$34:$D$40</c:f>
                <c:numCache>
                  <c:formatCode>General</c:formatCode>
                  <c:ptCount val="7"/>
                  <c:pt idx="0">
                    <c:v>4.9000000000000004</c:v>
                  </c:pt>
                  <c:pt idx="1">
                    <c:v>4.5</c:v>
                  </c:pt>
                  <c:pt idx="2">
                    <c:v>4.1000000000000014</c:v>
                  </c:pt>
                  <c:pt idx="3">
                    <c:v>2.8000000000000007</c:v>
                  </c:pt>
                  <c:pt idx="4">
                    <c:v>2.5</c:v>
                  </c:pt>
                  <c:pt idx="5">
                    <c:v>2.8999999999999986</c:v>
                  </c:pt>
                  <c:pt idx="6">
                    <c:v>3.9000000000000004</c:v>
                  </c:pt>
                </c:numCache>
              </c:numRef>
            </c:plus>
            <c:minus>
              <c:numRef>
                <c:f>Sheet1!$D$26:$D$32</c:f>
                <c:numCache>
                  <c:formatCode>General</c:formatCode>
                  <c:ptCount val="7"/>
                  <c:pt idx="0">
                    <c:v>2.9</c:v>
                  </c:pt>
                  <c:pt idx="1">
                    <c:v>3.2000000000000011</c:v>
                  </c:pt>
                  <c:pt idx="2">
                    <c:v>3.3999999999999986</c:v>
                  </c:pt>
                  <c:pt idx="3">
                    <c:v>2.4000000000000004</c:v>
                  </c:pt>
                  <c:pt idx="4">
                    <c:v>2.1999999999999993</c:v>
                  </c:pt>
                  <c:pt idx="5">
                    <c:v>2.4000000000000004</c:v>
                  </c:pt>
                  <c:pt idx="6">
                    <c:v>2.7999999999999989</c:v>
                  </c:pt>
                </c:numCache>
              </c:numRef>
            </c:minus>
          </c:errBars>
          <c:cat>
            <c:strRef>
              <c:f>Sheet1!$A$2:$A$8</c:f>
              <c:strCache>
                <c:ptCount val="7"/>
                <c:pt idx="0">
                  <c:v>18 - 24</c:v>
                </c:pt>
                <c:pt idx="1">
                  <c:v>25 - 34</c:v>
                </c:pt>
                <c:pt idx="2">
                  <c:v>35 - 44</c:v>
                </c:pt>
                <c:pt idx="3">
                  <c:v>45 - 54</c:v>
                </c:pt>
                <c:pt idx="4">
                  <c:v>55 - 64</c:v>
                </c:pt>
                <c:pt idx="5">
                  <c:v>65 - 74</c:v>
                </c:pt>
                <c:pt idx="6">
                  <c:v>75+</c:v>
                </c:pt>
              </c:strCache>
            </c:strRef>
          </c:cat>
          <c:val>
            <c:numRef>
              <c:f>Sheet1!$D$2:$D$8</c:f>
              <c:numCache>
                <c:formatCode>0.0</c:formatCode>
                <c:ptCount val="7"/>
                <c:pt idx="0">
                  <c:v>6.5</c:v>
                </c:pt>
                <c:pt idx="1">
                  <c:v>10.8</c:v>
                </c:pt>
                <c:pt idx="2">
                  <c:v>16.899999999999999</c:v>
                </c:pt>
                <c:pt idx="3">
                  <c:v>15.5</c:v>
                </c:pt>
                <c:pt idx="4">
                  <c:v>13.5</c:v>
                </c:pt>
                <c:pt idx="5">
                  <c:v>12.8</c:v>
                </c:pt>
                <c:pt idx="6">
                  <c:v>8.6999999999999993</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Sheet1!$C$34:$C$40</c:f>
                <c:numCache>
                  <c:formatCode>General</c:formatCode>
                  <c:ptCount val="7"/>
                  <c:pt idx="0">
                    <c:v>8.1999999999999993</c:v>
                  </c:pt>
                  <c:pt idx="1">
                    <c:v>5.3000000000000007</c:v>
                  </c:pt>
                  <c:pt idx="2">
                    <c:v>3.5</c:v>
                  </c:pt>
                  <c:pt idx="3">
                    <c:v>2.4000000000000004</c:v>
                  </c:pt>
                  <c:pt idx="4">
                    <c:v>2.4000000000000004</c:v>
                  </c:pt>
                  <c:pt idx="5">
                    <c:v>2.2000000000000011</c:v>
                  </c:pt>
                  <c:pt idx="6">
                    <c:v>1.8000000000000003</c:v>
                  </c:pt>
                </c:numCache>
              </c:numRef>
            </c:plus>
            <c:minus>
              <c:numRef>
                <c:f>Sheet1!$C$26:$C$32</c:f>
                <c:numCache>
                  <c:formatCode>General</c:formatCode>
                  <c:ptCount val="7"/>
                  <c:pt idx="0">
                    <c:v>4.6000000000000005</c:v>
                  </c:pt>
                  <c:pt idx="1">
                    <c:v>3.7999999999999989</c:v>
                  </c:pt>
                  <c:pt idx="2">
                    <c:v>2.8000000000000007</c:v>
                  </c:pt>
                  <c:pt idx="3">
                    <c:v>2.0999999999999996</c:v>
                  </c:pt>
                  <c:pt idx="4">
                    <c:v>1.8999999999999986</c:v>
                  </c:pt>
                  <c:pt idx="5">
                    <c:v>1.5999999999999996</c:v>
                  </c:pt>
                  <c:pt idx="6">
                    <c:v>1.0999999999999999</c:v>
                  </c:pt>
                </c:numCache>
              </c:numRef>
            </c:minus>
          </c:errBars>
          <c:cat>
            <c:strRef>
              <c:f>Sheet1!$A$2:$A$8</c:f>
              <c:strCache>
                <c:ptCount val="7"/>
                <c:pt idx="0">
                  <c:v>18 - 24</c:v>
                </c:pt>
                <c:pt idx="1">
                  <c:v>25 - 34</c:v>
                </c:pt>
                <c:pt idx="2">
                  <c:v>35 - 44</c:v>
                </c:pt>
                <c:pt idx="3">
                  <c:v>45 - 54</c:v>
                </c:pt>
                <c:pt idx="4">
                  <c:v>55 - 64</c:v>
                </c:pt>
                <c:pt idx="5">
                  <c:v>65 - 74</c:v>
                </c:pt>
                <c:pt idx="6">
                  <c:v>75+</c:v>
                </c:pt>
              </c:strCache>
            </c:strRef>
          </c:cat>
          <c:val>
            <c:numRef>
              <c:f>Sheet1!$C$2:$C$8</c:f>
              <c:numCache>
                <c:formatCode>0.0</c:formatCode>
                <c:ptCount val="7"/>
                <c:pt idx="0">
                  <c:v>9.3000000000000007</c:v>
                </c:pt>
                <c:pt idx="1">
                  <c:v>12.2</c:v>
                </c:pt>
                <c:pt idx="2">
                  <c:v>12.5</c:v>
                </c:pt>
                <c:pt idx="3">
                  <c:v>11.1</c:v>
                </c:pt>
                <c:pt idx="4">
                  <c:v>10.199999999999999</c:v>
                </c:pt>
                <c:pt idx="5">
                  <c:v>6.6</c:v>
                </c:pt>
                <c:pt idx="6">
                  <c:v>2.9</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Sheet1!$B$34:$B$40</c:f>
                <c:numCache>
                  <c:formatCode>General</c:formatCode>
                  <c:ptCount val="7"/>
                  <c:pt idx="0">
                    <c:v>8.2999999999999972</c:v>
                  </c:pt>
                  <c:pt idx="1">
                    <c:v>5.5</c:v>
                  </c:pt>
                  <c:pt idx="2">
                    <c:v>3.8000000000000007</c:v>
                  </c:pt>
                  <c:pt idx="3">
                    <c:v>2.8999999999999986</c:v>
                  </c:pt>
                  <c:pt idx="4">
                    <c:v>2.6999999999999993</c:v>
                  </c:pt>
                  <c:pt idx="5">
                    <c:v>1.9000000000000004</c:v>
                  </c:pt>
                  <c:pt idx="6">
                    <c:v>1.7999999999999998</c:v>
                  </c:pt>
                </c:numCache>
              </c:numRef>
            </c:plus>
            <c:minus>
              <c:numRef>
                <c:f>Sheet1!$B$26:$B$32</c:f>
                <c:numCache>
                  <c:formatCode>General</c:formatCode>
                  <c:ptCount val="7"/>
                  <c:pt idx="0">
                    <c:v>6.5000000000000018</c:v>
                  </c:pt>
                  <c:pt idx="1">
                    <c:v>4.6000000000000014</c:v>
                  </c:pt>
                  <c:pt idx="2">
                    <c:v>3.3000000000000007</c:v>
                  </c:pt>
                  <c:pt idx="3">
                    <c:v>2.5000000000000018</c:v>
                  </c:pt>
                  <c:pt idx="4">
                    <c:v>2.3000000000000007</c:v>
                  </c:pt>
                  <c:pt idx="5">
                    <c:v>1.5</c:v>
                  </c:pt>
                  <c:pt idx="6">
                    <c:v>1.2</c:v>
                  </c:pt>
                </c:numCache>
              </c:numRef>
            </c:minus>
          </c:errBars>
          <c:cat>
            <c:strRef>
              <c:f>Sheet1!$A$2:$A$8</c:f>
              <c:strCache>
                <c:ptCount val="7"/>
                <c:pt idx="0">
                  <c:v>18 - 24</c:v>
                </c:pt>
                <c:pt idx="1">
                  <c:v>25 - 34</c:v>
                </c:pt>
                <c:pt idx="2">
                  <c:v>35 - 44</c:v>
                </c:pt>
                <c:pt idx="3">
                  <c:v>45 - 54</c:v>
                </c:pt>
                <c:pt idx="4">
                  <c:v>55 - 64</c:v>
                </c:pt>
                <c:pt idx="5">
                  <c:v>65 - 74</c:v>
                </c:pt>
                <c:pt idx="6">
                  <c:v>75+</c:v>
                </c:pt>
              </c:strCache>
            </c:strRef>
          </c:cat>
          <c:val>
            <c:numRef>
              <c:f>Sheet1!$B$2:$B$8</c:f>
              <c:numCache>
                <c:formatCode>0.0</c:formatCode>
                <c:ptCount val="7"/>
                <c:pt idx="0">
                  <c:v>21.6</c:v>
                </c:pt>
                <c:pt idx="1">
                  <c:v>22.1</c:v>
                </c:pt>
                <c:pt idx="2">
                  <c:v>19</c:v>
                </c:pt>
                <c:pt idx="3">
                  <c:v>17.600000000000001</c:v>
                </c:pt>
                <c:pt idx="4">
                  <c:v>16</c:v>
                </c:pt>
                <c:pt idx="5">
                  <c:v>7</c:v>
                </c:pt>
                <c:pt idx="6">
                  <c:v>3</c:v>
                </c:pt>
              </c:numCache>
            </c:numRef>
          </c:val>
        </c:ser>
        <c:axId val="80232448"/>
        <c:axId val="80234368"/>
      </c:barChart>
      <c:catAx>
        <c:axId val="80232448"/>
        <c:scaling>
          <c:orientation val="minMax"/>
        </c:scaling>
        <c:axPos val="l"/>
        <c:tickLblPos val="nextTo"/>
        <c:crossAx val="80234368"/>
        <c:crosses val="autoZero"/>
        <c:auto val="1"/>
        <c:lblAlgn val="ctr"/>
        <c:lblOffset val="100"/>
      </c:catAx>
      <c:valAx>
        <c:axId val="80234368"/>
        <c:scaling>
          <c:orientation val="minMax"/>
          <c:max val="75"/>
          <c:min val="0"/>
        </c:scaling>
        <c:axPos val="b"/>
        <c:majorGridlines/>
        <c:numFmt formatCode="0" sourceLinked="0"/>
        <c:tickLblPos val="nextTo"/>
        <c:crossAx val="80232448"/>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3.2999999999999972</c:v>
                  </c:pt>
                  <c:pt idx="1">
                    <c:v>2.5</c:v>
                  </c:pt>
                </c:numCache>
              </c:numRef>
            </c:plus>
            <c:minus>
              <c:numRef>
                <c:f>Sheet1!$F$17:$F$20</c:f>
                <c:numCache>
                  <c:formatCode>General</c:formatCode>
                  <c:ptCount val="4"/>
                  <c:pt idx="0">
                    <c:v>3.3000000000000043</c:v>
                  </c:pt>
                  <c:pt idx="1">
                    <c:v>2.5</c:v>
                  </c:pt>
                </c:numCache>
              </c:numRef>
            </c:minus>
          </c:errBars>
          <c:cat>
            <c:strRef>
              <c:f>Sheet1!$A$2:$A$3</c:f>
              <c:strCache>
                <c:ptCount val="2"/>
                <c:pt idx="0">
                  <c:v>Male</c:v>
                </c:pt>
                <c:pt idx="1">
                  <c:v>Female</c:v>
                </c:pt>
              </c:strCache>
            </c:strRef>
          </c:cat>
          <c:val>
            <c:numRef>
              <c:f>Sheet1!$F$2:$F$3</c:f>
              <c:numCache>
                <c:formatCode>0.0</c:formatCode>
                <c:ptCount val="2"/>
                <c:pt idx="0">
                  <c:v>39.6</c:v>
                </c:pt>
                <c:pt idx="1">
                  <c:v>38.299999999999997</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2.8999999999999986</c:v>
                  </c:pt>
                  <c:pt idx="1">
                    <c:v>2.1999999999999993</c:v>
                  </c:pt>
                </c:numCache>
              </c:numRef>
            </c:plus>
            <c:minus>
              <c:numRef>
                <c:f>Sheet1!$E$17:$E$20</c:f>
                <c:numCache>
                  <c:formatCode>General</c:formatCode>
                  <c:ptCount val="4"/>
                  <c:pt idx="0">
                    <c:v>2.6000000000000014</c:v>
                  </c:pt>
                  <c:pt idx="1">
                    <c:v>2.1000000000000014</c:v>
                  </c:pt>
                </c:numCache>
              </c:numRef>
            </c:minus>
          </c:errBars>
          <c:cat>
            <c:strRef>
              <c:f>Sheet1!$A$2:$A$3</c:f>
              <c:strCache>
                <c:ptCount val="2"/>
                <c:pt idx="0">
                  <c:v>Male</c:v>
                </c:pt>
                <c:pt idx="1">
                  <c:v>Female</c:v>
                </c:pt>
              </c:strCache>
            </c:strRef>
          </c:cat>
          <c:val>
            <c:numRef>
              <c:f>Sheet1!$E$2:$E$3</c:f>
              <c:numCache>
                <c:formatCode>0.0</c:formatCode>
                <c:ptCount val="2"/>
                <c:pt idx="0">
                  <c:v>23.6</c:v>
                </c:pt>
                <c:pt idx="1">
                  <c:v>20.100000000000001</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2.0999999999999996</c:v>
                  </c:pt>
                  <c:pt idx="1">
                    <c:v>1.8000000000000007</c:v>
                  </c:pt>
                </c:numCache>
              </c:numRef>
            </c:plus>
            <c:minus>
              <c:numRef>
                <c:f>Sheet1!$D$17:$D$20</c:f>
                <c:numCache>
                  <c:formatCode>General</c:formatCode>
                  <c:ptCount val="4"/>
                  <c:pt idx="0">
                    <c:v>1.9000000000000004</c:v>
                  </c:pt>
                  <c:pt idx="1">
                    <c:v>1.5999999999999996</c:v>
                  </c:pt>
                </c:numCache>
              </c:numRef>
            </c:minus>
          </c:errBars>
          <c:cat>
            <c:strRef>
              <c:f>Sheet1!$A$2:$A$3</c:f>
              <c:strCache>
                <c:ptCount val="2"/>
                <c:pt idx="0">
                  <c:v>Male</c:v>
                </c:pt>
                <c:pt idx="1">
                  <c:v>Female</c:v>
                </c:pt>
              </c:strCache>
            </c:strRef>
          </c:cat>
          <c:val>
            <c:numRef>
              <c:f>Sheet1!$D$2:$D$3</c:f>
              <c:numCache>
                <c:formatCode>0.0</c:formatCode>
                <c:ptCount val="2"/>
                <c:pt idx="0">
                  <c:v>12.5</c:v>
                </c:pt>
                <c:pt idx="1">
                  <c:v>12.7</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2.8000000000000007</c:v>
                  </c:pt>
                  <c:pt idx="1">
                    <c:v>1.4000000000000004</c:v>
                  </c:pt>
                </c:numCache>
              </c:numRef>
            </c:plus>
            <c:minus>
              <c:numRef>
                <c:f>Sheet1!$C$17:$C$20</c:f>
                <c:numCache>
                  <c:formatCode>General</c:formatCode>
                  <c:ptCount val="4"/>
                  <c:pt idx="0">
                    <c:v>2.1999999999999993</c:v>
                  </c:pt>
                  <c:pt idx="1">
                    <c:v>1.3000000000000007</c:v>
                  </c:pt>
                </c:numCache>
              </c:numRef>
            </c:minus>
          </c:errBars>
          <c:cat>
            <c:strRef>
              <c:f>Sheet1!$A$2:$A$3</c:f>
              <c:strCache>
                <c:ptCount val="2"/>
                <c:pt idx="0">
                  <c:v>Male</c:v>
                </c:pt>
                <c:pt idx="1">
                  <c:v>Female</c:v>
                </c:pt>
              </c:strCache>
            </c:strRef>
          </c:cat>
          <c:val>
            <c:numRef>
              <c:f>Sheet1!$C$2:$C$3</c:f>
              <c:numCache>
                <c:formatCode>0.0</c:formatCode>
                <c:ptCount val="2"/>
                <c:pt idx="0">
                  <c:v>10.6</c:v>
                </c:pt>
                <c:pt idx="1">
                  <c:v>9.5</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2.4000000000000021</c:v>
                  </c:pt>
                  <c:pt idx="1">
                    <c:v>2.3999999999999986</c:v>
                  </c:pt>
                </c:numCache>
              </c:numRef>
            </c:plus>
            <c:minus>
              <c:numRef>
                <c:f>Sheet1!$B$17:$B$20</c:f>
                <c:numCache>
                  <c:formatCode>General</c:formatCode>
                  <c:ptCount val="4"/>
                  <c:pt idx="0">
                    <c:v>2.0999999999999996</c:v>
                  </c:pt>
                  <c:pt idx="1">
                    <c:v>2.1999999999999993</c:v>
                  </c:pt>
                </c:numCache>
              </c:numRef>
            </c:minus>
          </c:errBars>
          <c:cat>
            <c:strRef>
              <c:f>Sheet1!$A$2:$A$3</c:f>
              <c:strCache>
                <c:ptCount val="2"/>
                <c:pt idx="0">
                  <c:v>Male</c:v>
                </c:pt>
                <c:pt idx="1">
                  <c:v>Female</c:v>
                </c:pt>
              </c:strCache>
            </c:strRef>
          </c:cat>
          <c:val>
            <c:numRef>
              <c:f>Sheet1!$B$2:$B$3</c:f>
              <c:numCache>
                <c:formatCode>0.0</c:formatCode>
                <c:ptCount val="2"/>
                <c:pt idx="0">
                  <c:v>13.7</c:v>
                </c:pt>
                <c:pt idx="1">
                  <c:v>19.5</c:v>
                </c:pt>
              </c:numCache>
            </c:numRef>
          </c:val>
        </c:ser>
        <c:axId val="104147200"/>
        <c:axId val="104185856"/>
      </c:barChart>
      <c:catAx>
        <c:axId val="104147200"/>
        <c:scaling>
          <c:orientation val="minMax"/>
        </c:scaling>
        <c:axPos val="l"/>
        <c:tickLblPos val="nextTo"/>
        <c:crossAx val="104185856"/>
        <c:crosses val="autoZero"/>
        <c:auto val="1"/>
        <c:lblAlgn val="ctr"/>
        <c:lblOffset val="100"/>
      </c:catAx>
      <c:valAx>
        <c:axId val="104185856"/>
        <c:scaling>
          <c:orientation val="minMax"/>
          <c:max val="75"/>
          <c:min val="0"/>
        </c:scaling>
        <c:axPos val="b"/>
        <c:majorGridlines/>
        <c:numFmt formatCode="0" sourceLinked="0"/>
        <c:tickLblPos val="nextTo"/>
        <c:crossAx val="104147200"/>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19.400000000000002</c:v>
                  </c:pt>
                  <c:pt idx="1">
                    <c:v>2.1000000000000014</c:v>
                  </c:pt>
                </c:numCache>
              </c:numRef>
            </c:plus>
            <c:minus>
              <c:numRef>
                <c:f>Sheet1!$F$17:$F$20</c:f>
                <c:numCache>
                  <c:formatCode>General</c:formatCode>
                  <c:ptCount val="4"/>
                  <c:pt idx="0">
                    <c:v>9.8999999999999986</c:v>
                  </c:pt>
                  <c:pt idx="1">
                    <c:v>2.1000000000000014</c:v>
                  </c:pt>
                </c:numCache>
              </c:numRef>
            </c:minus>
          </c:errBars>
          <c:cat>
            <c:strRef>
              <c:f>Sheet1!$A$2:$A$3</c:f>
              <c:strCache>
                <c:ptCount val="2"/>
                <c:pt idx="0">
                  <c:v>LGBT</c:v>
                </c:pt>
                <c:pt idx="1">
                  <c:v>Heterosexual</c:v>
                </c:pt>
              </c:strCache>
            </c:strRef>
          </c:cat>
          <c:val>
            <c:numRef>
              <c:f>Sheet1!$F$2:$F$3</c:f>
              <c:numCache>
                <c:formatCode>0.0</c:formatCode>
                <c:ptCount val="2"/>
                <c:pt idx="0">
                  <c:v>16.2</c:v>
                </c:pt>
                <c:pt idx="1">
                  <c:v>39.1</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16.100000000000001</c:v>
                  </c:pt>
                  <c:pt idx="1">
                    <c:v>1.8000000000000007</c:v>
                  </c:pt>
                </c:numCache>
              </c:numRef>
            </c:plus>
            <c:minus>
              <c:numRef>
                <c:f>Sheet1!$E$17:$E$20</c:f>
                <c:numCache>
                  <c:formatCode>General</c:formatCode>
                  <c:ptCount val="4"/>
                  <c:pt idx="0">
                    <c:v>12</c:v>
                  </c:pt>
                  <c:pt idx="1">
                    <c:v>1.6999999999999993</c:v>
                  </c:pt>
                </c:numCache>
              </c:numRef>
            </c:minus>
          </c:errBars>
          <c:cat>
            <c:strRef>
              <c:f>Sheet1!$A$2:$A$3</c:f>
              <c:strCache>
                <c:ptCount val="2"/>
                <c:pt idx="0">
                  <c:v>LGBT</c:v>
                </c:pt>
                <c:pt idx="1">
                  <c:v>Heterosexual</c:v>
                </c:pt>
              </c:strCache>
            </c:strRef>
          </c:cat>
          <c:val>
            <c:numRef>
              <c:f>Sheet1!$E$2:$E$3</c:f>
              <c:numCache>
                <c:formatCode>0.0</c:formatCode>
                <c:ptCount val="2"/>
                <c:pt idx="0">
                  <c:v>28.5</c:v>
                </c:pt>
                <c:pt idx="1">
                  <c:v>21.8</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15.4</c:v>
                  </c:pt>
                  <c:pt idx="1">
                    <c:v>1.4000000000000004</c:v>
                  </c:pt>
                </c:numCache>
              </c:numRef>
            </c:plus>
            <c:minus>
              <c:numRef>
                <c:f>Sheet1!$D$17:$D$20</c:f>
                <c:numCache>
                  <c:formatCode>General</c:formatCode>
                  <c:ptCount val="4"/>
                  <c:pt idx="0">
                    <c:v>7.3000000000000007</c:v>
                  </c:pt>
                  <c:pt idx="1">
                    <c:v>1.1999999999999993</c:v>
                  </c:pt>
                </c:numCache>
              </c:numRef>
            </c:minus>
          </c:errBars>
          <c:cat>
            <c:strRef>
              <c:f>Sheet1!$A$2:$A$3</c:f>
              <c:strCache>
                <c:ptCount val="2"/>
                <c:pt idx="0">
                  <c:v>LGBT</c:v>
                </c:pt>
                <c:pt idx="1">
                  <c:v>Heterosexual</c:v>
                </c:pt>
              </c:strCache>
            </c:strRef>
          </c:cat>
          <c:val>
            <c:numRef>
              <c:f>Sheet1!$D$2:$D$3</c:f>
              <c:numCache>
                <c:formatCode>0.0</c:formatCode>
                <c:ptCount val="2"/>
                <c:pt idx="0">
                  <c:v>11.9</c:v>
                </c:pt>
                <c:pt idx="1">
                  <c:v>12.5</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9.1000000000000014</c:v>
                  </c:pt>
                  <c:pt idx="1">
                    <c:v>1.3999999999999986</c:v>
                  </c:pt>
                </c:numCache>
              </c:numRef>
            </c:plus>
            <c:minus>
              <c:numRef>
                <c:f>Sheet1!$C$17:$C$20</c:f>
                <c:numCache>
                  <c:formatCode>General</c:formatCode>
                  <c:ptCount val="4"/>
                  <c:pt idx="0">
                    <c:v>5.1999999999999993</c:v>
                  </c:pt>
                  <c:pt idx="1">
                    <c:v>1.2000000000000011</c:v>
                  </c:pt>
                </c:numCache>
              </c:numRef>
            </c:minus>
          </c:errBars>
          <c:cat>
            <c:strRef>
              <c:f>Sheet1!$A$2:$A$3</c:f>
              <c:strCache>
                <c:ptCount val="2"/>
                <c:pt idx="0">
                  <c:v>LGBT</c:v>
                </c:pt>
                <c:pt idx="1">
                  <c:v>Heterosexual</c:v>
                </c:pt>
              </c:strCache>
            </c:strRef>
          </c:cat>
          <c:val>
            <c:numRef>
              <c:f>Sheet1!$C$2:$C$3</c:f>
              <c:numCache>
                <c:formatCode>0.0</c:formatCode>
                <c:ptCount val="2"/>
                <c:pt idx="0">
                  <c:v>10.7</c:v>
                </c:pt>
                <c:pt idx="1">
                  <c:v>9.8000000000000007</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14.599999999999994</c:v>
                  </c:pt>
                  <c:pt idx="1">
                    <c:v>1.6999999999999993</c:v>
                  </c:pt>
                </c:numCache>
              </c:numRef>
            </c:plus>
            <c:minus>
              <c:numRef>
                <c:f>Sheet1!$B$17:$B$20</c:f>
                <c:numCache>
                  <c:formatCode>General</c:formatCode>
                  <c:ptCount val="4"/>
                  <c:pt idx="0">
                    <c:v>11.900000000000002</c:v>
                  </c:pt>
                  <c:pt idx="1">
                    <c:v>1.7000000000000011</c:v>
                  </c:pt>
                </c:numCache>
              </c:numRef>
            </c:minus>
          </c:errBars>
          <c:cat>
            <c:strRef>
              <c:f>Sheet1!$A$2:$A$3</c:f>
              <c:strCache>
                <c:ptCount val="2"/>
                <c:pt idx="0">
                  <c:v>LGBT</c:v>
                </c:pt>
                <c:pt idx="1">
                  <c:v>Heterosexual</c:v>
                </c:pt>
              </c:strCache>
            </c:strRef>
          </c:cat>
          <c:val>
            <c:numRef>
              <c:f>Sheet1!$B$2:$B$3</c:f>
              <c:numCache>
                <c:formatCode>0.0</c:formatCode>
                <c:ptCount val="2"/>
                <c:pt idx="0">
                  <c:v>32.700000000000003</c:v>
                </c:pt>
                <c:pt idx="1">
                  <c:v>16.8</c:v>
                </c:pt>
              </c:numCache>
            </c:numRef>
          </c:val>
        </c:ser>
        <c:axId val="106678144"/>
        <c:axId val="106681856"/>
      </c:barChart>
      <c:catAx>
        <c:axId val="106678144"/>
        <c:scaling>
          <c:orientation val="minMax"/>
        </c:scaling>
        <c:axPos val="l"/>
        <c:tickLblPos val="nextTo"/>
        <c:crossAx val="106681856"/>
        <c:crosses val="autoZero"/>
        <c:auto val="1"/>
        <c:lblAlgn val="ctr"/>
        <c:lblOffset val="100"/>
      </c:catAx>
      <c:valAx>
        <c:axId val="106681856"/>
        <c:scaling>
          <c:orientation val="minMax"/>
          <c:max val="75"/>
          <c:min val="0"/>
        </c:scaling>
        <c:axPos val="b"/>
        <c:majorGridlines/>
        <c:numFmt formatCode="0" sourceLinked="0"/>
        <c:tickLblPos val="nextTo"/>
        <c:crossAx val="106678144"/>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Sheet1!$F$34:$F$40</c:f>
                <c:numCache>
                  <c:formatCode>General</c:formatCode>
                  <c:ptCount val="7"/>
                  <c:pt idx="0">
                    <c:v>2.6000000000000014</c:v>
                  </c:pt>
                  <c:pt idx="1">
                    <c:v>3.8000000000000043</c:v>
                  </c:pt>
                  <c:pt idx="2">
                    <c:v>20</c:v>
                  </c:pt>
                  <c:pt idx="3">
                    <c:v>20.700000000000003</c:v>
                  </c:pt>
                  <c:pt idx="4">
                    <c:v>8.8999999999999986</c:v>
                  </c:pt>
                </c:numCache>
              </c:numRef>
            </c:plus>
            <c:minus>
              <c:numRef>
                <c:f>Sheet1!$F$26:$F$32</c:f>
                <c:numCache>
                  <c:formatCode>General</c:formatCode>
                  <c:ptCount val="7"/>
                  <c:pt idx="0">
                    <c:v>2.5999999999999943</c:v>
                  </c:pt>
                  <c:pt idx="1">
                    <c:v>3.5</c:v>
                  </c:pt>
                  <c:pt idx="2">
                    <c:v>17.5</c:v>
                  </c:pt>
                  <c:pt idx="3">
                    <c:v>19.7</c:v>
                  </c:pt>
                  <c:pt idx="4">
                    <c:v>8</c:v>
                  </c:pt>
                </c:numCache>
              </c:numRef>
            </c:minus>
          </c:errBars>
          <c:cat>
            <c:strRef>
              <c:f>Sheet1!$A$2:$A$6</c:f>
              <c:strCache>
                <c:ptCount val="5"/>
                <c:pt idx="0">
                  <c:v>White</c:v>
                </c:pt>
                <c:pt idx="1">
                  <c:v>Hispanic</c:v>
                </c:pt>
                <c:pt idx="2">
                  <c:v>BlackAA</c:v>
                </c:pt>
                <c:pt idx="3">
                  <c:v>AsianNHOPI</c:v>
                </c:pt>
                <c:pt idx="4">
                  <c:v>AIAN</c:v>
                </c:pt>
              </c:strCache>
            </c:strRef>
          </c:cat>
          <c:val>
            <c:numRef>
              <c:f>Sheet1!$F$2:$F$6</c:f>
              <c:numCache>
                <c:formatCode>0.0</c:formatCode>
                <c:ptCount val="5"/>
                <c:pt idx="0">
                  <c:v>42.3</c:v>
                </c:pt>
                <c:pt idx="1">
                  <c:v>34.9</c:v>
                </c:pt>
                <c:pt idx="2">
                  <c:v>41.5</c:v>
                </c:pt>
                <c:pt idx="3">
                  <c:v>46.5</c:v>
                </c:pt>
                <c:pt idx="4">
                  <c:v>35.6</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Sheet1!$F$34:$F$40</c:f>
                <c:numCache>
                  <c:formatCode>General</c:formatCode>
                  <c:ptCount val="7"/>
                  <c:pt idx="0">
                    <c:v>2.6000000000000014</c:v>
                  </c:pt>
                  <c:pt idx="1">
                    <c:v>3.8000000000000043</c:v>
                  </c:pt>
                  <c:pt idx="2">
                    <c:v>20</c:v>
                  </c:pt>
                  <c:pt idx="3">
                    <c:v>20.700000000000003</c:v>
                  </c:pt>
                  <c:pt idx="4">
                    <c:v>8.8999999999999986</c:v>
                  </c:pt>
                </c:numCache>
              </c:numRef>
            </c:plus>
            <c:minus>
              <c:numRef>
                <c:f>Sheet1!$F$26:$F$32</c:f>
                <c:numCache>
                  <c:formatCode>General</c:formatCode>
                  <c:ptCount val="7"/>
                  <c:pt idx="0">
                    <c:v>2.5999999999999943</c:v>
                  </c:pt>
                  <c:pt idx="1">
                    <c:v>3.5</c:v>
                  </c:pt>
                  <c:pt idx="2">
                    <c:v>17.5</c:v>
                  </c:pt>
                  <c:pt idx="3">
                    <c:v>19.7</c:v>
                  </c:pt>
                  <c:pt idx="4">
                    <c:v>8</c:v>
                  </c:pt>
                </c:numCache>
              </c:numRef>
            </c:minus>
          </c:errBars>
          <c:cat>
            <c:strRef>
              <c:f>Sheet1!$A$2:$A$6</c:f>
              <c:strCache>
                <c:ptCount val="5"/>
                <c:pt idx="0">
                  <c:v>White</c:v>
                </c:pt>
                <c:pt idx="1">
                  <c:v>Hispanic</c:v>
                </c:pt>
                <c:pt idx="2">
                  <c:v>BlackAA</c:v>
                </c:pt>
                <c:pt idx="3">
                  <c:v>AsianNHOPI</c:v>
                </c:pt>
                <c:pt idx="4">
                  <c:v>AIAN</c:v>
                </c:pt>
              </c:strCache>
            </c:strRef>
          </c:cat>
          <c:val>
            <c:numRef>
              <c:f>Sheet1!$E$2:$E$6</c:f>
              <c:numCache>
                <c:formatCode>0.0</c:formatCode>
                <c:ptCount val="5"/>
                <c:pt idx="0">
                  <c:v>22.1</c:v>
                </c:pt>
                <c:pt idx="1">
                  <c:v>21.9</c:v>
                </c:pt>
                <c:pt idx="2">
                  <c:v>14.4</c:v>
                </c:pt>
                <c:pt idx="3">
                  <c:v>18.5</c:v>
                </c:pt>
                <c:pt idx="4">
                  <c:v>21.1</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Sheet1!$D$34:$D$40</c:f>
                <c:numCache>
                  <c:formatCode>General</c:formatCode>
                  <c:ptCount val="7"/>
                  <c:pt idx="0">
                    <c:v>1.6000000000000014</c:v>
                  </c:pt>
                  <c:pt idx="1">
                    <c:v>2.5999999999999996</c:v>
                  </c:pt>
                  <c:pt idx="2">
                    <c:v>8.8999999999999986</c:v>
                  </c:pt>
                  <c:pt idx="3">
                    <c:v>34.200000000000003</c:v>
                  </c:pt>
                  <c:pt idx="4">
                    <c:v>6</c:v>
                  </c:pt>
                </c:numCache>
              </c:numRef>
            </c:plus>
            <c:minus>
              <c:numRef>
                <c:f>Sheet1!$D$26:$D$32</c:f>
                <c:numCache>
                  <c:formatCode>General</c:formatCode>
                  <c:ptCount val="7"/>
                  <c:pt idx="0">
                    <c:v>1.3999999999999986</c:v>
                  </c:pt>
                  <c:pt idx="1">
                    <c:v>2.2999999999999989</c:v>
                  </c:pt>
                  <c:pt idx="2">
                    <c:v>3.5</c:v>
                  </c:pt>
                  <c:pt idx="3">
                    <c:v>9.1999999999999993</c:v>
                  </c:pt>
                  <c:pt idx="4">
                    <c:v>4.4000000000000004</c:v>
                  </c:pt>
                </c:numCache>
              </c:numRef>
            </c:minus>
          </c:errBars>
          <c:cat>
            <c:strRef>
              <c:f>Sheet1!$A$2:$A$6</c:f>
              <c:strCache>
                <c:ptCount val="5"/>
                <c:pt idx="0">
                  <c:v>White</c:v>
                </c:pt>
                <c:pt idx="1">
                  <c:v>Hispanic</c:v>
                </c:pt>
                <c:pt idx="2">
                  <c:v>BlackAA</c:v>
                </c:pt>
                <c:pt idx="3">
                  <c:v>AsianNHOPI</c:v>
                </c:pt>
                <c:pt idx="4">
                  <c:v>AIAN</c:v>
                </c:pt>
              </c:strCache>
            </c:strRef>
          </c:cat>
          <c:val>
            <c:numRef>
              <c:f>Sheet1!$D$2:$D$6</c:f>
              <c:numCache>
                <c:formatCode>0.0</c:formatCode>
                <c:ptCount val="5"/>
                <c:pt idx="0">
                  <c:v>12.2</c:v>
                </c:pt>
                <c:pt idx="1">
                  <c:v>13.1</c:v>
                </c:pt>
                <c:pt idx="2">
                  <c:v>5.3</c:v>
                </c:pt>
                <c:pt idx="3">
                  <c:v>11</c:v>
                </c:pt>
                <c:pt idx="4">
                  <c:v>13.8</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Sheet1!$C$34:$C$40</c:f>
                <c:numCache>
                  <c:formatCode>General</c:formatCode>
                  <c:ptCount val="7"/>
                  <c:pt idx="0">
                    <c:v>1.6999999999999993</c:v>
                  </c:pt>
                  <c:pt idx="1">
                    <c:v>3</c:v>
                  </c:pt>
                  <c:pt idx="2">
                    <c:v>16.8</c:v>
                  </c:pt>
                  <c:pt idx="3">
                    <c:v>19.2</c:v>
                  </c:pt>
                  <c:pt idx="4">
                    <c:v>6.5</c:v>
                  </c:pt>
                </c:numCache>
              </c:numRef>
            </c:plus>
            <c:minus>
              <c:numRef>
                <c:f>Sheet1!$C$26:$C$32</c:f>
                <c:numCache>
                  <c:formatCode>General</c:formatCode>
                  <c:ptCount val="7"/>
                  <c:pt idx="0">
                    <c:v>1.5000000000000009</c:v>
                  </c:pt>
                  <c:pt idx="1">
                    <c:v>2.3999999999999986</c:v>
                  </c:pt>
                  <c:pt idx="2">
                    <c:v>7.3999999999999995</c:v>
                  </c:pt>
                  <c:pt idx="3">
                    <c:v>6.5000000000000009</c:v>
                  </c:pt>
                  <c:pt idx="4">
                    <c:v>4.5</c:v>
                  </c:pt>
                </c:numCache>
              </c:numRef>
            </c:minus>
          </c:errBars>
          <c:cat>
            <c:strRef>
              <c:f>Sheet1!$A$2:$A$6</c:f>
              <c:strCache>
                <c:ptCount val="5"/>
                <c:pt idx="0">
                  <c:v>White</c:v>
                </c:pt>
                <c:pt idx="1">
                  <c:v>Hispanic</c:v>
                </c:pt>
                <c:pt idx="2">
                  <c:v>BlackAA</c:v>
                </c:pt>
                <c:pt idx="3">
                  <c:v>AsianNHOPI</c:v>
                </c:pt>
                <c:pt idx="4">
                  <c:v>AIAN</c:v>
                </c:pt>
              </c:strCache>
            </c:strRef>
          </c:cat>
          <c:val>
            <c:numRef>
              <c:f>Sheet1!$C$2:$C$6</c:f>
              <c:numCache>
                <c:formatCode>0.0</c:formatCode>
                <c:ptCount val="5"/>
                <c:pt idx="0">
                  <c:v>9.3000000000000007</c:v>
                </c:pt>
                <c:pt idx="1">
                  <c:v>10.7</c:v>
                </c:pt>
                <c:pt idx="2">
                  <c:v>11.7</c:v>
                </c:pt>
                <c:pt idx="3">
                  <c:v>8.8000000000000007</c:v>
                </c:pt>
                <c:pt idx="4">
                  <c:v>12</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Sheet1!$B$34:$B$40</c:f>
                <c:numCache>
                  <c:formatCode>General</c:formatCode>
                  <c:ptCount val="7"/>
                  <c:pt idx="0">
                    <c:v>1.8000000000000007</c:v>
                  </c:pt>
                  <c:pt idx="1">
                    <c:v>3.4000000000000021</c:v>
                  </c:pt>
                  <c:pt idx="2">
                    <c:v>22.299999999999997</c:v>
                  </c:pt>
                  <c:pt idx="3">
                    <c:v>24.7</c:v>
                  </c:pt>
                  <c:pt idx="4">
                    <c:v>6.1000000000000014</c:v>
                  </c:pt>
                </c:numCache>
              </c:numRef>
            </c:plus>
            <c:minus>
              <c:numRef>
                <c:f>Sheet1!$B$26:$B$32</c:f>
                <c:numCache>
                  <c:formatCode>General</c:formatCode>
                  <c:ptCount val="7"/>
                  <c:pt idx="0">
                    <c:v>1.6999999999999993</c:v>
                  </c:pt>
                  <c:pt idx="1">
                    <c:v>3</c:v>
                  </c:pt>
                  <c:pt idx="2">
                    <c:v>14.6</c:v>
                  </c:pt>
                  <c:pt idx="3">
                    <c:v>10.6</c:v>
                  </c:pt>
                  <c:pt idx="4">
                    <c:v>4.6999999999999993</c:v>
                  </c:pt>
                </c:numCache>
              </c:numRef>
            </c:minus>
          </c:errBars>
          <c:cat>
            <c:strRef>
              <c:f>Sheet1!$A$2:$A$6</c:f>
              <c:strCache>
                <c:ptCount val="5"/>
                <c:pt idx="0">
                  <c:v>White</c:v>
                </c:pt>
                <c:pt idx="1">
                  <c:v>Hispanic</c:v>
                </c:pt>
                <c:pt idx="2">
                  <c:v>BlackAA</c:v>
                </c:pt>
                <c:pt idx="3">
                  <c:v>AsianNHOPI</c:v>
                </c:pt>
                <c:pt idx="4">
                  <c:v>AIAN</c:v>
                </c:pt>
              </c:strCache>
            </c:strRef>
          </c:cat>
          <c:val>
            <c:numRef>
              <c:f>Sheet1!$B$2:$B$6</c:f>
              <c:numCache>
                <c:formatCode>0.0</c:formatCode>
                <c:ptCount val="5"/>
                <c:pt idx="0">
                  <c:v>14.2</c:v>
                </c:pt>
                <c:pt idx="1">
                  <c:v>19.399999999999999</c:v>
                </c:pt>
                <c:pt idx="2">
                  <c:v>27</c:v>
                </c:pt>
                <c:pt idx="3">
                  <c:v>15.2</c:v>
                </c:pt>
                <c:pt idx="4">
                  <c:v>17.5</c:v>
                </c:pt>
              </c:numCache>
            </c:numRef>
          </c:val>
        </c:ser>
        <c:axId val="105642624"/>
        <c:axId val="105708928"/>
      </c:barChart>
      <c:catAx>
        <c:axId val="105642624"/>
        <c:scaling>
          <c:orientation val="minMax"/>
        </c:scaling>
        <c:axPos val="l"/>
        <c:tickLblPos val="nextTo"/>
        <c:crossAx val="105708928"/>
        <c:crosses val="autoZero"/>
        <c:auto val="1"/>
        <c:lblAlgn val="ctr"/>
        <c:lblOffset val="100"/>
      </c:catAx>
      <c:valAx>
        <c:axId val="105708928"/>
        <c:scaling>
          <c:orientation val="minMax"/>
          <c:max val="75"/>
          <c:min val="0"/>
        </c:scaling>
        <c:axPos val="b"/>
        <c:majorGridlines/>
        <c:numFmt formatCode="0" sourceLinked="0"/>
        <c:tickLblPos val="nextTo"/>
        <c:crossAx val="105642624"/>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Sheet1!$F$34:$F$40</c:f>
                <c:numCache>
                  <c:formatCode>General</c:formatCode>
                  <c:ptCount val="7"/>
                  <c:pt idx="0">
                    <c:v>3.5999999999999943</c:v>
                  </c:pt>
                  <c:pt idx="1">
                    <c:v>4.0999999999999943</c:v>
                  </c:pt>
                  <c:pt idx="2">
                    <c:v>4.7999999999999972</c:v>
                  </c:pt>
                  <c:pt idx="3">
                    <c:v>4.8999999999999986</c:v>
                  </c:pt>
                  <c:pt idx="4">
                    <c:v>4.5</c:v>
                  </c:pt>
                </c:numCache>
              </c:numRef>
            </c:plus>
            <c:minus>
              <c:numRef>
                <c:f>Sheet1!$F$26:$F$32</c:f>
                <c:numCache>
                  <c:formatCode>General</c:formatCode>
                  <c:ptCount val="7"/>
                  <c:pt idx="0">
                    <c:v>3.4000000000000057</c:v>
                  </c:pt>
                  <c:pt idx="1">
                    <c:v>4</c:v>
                  </c:pt>
                  <c:pt idx="2">
                    <c:v>4.5</c:v>
                  </c:pt>
                  <c:pt idx="3">
                    <c:v>4.8000000000000043</c:v>
                  </c:pt>
                  <c:pt idx="4">
                    <c:v>4.3000000000000043</c:v>
                  </c:pt>
                </c:numCache>
              </c:numRef>
            </c:minus>
          </c:errBars>
          <c:cat>
            <c:strRef>
              <c:f>Sheet1!$A$2:$A$6</c:f>
              <c:strCache>
                <c:ptCount val="5"/>
                <c:pt idx="0">
                  <c:v>Northwest</c:v>
                </c:pt>
                <c:pt idx="1">
                  <c:v>Northeast</c:v>
                </c:pt>
                <c:pt idx="2">
                  <c:v>Bernalillo Co.</c:v>
                </c:pt>
                <c:pt idx="3">
                  <c:v>Southeast</c:v>
                </c:pt>
                <c:pt idx="4">
                  <c:v>Southwest</c:v>
                </c:pt>
              </c:strCache>
            </c:strRef>
          </c:cat>
          <c:val>
            <c:numRef>
              <c:f>Sheet1!$F$2:$F$6</c:f>
              <c:numCache>
                <c:formatCode>0.0</c:formatCode>
                <c:ptCount val="5"/>
                <c:pt idx="0">
                  <c:v>35.700000000000003</c:v>
                </c:pt>
                <c:pt idx="1">
                  <c:v>36.200000000000003</c:v>
                </c:pt>
                <c:pt idx="2">
                  <c:v>39.200000000000003</c:v>
                </c:pt>
                <c:pt idx="3">
                  <c:v>44.2</c:v>
                </c:pt>
                <c:pt idx="4">
                  <c:v>40.700000000000003</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Sheet1!$F$34:$F$40</c:f>
                <c:numCache>
                  <c:formatCode>General</c:formatCode>
                  <c:ptCount val="7"/>
                  <c:pt idx="0">
                    <c:v>3.5999999999999943</c:v>
                  </c:pt>
                  <c:pt idx="1">
                    <c:v>4.0999999999999943</c:v>
                  </c:pt>
                  <c:pt idx="2">
                    <c:v>4.7999999999999972</c:v>
                  </c:pt>
                  <c:pt idx="3">
                    <c:v>4.8999999999999986</c:v>
                  </c:pt>
                  <c:pt idx="4">
                    <c:v>4.5</c:v>
                  </c:pt>
                </c:numCache>
              </c:numRef>
            </c:plus>
            <c:minus>
              <c:numRef>
                <c:f>Sheet1!$F$26:$F$32</c:f>
                <c:numCache>
                  <c:formatCode>General</c:formatCode>
                  <c:ptCount val="7"/>
                  <c:pt idx="0">
                    <c:v>3.4000000000000057</c:v>
                  </c:pt>
                  <c:pt idx="1">
                    <c:v>4</c:v>
                  </c:pt>
                  <c:pt idx="2">
                    <c:v>4.5</c:v>
                  </c:pt>
                  <c:pt idx="3">
                    <c:v>4.8000000000000043</c:v>
                  </c:pt>
                  <c:pt idx="4">
                    <c:v>4.3000000000000043</c:v>
                  </c:pt>
                </c:numCache>
              </c:numRef>
            </c:minus>
          </c:errBars>
          <c:cat>
            <c:strRef>
              <c:f>Sheet1!$A$2:$A$6</c:f>
              <c:strCache>
                <c:ptCount val="5"/>
                <c:pt idx="0">
                  <c:v>Northwest</c:v>
                </c:pt>
                <c:pt idx="1">
                  <c:v>Northeast</c:v>
                </c:pt>
                <c:pt idx="2">
                  <c:v>Bernalillo Co.</c:v>
                </c:pt>
                <c:pt idx="3">
                  <c:v>Southeast</c:v>
                </c:pt>
                <c:pt idx="4">
                  <c:v>Southwest</c:v>
                </c:pt>
              </c:strCache>
            </c:strRef>
          </c:cat>
          <c:val>
            <c:numRef>
              <c:f>Sheet1!$E$2:$E$6</c:f>
              <c:numCache>
                <c:formatCode>0.0</c:formatCode>
                <c:ptCount val="5"/>
                <c:pt idx="0">
                  <c:v>21.6</c:v>
                </c:pt>
                <c:pt idx="1">
                  <c:v>24</c:v>
                </c:pt>
                <c:pt idx="2">
                  <c:v>21.3</c:v>
                </c:pt>
                <c:pt idx="3">
                  <c:v>22</c:v>
                </c:pt>
                <c:pt idx="4">
                  <c:v>20.9</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Sheet1!$D$34:$D$40</c:f>
                <c:numCache>
                  <c:formatCode>General</c:formatCode>
                  <c:ptCount val="7"/>
                  <c:pt idx="0">
                    <c:v>2.7000000000000011</c:v>
                  </c:pt>
                  <c:pt idx="1">
                    <c:v>2.8000000000000007</c:v>
                  </c:pt>
                  <c:pt idx="2">
                    <c:v>3.1999999999999993</c:v>
                  </c:pt>
                  <c:pt idx="3">
                    <c:v>3.0999999999999996</c:v>
                  </c:pt>
                  <c:pt idx="4">
                    <c:v>3</c:v>
                  </c:pt>
                </c:numCache>
              </c:numRef>
            </c:plus>
            <c:minus>
              <c:numRef>
                <c:f>Sheet1!$D$26:$D$32</c:f>
                <c:numCache>
                  <c:formatCode>General</c:formatCode>
                  <c:ptCount val="7"/>
                  <c:pt idx="0">
                    <c:v>2.2999999999999989</c:v>
                  </c:pt>
                  <c:pt idx="1">
                    <c:v>2.5</c:v>
                  </c:pt>
                  <c:pt idx="2">
                    <c:v>2.6000000000000014</c:v>
                  </c:pt>
                  <c:pt idx="3">
                    <c:v>2.4000000000000004</c:v>
                  </c:pt>
                  <c:pt idx="4">
                    <c:v>2.4000000000000004</c:v>
                  </c:pt>
                </c:numCache>
              </c:numRef>
            </c:minus>
          </c:errBars>
          <c:cat>
            <c:strRef>
              <c:f>Sheet1!$A$2:$A$6</c:f>
              <c:strCache>
                <c:ptCount val="5"/>
                <c:pt idx="0">
                  <c:v>Northwest</c:v>
                </c:pt>
                <c:pt idx="1">
                  <c:v>Northeast</c:v>
                </c:pt>
                <c:pt idx="2">
                  <c:v>Bernalillo Co.</c:v>
                </c:pt>
                <c:pt idx="3">
                  <c:v>Southeast</c:v>
                </c:pt>
                <c:pt idx="4">
                  <c:v>Southwest</c:v>
                </c:pt>
              </c:strCache>
            </c:strRef>
          </c:cat>
          <c:val>
            <c:numRef>
              <c:f>Sheet1!$D$2:$D$6</c:f>
              <c:numCache>
                <c:formatCode>0.0</c:formatCode>
                <c:ptCount val="5"/>
                <c:pt idx="0">
                  <c:v>13.6</c:v>
                </c:pt>
                <c:pt idx="1">
                  <c:v>13</c:v>
                </c:pt>
                <c:pt idx="2">
                  <c:v>12.8</c:v>
                </c:pt>
                <c:pt idx="3">
                  <c:v>9.8000000000000007</c:v>
                </c:pt>
                <c:pt idx="4">
                  <c:v>12.5</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Sheet1!$C$34:$C$40</c:f>
                <c:numCache>
                  <c:formatCode>General</c:formatCode>
                  <c:ptCount val="7"/>
                  <c:pt idx="0">
                    <c:v>2.5</c:v>
                  </c:pt>
                  <c:pt idx="1">
                    <c:v>2.5</c:v>
                  </c:pt>
                  <c:pt idx="2">
                    <c:v>4</c:v>
                  </c:pt>
                  <c:pt idx="3">
                    <c:v>2.5</c:v>
                  </c:pt>
                  <c:pt idx="4">
                    <c:v>2.5999999999999996</c:v>
                  </c:pt>
                </c:numCache>
              </c:numRef>
            </c:plus>
            <c:minus>
              <c:numRef>
                <c:f>Sheet1!$C$26:$C$32</c:f>
                <c:numCache>
                  <c:formatCode>General</c:formatCode>
                  <c:ptCount val="7"/>
                  <c:pt idx="0">
                    <c:v>2</c:v>
                  </c:pt>
                  <c:pt idx="1">
                    <c:v>2</c:v>
                  </c:pt>
                  <c:pt idx="2">
                    <c:v>3.1000000000000014</c:v>
                  </c:pt>
                  <c:pt idx="3">
                    <c:v>1.8999999999999995</c:v>
                  </c:pt>
                  <c:pt idx="4">
                    <c:v>2.2000000000000002</c:v>
                  </c:pt>
                </c:numCache>
              </c:numRef>
            </c:minus>
          </c:errBars>
          <c:cat>
            <c:strRef>
              <c:f>Sheet1!$A$2:$A$6</c:f>
              <c:strCache>
                <c:ptCount val="5"/>
                <c:pt idx="0">
                  <c:v>Northwest</c:v>
                </c:pt>
                <c:pt idx="1">
                  <c:v>Northeast</c:v>
                </c:pt>
                <c:pt idx="2">
                  <c:v>Bernalillo Co.</c:v>
                </c:pt>
                <c:pt idx="3">
                  <c:v>Southeast</c:v>
                </c:pt>
                <c:pt idx="4">
                  <c:v>Southwest</c:v>
                </c:pt>
              </c:strCache>
            </c:strRef>
          </c:cat>
          <c:val>
            <c:numRef>
              <c:f>Sheet1!$C$2:$C$6</c:f>
              <c:numCache>
                <c:formatCode>0.0</c:formatCode>
                <c:ptCount val="5"/>
                <c:pt idx="0">
                  <c:v>10.6</c:v>
                </c:pt>
                <c:pt idx="1">
                  <c:v>7.9</c:v>
                </c:pt>
                <c:pt idx="2">
                  <c:v>12.3</c:v>
                </c:pt>
                <c:pt idx="3">
                  <c:v>6.6</c:v>
                </c:pt>
                <c:pt idx="4">
                  <c:v>9.5</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Sheet1!$B$34:$B$40</c:f>
                <c:numCache>
                  <c:formatCode>General</c:formatCode>
                  <c:ptCount val="7"/>
                  <c:pt idx="0">
                    <c:v>3.1000000000000014</c:v>
                  </c:pt>
                  <c:pt idx="1">
                    <c:v>4.3000000000000007</c:v>
                  </c:pt>
                  <c:pt idx="2">
                    <c:v>3.7000000000000011</c:v>
                  </c:pt>
                  <c:pt idx="3">
                    <c:v>4.6000000000000014</c:v>
                  </c:pt>
                  <c:pt idx="4">
                    <c:v>3.5</c:v>
                  </c:pt>
                </c:numCache>
              </c:numRef>
            </c:plus>
            <c:minus>
              <c:numRef>
                <c:f>Sheet1!$B$26:$B$32</c:f>
                <c:numCache>
                  <c:formatCode>General</c:formatCode>
                  <c:ptCount val="7"/>
                  <c:pt idx="0">
                    <c:v>2.8000000000000007</c:v>
                  </c:pt>
                  <c:pt idx="1">
                    <c:v>3.6999999999999993</c:v>
                  </c:pt>
                  <c:pt idx="2">
                    <c:v>3.0999999999999996</c:v>
                  </c:pt>
                  <c:pt idx="3">
                    <c:v>3.7999999999999989</c:v>
                  </c:pt>
                  <c:pt idx="4">
                    <c:v>2.9999999999999982</c:v>
                  </c:pt>
                </c:numCache>
              </c:numRef>
            </c:minus>
          </c:errBars>
          <c:cat>
            <c:strRef>
              <c:f>Sheet1!$A$2:$A$6</c:f>
              <c:strCache>
                <c:ptCount val="5"/>
                <c:pt idx="0">
                  <c:v>Northwest</c:v>
                </c:pt>
                <c:pt idx="1">
                  <c:v>Northeast</c:v>
                </c:pt>
                <c:pt idx="2">
                  <c:v>Bernalillo Co.</c:v>
                </c:pt>
                <c:pt idx="3">
                  <c:v>Southeast</c:v>
                </c:pt>
                <c:pt idx="4">
                  <c:v>Southwest</c:v>
                </c:pt>
              </c:strCache>
            </c:strRef>
          </c:cat>
          <c:val>
            <c:numRef>
              <c:f>Sheet1!$B$2:$B$6</c:f>
              <c:numCache>
                <c:formatCode>0.0</c:formatCode>
                <c:ptCount val="5"/>
                <c:pt idx="0">
                  <c:v>18.5</c:v>
                </c:pt>
                <c:pt idx="1">
                  <c:v>19</c:v>
                </c:pt>
                <c:pt idx="2">
                  <c:v>14.4</c:v>
                </c:pt>
                <c:pt idx="3">
                  <c:v>17.399999999999999</c:v>
                </c:pt>
                <c:pt idx="4">
                  <c:v>16.399999999999999</c:v>
                </c:pt>
              </c:numCache>
            </c:numRef>
          </c:val>
        </c:ser>
        <c:axId val="104188928"/>
        <c:axId val="104215296"/>
      </c:barChart>
      <c:catAx>
        <c:axId val="104188928"/>
        <c:scaling>
          <c:orientation val="minMax"/>
        </c:scaling>
        <c:axPos val="l"/>
        <c:tickLblPos val="nextTo"/>
        <c:crossAx val="104215296"/>
        <c:crosses val="autoZero"/>
        <c:auto val="1"/>
        <c:lblAlgn val="ctr"/>
        <c:lblOffset val="100"/>
      </c:catAx>
      <c:valAx>
        <c:axId val="104215296"/>
        <c:scaling>
          <c:orientation val="minMax"/>
          <c:max val="75"/>
          <c:min val="0"/>
        </c:scaling>
        <c:axPos val="b"/>
        <c:majorGridlines/>
        <c:numFmt formatCode="0" sourceLinked="0"/>
        <c:tickLblPos val="nextTo"/>
        <c:crossAx val="104188928"/>
        <c:crosses val="autoZero"/>
        <c:crossBetween val="between"/>
        <c:majorUnit val="10"/>
      </c:valAx>
    </c:plotArea>
    <c:legend>
      <c:legendPos val="t"/>
      <c:layout/>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Sheet1!$F$1</c:f>
              <c:strCache>
                <c:ptCount val="1"/>
                <c:pt idx="0">
                  <c:v>Zero ACE</c:v>
                </c:pt>
              </c:strCache>
            </c:strRef>
          </c:tx>
          <c:spPr>
            <a:solidFill>
              <a:srgbClr val="D9D9D9"/>
            </a:solidFill>
            <a:ln w="3175">
              <a:solidFill>
                <a:srgbClr val="000000"/>
              </a:solidFill>
            </a:ln>
          </c:spPr>
          <c:errBars>
            <c:errBarType val="both"/>
            <c:errValType val="cust"/>
            <c:plus>
              <c:numRef>
                <c:f>Sheet1!$F$22:$F$25</c:f>
                <c:numCache>
                  <c:formatCode>General</c:formatCode>
                  <c:ptCount val="4"/>
                  <c:pt idx="0">
                    <c:v>3.3999999999999981</c:v>
                  </c:pt>
                  <c:pt idx="1">
                    <c:v>0.89999999999999991</c:v>
                  </c:pt>
                  <c:pt idx="2">
                    <c:v>3.3999999999999981</c:v>
                  </c:pt>
                  <c:pt idx="3">
                    <c:v>4</c:v>
                  </c:pt>
                </c:numCache>
              </c:numRef>
            </c:plus>
            <c:minus>
              <c:numRef>
                <c:f>Sheet1!$F$17:$F$20</c:f>
                <c:numCache>
                  <c:formatCode>General</c:formatCode>
                  <c:ptCount val="4"/>
                  <c:pt idx="0">
                    <c:v>2.9000000000000004</c:v>
                  </c:pt>
                  <c:pt idx="1">
                    <c:v>0.69999999999999973</c:v>
                  </c:pt>
                  <c:pt idx="2">
                    <c:v>3.3999999999999981</c:v>
                  </c:pt>
                  <c:pt idx="3">
                    <c:v>2.6000000000000014</c:v>
                  </c:pt>
                </c:numCache>
              </c:numRef>
            </c:minus>
          </c:errBars>
          <c:cat>
            <c:strRef>
              <c:f>Sheet1!$A$2:$A$5</c:f>
              <c:strCache>
                <c:ptCount val="4"/>
                <c:pt idx="0">
                  <c:v>No Health Coverage</c:v>
                </c:pt>
                <c:pt idx="1">
                  <c:v>Unable to Work</c:v>
                </c:pt>
                <c:pt idx="2">
                  <c:v>$50,000+</c:v>
                </c:pt>
                <c:pt idx="3">
                  <c:v>College Grad.</c:v>
                </c:pt>
              </c:strCache>
            </c:strRef>
          </c:cat>
          <c:val>
            <c:numRef>
              <c:f>Sheet1!$F$2:$F$5</c:f>
              <c:numCache>
                <c:formatCode>0.0</c:formatCode>
                <c:ptCount val="4"/>
                <c:pt idx="0">
                  <c:v>16.8</c:v>
                </c:pt>
                <c:pt idx="1">
                  <c:v>3.4</c:v>
                </c:pt>
                <c:pt idx="2">
                  <c:v>45.4</c:v>
                </c:pt>
                <c:pt idx="3">
                  <c:v>35.5</c:v>
                </c:pt>
              </c:numCache>
            </c:numRef>
          </c:val>
        </c:ser>
        <c:ser>
          <c:idx val="1"/>
          <c:order val="1"/>
          <c:tx>
            <c:strRef>
              <c:f>Sheet1!$E$1</c:f>
              <c:strCache>
                <c:ptCount val="1"/>
                <c:pt idx="0">
                  <c:v>One ACE</c:v>
                </c:pt>
              </c:strCache>
            </c:strRef>
          </c:tx>
          <c:spPr>
            <a:solidFill>
              <a:srgbClr val="FFFF99"/>
            </a:solidFill>
            <a:ln w="3175">
              <a:solidFill>
                <a:srgbClr val="000000"/>
              </a:solidFill>
            </a:ln>
          </c:spPr>
          <c:errBars>
            <c:errBarType val="both"/>
            <c:errValType val="cust"/>
            <c:plus>
              <c:numRef>
                <c:f>Sheet1!$E$22:$E$25</c:f>
                <c:numCache>
                  <c:formatCode>General</c:formatCode>
                  <c:ptCount val="4"/>
                  <c:pt idx="0">
                    <c:v>4.2999999999999972</c:v>
                  </c:pt>
                  <c:pt idx="1">
                    <c:v>1.2999999999999996</c:v>
                  </c:pt>
                  <c:pt idx="2">
                    <c:v>4.5999999999999943</c:v>
                  </c:pt>
                  <c:pt idx="3">
                    <c:v>3.6999999999999957</c:v>
                  </c:pt>
                </c:numCache>
              </c:numRef>
            </c:plus>
            <c:minus>
              <c:numRef>
                <c:f>Sheet1!$E$17:$E$20</c:f>
                <c:numCache>
                  <c:formatCode>General</c:formatCode>
                  <c:ptCount val="4"/>
                  <c:pt idx="0">
                    <c:v>3.6000000000000014</c:v>
                  </c:pt>
                  <c:pt idx="1">
                    <c:v>1.0999999999999994</c:v>
                  </c:pt>
                  <c:pt idx="2">
                    <c:v>4.4000000000000066</c:v>
                  </c:pt>
                  <c:pt idx="3">
                    <c:v>4.1000000000000005</c:v>
                  </c:pt>
                </c:numCache>
              </c:numRef>
            </c:minus>
          </c:errBars>
          <c:cat>
            <c:strRef>
              <c:f>Sheet1!$A$2:$A$5</c:f>
              <c:strCache>
                <c:ptCount val="4"/>
                <c:pt idx="0">
                  <c:v>No Health Coverage</c:v>
                </c:pt>
                <c:pt idx="1">
                  <c:v>Unable to Work</c:v>
                </c:pt>
                <c:pt idx="2">
                  <c:v>$50,000+</c:v>
                </c:pt>
                <c:pt idx="3">
                  <c:v>College Grad.</c:v>
                </c:pt>
              </c:strCache>
            </c:strRef>
          </c:cat>
          <c:val>
            <c:numRef>
              <c:f>Sheet1!$E$2:$E$5</c:f>
              <c:numCache>
                <c:formatCode>0.0</c:formatCode>
                <c:ptCount val="4"/>
                <c:pt idx="0">
                  <c:v>18.600000000000001</c:v>
                </c:pt>
                <c:pt idx="1">
                  <c:v>3.8</c:v>
                </c:pt>
                <c:pt idx="2">
                  <c:v>44.7</c:v>
                </c:pt>
                <c:pt idx="3">
                  <c:v>34.1</c:v>
                </c:pt>
              </c:numCache>
            </c:numRef>
          </c:val>
        </c:ser>
        <c:ser>
          <c:idx val="2"/>
          <c:order val="2"/>
          <c:tx>
            <c:strRef>
              <c:f>Sheet1!$D$1</c:f>
              <c:strCache>
                <c:ptCount val="1"/>
                <c:pt idx="0">
                  <c:v>Two ACE's</c:v>
                </c:pt>
              </c:strCache>
            </c:strRef>
          </c:tx>
          <c:spPr>
            <a:solidFill>
              <a:srgbClr val="A6DB9D"/>
            </a:solidFill>
            <a:ln w="3175">
              <a:solidFill>
                <a:srgbClr val="000000"/>
              </a:solidFill>
            </a:ln>
          </c:spPr>
          <c:errBars>
            <c:errBarType val="both"/>
            <c:errValType val="cust"/>
            <c:plus>
              <c:numRef>
                <c:f>Sheet1!$D$22:$D$25</c:f>
                <c:numCache>
                  <c:formatCode>General</c:formatCode>
                  <c:ptCount val="4"/>
                  <c:pt idx="0">
                    <c:v>4.6999999999999984</c:v>
                  </c:pt>
                  <c:pt idx="1">
                    <c:v>2.2000000000000002</c:v>
                  </c:pt>
                  <c:pt idx="2">
                    <c:v>5.6000000000000005</c:v>
                  </c:pt>
                  <c:pt idx="3">
                    <c:v>3.3999999999999981</c:v>
                  </c:pt>
                </c:numCache>
              </c:numRef>
            </c:plus>
            <c:minus>
              <c:numRef>
                <c:f>Sheet1!$D$17:$D$20</c:f>
                <c:numCache>
                  <c:formatCode>General</c:formatCode>
                  <c:ptCount val="4"/>
                  <c:pt idx="0">
                    <c:v>3.9000000000000004</c:v>
                  </c:pt>
                  <c:pt idx="1">
                    <c:v>1.5</c:v>
                  </c:pt>
                  <c:pt idx="2">
                    <c:v>5.5</c:v>
                  </c:pt>
                  <c:pt idx="3">
                    <c:v>7.9000000000000021</c:v>
                  </c:pt>
                </c:numCache>
              </c:numRef>
            </c:minus>
          </c:errBars>
          <c:cat>
            <c:strRef>
              <c:f>Sheet1!$A$2:$A$5</c:f>
              <c:strCache>
                <c:ptCount val="4"/>
                <c:pt idx="0">
                  <c:v>No Health Coverage</c:v>
                </c:pt>
                <c:pt idx="1">
                  <c:v>Unable to Work</c:v>
                </c:pt>
                <c:pt idx="2">
                  <c:v>$50,000+</c:v>
                </c:pt>
                <c:pt idx="3">
                  <c:v>College Grad.</c:v>
                </c:pt>
              </c:strCache>
            </c:strRef>
          </c:cat>
          <c:val>
            <c:numRef>
              <c:f>Sheet1!$D$2:$D$5</c:f>
              <c:numCache>
                <c:formatCode>0.0</c:formatCode>
                <c:ptCount val="4"/>
                <c:pt idx="0">
                  <c:v>17</c:v>
                </c:pt>
                <c:pt idx="1">
                  <c:v>4.2</c:v>
                </c:pt>
                <c:pt idx="2">
                  <c:v>45.9</c:v>
                </c:pt>
                <c:pt idx="3">
                  <c:v>33.200000000000003</c:v>
                </c:pt>
              </c:numCache>
            </c:numRef>
          </c:val>
        </c:ser>
        <c:ser>
          <c:idx val="3"/>
          <c:order val="3"/>
          <c:tx>
            <c:strRef>
              <c:f>Sheet1!$C$1</c:f>
              <c:strCache>
                <c:ptCount val="1"/>
                <c:pt idx="0">
                  <c:v>Three ACE's</c:v>
                </c:pt>
              </c:strCache>
            </c:strRef>
          </c:tx>
          <c:spPr>
            <a:solidFill>
              <a:srgbClr val="0070C0"/>
            </a:solidFill>
            <a:ln w="3175">
              <a:solidFill>
                <a:srgbClr val="000000"/>
              </a:solidFill>
            </a:ln>
          </c:spPr>
          <c:errBars>
            <c:errBarType val="both"/>
            <c:errValType val="cust"/>
            <c:plus>
              <c:numRef>
                <c:f>Sheet1!$C$22:$C$25</c:f>
                <c:numCache>
                  <c:formatCode>General</c:formatCode>
                  <c:ptCount val="4"/>
                  <c:pt idx="0">
                    <c:v>6.1999999999999984</c:v>
                  </c:pt>
                  <c:pt idx="1">
                    <c:v>3</c:v>
                  </c:pt>
                  <c:pt idx="2">
                    <c:v>7.4000000000000066</c:v>
                  </c:pt>
                  <c:pt idx="3">
                    <c:v>5.6000000000000005</c:v>
                  </c:pt>
                </c:numCache>
              </c:numRef>
            </c:plus>
            <c:minus>
              <c:numRef>
                <c:f>Sheet1!$C$17:$C$20</c:f>
                <c:numCache>
                  <c:formatCode>General</c:formatCode>
                  <c:ptCount val="4"/>
                  <c:pt idx="0">
                    <c:v>5</c:v>
                  </c:pt>
                  <c:pt idx="1">
                    <c:v>2.1999999999999993</c:v>
                  </c:pt>
                  <c:pt idx="2">
                    <c:v>7</c:v>
                  </c:pt>
                  <c:pt idx="3">
                    <c:v>6.7000000000000028</c:v>
                  </c:pt>
                </c:numCache>
              </c:numRef>
            </c:minus>
          </c:errBars>
          <c:cat>
            <c:strRef>
              <c:f>Sheet1!$A$2:$A$5</c:f>
              <c:strCache>
                <c:ptCount val="4"/>
                <c:pt idx="0">
                  <c:v>No Health Coverage</c:v>
                </c:pt>
                <c:pt idx="1">
                  <c:v>Unable to Work</c:v>
                </c:pt>
                <c:pt idx="2">
                  <c:v>$50,000+</c:v>
                </c:pt>
                <c:pt idx="3">
                  <c:v>College Grad.</c:v>
                </c:pt>
              </c:strCache>
            </c:strRef>
          </c:cat>
          <c:val>
            <c:numRef>
              <c:f>Sheet1!$C$2:$C$5</c:f>
              <c:numCache>
                <c:formatCode>0.0</c:formatCode>
                <c:ptCount val="4"/>
                <c:pt idx="0">
                  <c:v>20.3</c:v>
                </c:pt>
                <c:pt idx="1">
                  <c:v>7.1</c:v>
                </c:pt>
                <c:pt idx="2">
                  <c:v>39.800000000000011</c:v>
                </c:pt>
                <c:pt idx="3">
                  <c:v>34.1</c:v>
                </c:pt>
              </c:numCache>
            </c:numRef>
          </c:val>
        </c:ser>
        <c:ser>
          <c:idx val="4"/>
          <c:order val="4"/>
          <c:tx>
            <c:strRef>
              <c:f>Sheet1!$B$1</c:f>
              <c:strCache>
                <c:ptCount val="1"/>
                <c:pt idx="0">
                  <c:v>Four+ ACE's</c:v>
                </c:pt>
              </c:strCache>
            </c:strRef>
          </c:tx>
          <c:spPr>
            <a:solidFill>
              <a:srgbClr val="C00000"/>
            </a:solidFill>
            <a:ln w="3175">
              <a:solidFill>
                <a:schemeClr val="tx1"/>
              </a:solidFill>
            </a:ln>
          </c:spPr>
          <c:errBars>
            <c:errBarType val="both"/>
            <c:errValType val="cust"/>
            <c:plus>
              <c:numRef>
                <c:f>Sheet1!$B$22:$B$25</c:f>
                <c:numCache>
                  <c:formatCode>General</c:formatCode>
                  <c:ptCount val="4"/>
                  <c:pt idx="0">
                    <c:v>5.2999999999999972</c:v>
                  </c:pt>
                  <c:pt idx="1">
                    <c:v>2.6999999999999993</c:v>
                  </c:pt>
                  <c:pt idx="2">
                    <c:v>5.5999999999999943</c:v>
                  </c:pt>
                  <c:pt idx="3">
                    <c:v>5.0999999999999979</c:v>
                  </c:pt>
                </c:numCache>
              </c:numRef>
            </c:plus>
            <c:minus>
              <c:numRef>
                <c:f>Sheet1!$B$17:$B$20</c:f>
                <c:numCache>
                  <c:formatCode>General</c:formatCode>
                  <c:ptCount val="4"/>
                  <c:pt idx="0">
                    <c:v>4.6000000000000005</c:v>
                  </c:pt>
                  <c:pt idx="1">
                    <c:v>2.1000000000000005</c:v>
                  </c:pt>
                  <c:pt idx="2">
                    <c:v>5.2000000000000028</c:v>
                  </c:pt>
                  <c:pt idx="3">
                    <c:v>3.1000000000000014</c:v>
                  </c:pt>
                </c:numCache>
              </c:numRef>
            </c:minus>
          </c:errBars>
          <c:cat>
            <c:strRef>
              <c:f>Sheet1!$A$2:$A$5</c:f>
              <c:strCache>
                <c:ptCount val="4"/>
                <c:pt idx="0">
                  <c:v>No Health Coverage</c:v>
                </c:pt>
                <c:pt idx="1">
                  <c:v>Unable to Work</c:v>
                </c:pt>
                <c:pt idx="2">
                  <c:v>$50,000+</c:v>
                </c:pt>
                <c:pt idx="3">
                  <c:v>College Grad.</c:v>
                </c:pt>
              </c:strCache>
            </c:strRef>
          </c:cat>
          <c:val>
            <c:numRef>
              <c:f>Sheet1!$B$2:$B$5</c:f>
              <c:numCache>
                <c:formatCode>0.0</c:formatCode>
                <c:ptCount val="4"/>
                <c:pt idx="0">
                  <c:v>24.6</c:v>
                </c:pt>
                <c:pt idx="1">
                  <c:v>8.4</c:v>
                </c:pt>
                <c:pt idx="2">
                  <c:v>37.700000000000003</c:v>
                </c:pt>
                <c:pt idx="3">
                  <c:v>31.3</c:v>
                </c:pt>
              </c:numCache>
            </c:numRef>
          </c:val>
        </c:ser>
        <c:axId val="53971200"/>
        <c:axId val="53977088"/>
      </c:barChart>
      <c:catAx>
        <c:axId val="53971200"/>
        <c:scaling>
          <c:orientation val="minMax"/>
        </c:scaling>
        <c:axPos val="l"/>
        <c:tickLblPos val="nextTo"/>
        <c:crossAx val="53977088"/>
        <c:crosses val="autoZero"/>
        <c:auto val="1"/>
        <c:lblAlgn val="ctr"/>
        <c:lblOffset val="100"/>
      </c:catAx>
      <c:valAx>
        <c:axId val="53977088"/>
        <c:scaling>
          <c:orientation val="minMax"/>
          <c:max val="75"/>
          <c:min val="0"/>
        </c:scaling>
        <c:axPos val="b"/>
        <c:majorGridlines/>
        <c:numFmt formatCode="0" sourceLinked="0"/>
        <c:tickLblPos val="nextTo"/>
        <c:crossAx val="53971200"/>
        <c:crosses val="autoZero"/>
        <c:crossBetween val="between"/>
        <c:majorUnit val="10"/>
      </c:valAx>
    </c:plotArea>
    <c:legend>
      <c:legendPos val="t"/>
      <c:layout/>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0.21296</cdr:x>
      <cdr:y>0.06727</cdr:y>
    </cdr:from>
    <cdr:to>
      <cdr:x>0.22222</cdr:x>
      <cdr:y>0.13455</cdr:y>
    </cdr:to>
    <cdr:sp macro="" textlink="">
      <cdr:nvSpPr>
        <cdr:cNvPr id="3" name="Straight Arrow Connector 2"/>
        <cdr:cNvSpPr/>
      </cdr:nvSpPr>
      <cdr:spPr bwMode="auto">
        <a:xfrm xmlns:a="http://schemas.openxmlformats.org/drawingml/2006/main" flipV="1">
          <a:off x="1752600" y="304800"/>
          <a:ext cx="76200" cy="304800"/>
        </a:xfrm>
        <a:prstGeom xmlns:a="http://schemas.openxmlformats.org/drawingml/2006/main" prst="straightConnector1">
          <a:avLst/>
        </a:prstGeom>
        <a:solidFill xmlns:a="http://schemas.openxmlformats.org/drawingml/2006/main">
          <a:schemeClr val="accent1"/>
        </a:solidFill>
        <a:ln xmlns:a="http://schemas.openxmlformats.org/drawingml/2006/main" w="12700" cap="sq" cmpd="sng" algn="ctr">
          <a:solidFill>
            <a:schemeClr val="tx1"/>
          </a:solidFill>
          <a:prstDash val="solid"/>
          <a:round/>
          <a:headEnd type="none" w="sm" len="sm"/>
          <a:tailEnd type="arrow"/>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0.28704</cdr:x>
      <cdr:y>0.04076</cdr:y>
    </cdr:from>
    <cdr:to>
      <cdr:x>0.30556</cdr:x>
      <cdr:y>0.06727</cdr:y>
    </cdr:to>
    <cdr:sp macro="" textlink="">
      <cdr:nvSpPr>
        <cdr:cNvPr id="5" name="Straight Arrow Connector 4"/>
        <cdr:cNvSpPr/>
      </cdr:nvSpPr>
      <cdr:spPr bwMode="auto">
        <a:xfrm xmlns:a="http://schemas.openxmlformats.org/drawingml/2006/main" flipH="1" flipV="1">
          <a:off x="2362200" y="184666"/>
          <a:ext cx="152400" cy="120134"/>
        </a:xfrm>
        <a:prstGeom xmlns:a="http://schemas.openxmlformats.org/drawingml/2006/main" prst="straightConnector1">
          <a:avLst/>
        </a:prstGeom>
        <a:solidFill xmlns:a="http://schemas.openxmlformats.org/drawingml/2006/main">
          <a:schemeClr val="accent1"/>
        </a:solidFill>
        <a:ln xmlns:a="http://schemas.openxmlformats.org/drawingml/2006/main" w="12700" cap="sq" cmpd="sng" algn="ctr">
          <a:solidFill>
            <a:schemeClr val="tx1"/>
          </a:solidFill>
          <a:prstDash val="solid"/>
          <a:round/>
          <a:headEnd type="none" w="sm" len="sm"/>
          <a:tailEnd type="arrow"/>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657600" cy="609600"/>
          </a:xfrm>
          <a:prstGeom prst="rect">
            <a:avLst/>
          </a:prstGeom>
        </p:spPr>
        <p:txBody>
          <a:bodyPr vert="horz" lIns="91440" tIns="45720" rIns="91440" bIns="45720" rtlCol="0"/>
          <a:lstStyle>
            <a:lvl1pPr algn="l">
              <a:defRPr sz="1200"/>
            </a:lvl1pPr>
          </a:lstStyle>
          <a:p>
            <a:r>
              <a:rPr lang="en-US" dirty="0" smtClean="0"/>
              <a:t>Adverse Childhood Experiences</a:t>
            </a:r>
          </a:p>
          <a:p>
            <a:r>
              <a:rPr lang="en-US" dirty="0" smtClean="0"/>
              <a:t>Among Adult New Mexico Residents</a:t>
            </a:r>
          </a:p>
          <a:p>
            <a:r>
              <a:rPr lang="en-US" dirty="0" smtClean="0"/>
              <a:t>2009 NM Behavioral Risk Factor Surveillance System</a:t>
            </a: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30A2689-740D-47C6-928E-BE39110512AA}" type="datetimeFigureOut">
              <a:rPr lang="en-US" smtClean="0"/>
              <a:t>7/26/2013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dirty="0" smtClean="0"/>
              <a:t>Presented by Wayne A. Honey, MPH </a:t>
            </a:r>
          </a:p>
          <a:p>
            <a:r>
              <a:rPr lang="en-US" dirty="0" smtClean="0"/>
              <a:t>wayne.honey@state.nm.us</a:t>
            </a: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AC66949-F344-4215-858A-EDC36D6750B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40805F-308B-4A8E-88EE-03D12C2056F0}" type="datetimeFigureOut">
              <a:rPr lang="en-US" smtClean="0"/>
              <a:pPr/>
              <a:t>7/26/2013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4338C78-92EC-4101-BBA8-44A9D75494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8C78-92EC-4101-BBA8-44A9D7549434}"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8C78-92EC-4101-BBA8-44A9D7549434}"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338C78-92EC-4101-BBA8-44A9D7549434}"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4338C78-92EC-4101-BBA8-44A9D7549434}" type="slidenum">
              <a:rPr lang="en-US" smtClean="0"/>
              <a:pPr/>
              <a:t>33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4338C78-92EC-4101-BBA8-44A9D7549434}" type="slidenum">
              <a:rPr lang="en-US" smtClean="0"/>
              <a:pPr/>
              <a:t>34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4338C78-92EC-4101-BBA8-44A9D7549434}"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6DBB99-2E99-48D3-A27F-5C35D2DA4FBE}"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DBB99-2E99-48D3-A27F-5C35D2DA4FBE}"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DBB99-2E99-48D3-A27F-5C35D2DA4FBE}"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6DBB99-2E99-48D3-A27F-5C35D2DA4FBE}" type="datetimeFigureOut">
              <a:rPr lang="en-US" smtClean="0"/>
              <a:pPr/>
              <a:t>7/26/2013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7218" name="Rectangle 2"/>
          <p:cNvSpPr>
            <a:spLocks noGrp="1" noChangeArrowheads="1"/>
          </p:cNvSpPr>
          <p:nvPr>
            <p:ph type="ctrTitle"/>
          </p:nvPr>
        </p:nvSpPr>
        <p:spPr>
          <a:xfrm>
            <a:off x="914403" y="1524000"/>
            <a:ext cx="7623175" cy="1752600"/>
          </a:xfrm>
        </p:spPr>
        <p:txBody>
          <a:bodyPr/>
          <a:lstStyle>
            <a:lvl1pPr>
              <a:defRPr sz="5000"/>
            </a:lvl1pPr>
          </a:lstStyle>
          <a:p>
            <a:r>
              <a:rPr lang="en-US" altLang="en-US" smtClean="0"/>
              <a:t>Click to edit Master title style</a:t>
            </a:r>
            <a:endParaRPr lang="en-US" altLang="en-US"/>
          </a:p>
        </p:txBody>
      </p:sp>
      <p:sp>
        <p:nvSpPr>
          <p:cNvPr id="1372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137220" name="Rectangle 4"/>
          <p:cNvSpPr>
            <a:spLocks noGrp="1" noChangeArrowheads="1"/>
          </p:cNvSpPr>
          <p:nvPr>
            <p:ph type="dt" sz="half" idx="2"/>
          </p:nvPr>
        </p:nvSpPr>
        <p:spPr/>
        <p:txBody>
          <a:bodyPr/>
          <a:lstStyle>
            <a:lvl1pPr>
              <a:defRPr/>
            </a:lvl1pPr>
          </a:lstStyle>
          <a:p>
            <a:fld id="{373E5DF4-501E-49F9-8195-656088C55649}" type="datetimeFigureOut">
              <a:rPr lang="en-US" smtClean="0"/>
              <a:pPr/>
              <a:t>7/26/2013</a:t>
            </a:fld>
            <a:endParaRPr lang="en-US"/>
          </a:p>
        </p:txBody>
      </p:sp>
      <p:sp>
        <p:nvSpPr>
          <p:cNvPr id="137221" name="Rectangle 5"/>
          <p:cNvSpPr>
            <a:spLocks noGrp="1" noChangeArrowheads="1"/>
          </p:cNvSpPr>
          <p:nvPr>
            <p:ph type="ftr" sz="quarter" idx="3"/>
          </p:nvPr>
        </p:nvSpPr>
        <p:spPr>
          <a:xfrm>
            <a:off x="3124200" y="6243638"/>
            <a:ext cx="2895600" cy="457200"/>
          </a:xfrm>
        </p:spPr>
        <p:txBody>
          <a:bodyPr/>
          <a:lstStyle>
            <a:lvl1pPr>
              <a:defRPr/>
            </a:lvl1pPr>
          </a:lstStyle>
          <a:p>
            <a:endParaRPr lang="en-US"/>
          </a:p>
        </p:txBody>
      </p:sp>
      <p:sp>
        <p:nvSpPr>
          <p:cNvPr id="137222" name="Rectangle 6"/>
          <p:cNvSpPr>
            <a:spLocks noGrp="1" noChangeArrowheads="1"/>
          </p:cNvSpPr>
          <p:nvPr>
            <p:ph type="sldNum" sz="quarter" idx="4"/>
          </p:nvPr>
        </p:nvSpPr>
        <p:spPr/>
        <p:txBody>
          <a:bodyPr/>
          <a:lstStyle>
            <a:lvl1pPr>
              <a:defRPr/>
            </a:lvl1pPr>
          </a:lstStyle>
          <a:p>
            <a:fld id="{3B32D3DD-DCBD-41EC-B167-4D9D02D212DD}" type="slidenum">
              <a:rPr lang="en-US" smtClean="0"/>
              <a:pPr/>
              <a:t>‹#›</a:t>
            </a:fld>
            <a:endParaRPr lang="en-US"/>
          </a:p>
        </p:txBody>
      </p:sp>
      <p:sp>
        <p:nvSpPr>
          <p:cNvPr id="13722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13722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DBB99-2E99-48D3-A27F-5C35D2DA4FBE}"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5"/>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5"/>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73E5DF4-501E-49F9-8195-656088C55649}" type="datetimeFigureOut">
              <a:rPr lang="en-US" smtClean="0"/>
              <a:pPr/>
              <a:t>7/26/2013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4"/>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fld id="{373E5DF4-501E-49F9-8195-656088C55649}" type="datetimeFigureOut">
              <a:rPr lang="en-US" smtClean="0"/>
              <a:pPr/>
              <a:t>7/26/2013</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2"/>
            <a:ext cx="8229600" cy="4530725"/>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fld id="{373E5DF4-501E-49F9-8195-656088C55649}" type="datetimeFigureOut">
              <a:rPr lang="en-US" smtClean="0"/>
              <a:pPr/>
              <a:t>7/26/2013</a:t>
            </a:fld>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41764"/>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fld id="{373E5DF4-501E-49F9-8195-656088C55649}" type="datetimeFigureOut">
              <a:rPr lang="en-US" smtClean="0"/>
              <a:pPr/>
              <a:t>7/26/2013</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3B32D3DD-DCBD-41EC-B167-4D9D02D212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6DBB99-2E99-48D3-A27F-5C35D2DA4FBE}"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6DBB99-2E99-48D3-A27F-5C35D2DA4FBE}"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6DBB99-2E99-48D3-A27F-5C35D2DA4FBE}" type="datetimeFigureOut">
              <a:rPr lang="en-US" smtClean="0"/>
              <a:pPr/>
              <a:t>7/26/2013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6DBB99-2E99-48D3-A27F-5C35D2DA4FBE}" type="datetimeFigureOut">
              <a:rPr lang="en-US" smtClean="0"/>
              <a:pPr/>
              <a:t>7/26/2013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DBB99-2E99-48D3-A27F-5C35D2DA4FBE}" type="datetimeFigureOut">
              <a:rPr lang="en-US" smtClean="0"/>
              <a:pPr/>
              <a:t>7/26/2013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DBB99-2E99-48D3-A27F-5C35D2DA4FBE}"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DBB99-2E99-48D3-A27F-5C35D2DA4FBE}"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5BECE-4311-43BB-97BD-5B73F7FF74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DBB99-2E99-48D3-A27F-5C35D2DA4FBE}" type="datetimeFigureOut">
              <a:rPr lang="en-US" smtClean="0"/>
              <a:pPr/>
              <a:t>7/26/2013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5BECE-4311-43BB-97BD-5B73F7FF74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bwMode="auto">
          <a:xfrm>
            <a:off x="457200" y="277815"/>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36195" name="Rectangle 3"/>
          <p:cNvSpPr>
            <a:spLocks noGrp="1" noChangeArrowheads="1"/>
          </p:cNvSpPr>
          <p:nvPr>
            <p:ph type="body" idx="1"/>
          </p:nvPr>
        </p:nvSpPr>
        <p:spPr bwMode="auto">
          <a:xfrm>
            <a:off x="457200" y="1600202"/>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619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1E6DBB99-2E99-48D3-A27F-5C35D2DA4FBE}" type="datetimeFigureOut">
              <a:rPr lang="en-US" smtClean="0"/>
              <a:pPr/>
              <a:t>7/26/2013</a:t>
            </a:fld>
            <a:endParaRPr lang="en-US"/>
          </a:p>
        </p:txBody>
      </p:sp>
      <p:sp>
        <p:nvSpPr>
          <p:cNvPr id="1361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p>
        </p:txBody>
      </p:sp>
      <p:sp>
        <p:nvSpPr>
          <p:cNvPr id="13619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395BECE-4311-43BB-97BD-5B73F7FF74AA}" type="slidenum">
              <a:rPr lang="en-US" smtClean="0"/>
              <a:pPr/>
              <a:t>‹#›</a:t>
            </a:fld>
            <a:endParaRPr lang="en-US"/>
          </a:p>
        </p:txBody>
      </p:sp>
      <p:sp>
        <p:nvSpPr>
          <p:cNvPr id="13619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13620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Lst>
  <p:timing>
    <p:tnLst>
      <p:par>
        <p:cTn id="1" dur="indefinite" restart="never" nodeType="tmRoot"/>
      </p:par>
    </p:tnLst>
  </p:timing>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cdc.gov/ace/pyramid.htm" TargetMode="Externa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hyperlink" Target="http://www.cdc.gov/ace/findings.htm" TargetMode="External"/><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hyperlink" Target="http://www.cdc.gov/ace/prevalence.htm" TargetMode="External"/><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http://www.cdc.gov/ace/prevalence.htm"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hyperlink" Target="http://www.cdc.gov/ace/prevalence.htm" TargetMode="Externa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hyperlink" Target="http://www.cdc.gov/ace/findings.htm" TargetMode="Externa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Adverse Childhood Experiences (ACE)</a:t>
            </a:r>
            <a:endParaRPr lang="en-US" dirty="0"/>
          </a:p>
        </p:txBody>
      </p:sp>
      <p:sp>
        <p:nvSpPr>
          <p:cNvPr id="3" name="Subtitle 2"/>
          <p:cNvSpPr>
            <a:spLocks noGrp="1"/>
          </p:cNvSpPr>
          <p:nvPr>
            <p:ph type="subTitle" idx="1"/>
          </p:nvPr>
        </p:nvSpPr>
        <p:spPr>
          <a:xfrm>
            <a:off x="1981200" y="3962400"/>
            <a:ext cx="6629400" cy="2667000"/>
          </a:xfrm>
        </p:spPr>
        <p:txBody>
          <a:bodyPr/>
          <a:lstStyle/>
          <a:p>
            <a:r>
              <a:rPr lang="en-US" dirty="0" smtClean="0">
                <a:solidFill>
                  <a:schemeClr val="tx1"/>
                </a:solidFill>
              </a:rPr>
              <a:t>July 25, 2013</a:t>
            </a:r>
          </a:p>
          <a:p>
            <a:endParaRPr lang="en-US" sz="1800" dirty="0" smtClean="0">
              <a:solidFill>
                <a:schemeClr val="tx1"/>
              </a:solidFill>
            </a:endParaRPr>
          </a:p>
          <a:p>
            <a:r>
              <a:rPr lang="en-US" sz="1800" dirty="0" smtClean="0">
                <a:solidFill>
                  <a:schemeClr val="tx1"/>
                </a:solidFill>
              </a:rPr>
              <a:t>Prepared by:</a:t>
            </a:r>
          </a:p>
          <a:p>
            <a:endParaRPr lang="en-US" sz="1800" dirty="0" smtClean="0">
              <a:solidFill>
                <a:schemeClr val="tx1"/>
              </a:solidFill>
            </a:endParaRPr>
          </a:p>
          <a:p>
            <a:r>
              <a:rPr lang="en-US" sz="1800" dirty="0" smtClean="0">
                <a:solidFill>
                  <a:schemeClr val="tx1"/>
                </a:solidFill>
              </a:rPr>
              <a:t>Laura Tomedi, PhD, MPH</a:t>
            </a:r>
          </a:p>
          <a:p>
            <a:r>
              <a:rPr lang="en-US" sz="1800" dirty="0" smtClean="0"/>
              <a:t>Lori Zigich, MPH</a:t>
            </a:r>
            <a:endParaRPr lang="en-US" sz="1800" dirty="0" smtClean="0">
              <a:solidFill>
                <a:schemeClr val="tx1"/>
              </a:solidFill>
            </a:endParaRPr>
          </a:p>
          <a:p>
            <a:r>
              <a:rPr lang="en-US" sz="1800" dirty="0" smtClean="0"/>
              <a:t>Wayne A. Honey, MPH</a:t>
            </a:r>
            <a:endParaRPr lang="en-US" sz="1800" dirty="0" smtClean="0">
              <a:solidFill>
                <a:schemeClr val="tx1"/>
              </a:solidFill>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81000"/>
            <a:ext cx="7696200" cy="48736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New Mexico 2009 NM BRFSS</a:t>
            </a:r>
            <a:r>
              <a:rPr kumimoji="0" lang="en-US" sz="2800" b="1" i="0" u="none" strike="noStrike" kern="0" cap="none" spc="0" normalizeH="0" noProof="0" dirty="0" smtClean="0">
                <a:ln>
                  <a:noFill/>
                </a:ln>
                <a:solidFill>
                  <a:schemeClr val="tx2"/>
                </a:solidFill>
                <a:effectLst/>
                <a:uLnTx/>
                <a:uFillTx/>
                <a:latin typeface="+mj-lt"/>
                <a:ea typeface="+mj-ea"/>
                <a:cs typeface="+mj-cs"/>
              </a:rPr>
              <a:t> – ACE Questions</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3" name="TextBox 2"/>
          <p:cNvSpPr txBox="1"/>
          <p:nvPr/>
        </p:nvSpPr>
        <p:spPr>
          <a:xfrm>
            <a:off x="381000" y="1295400"/>
            <a:ext cx="8305800" cy="3600986"/>
          </a:xfrm>
          <a:prstGeom prst="rect">
            <a:avLst/>
          </a:prstGeom>
          <a:noFill/>
        </p:spPr>
        <p:txBody>
          <a:bodyPr wrap="square" rtlCol="0">
            <a:spAutoFit/>
          </a:bodyPr>
          <a:lstStyle/>
          <a:p>
            <a:r>
              <a:rPr lang="en-US" sz="2400" dirty="0" smtClean="0"/>
              <a:t>Did you live with anyone who was depressed, mentally ill, or suicidal?</a:t>
            </a:r>
          </a:p>
          <a:p>
            <a:endParaRPr lang="en-US" sz="1200" dirty="0" smtClean="0"/>
          </a:p>
          <a:p>
            <a:r>
              <a:rPr lang="en-US" sz="2400" dirty="0" smtClean="0"/>
              <a:t>Did you live with anyone who was a problem drinker or alcoholic?</a:t>
            </a:r>
          </a:p>
          <a:p>
            <a:endParaRPr lang="en-US" sz="1200" dirty="0" smtClean="0"/>
          </a:p>
          <a:p>
            <a:r>
              <a:rPr lang="en-US" sz="2400" dirty="0" smtClean="0"/>
              <a:t>Did you live with anyone who used illegal street drugs or who abused prescription medications?</a:t>
            </a:r>
          </a:p>
          <a:p>
            <a:endParaRPr lang="en-US" sz="1200" dirty="0" smtClean="0"/>
          </a:p>
          <a:p>
            <a:r>
              <a:rPr lang="en-US" sz="2400" dirty="0" smtClean="0"/>
              <a:t>Did you live with anyone who served time or was sentenced to serve time in a prison, jail, or other correctional facility?</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81000"/>
            <a:ext cx="7696200" cy="48736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New Mexico 2009 NM BRFSS</a:t>
            </a:r>
            <a:r>
              <a:rPr kumimoji="0" lang="en-US" sz="2800" b="1" i="0" u="none" strike="noStrike" kern="0" cap="none" spc="0" normalizeH="0" noProof="0" dirty="0" smtClean="0">
                <a:ln>
                  <a:noFill/>
                </a:ln>
                <a:solidFill>
                  <a:schemeClr val="tx2"/>
                </a:solidFill>
                <a:effectLst/>
                <a:uLnTx/>
                <a:uFillTx/>
                <a:latin typeface="+mj-lt"/>
                <a:ea typeface="+mj-ea"/>
                <a:cs typeface="+mj-cs"/>
              </a:rPr>
              <a:t> – ACE Questions</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3" name="TextBox 2"/>
          <p:cNvSpPr txBox="1"/>
          <p:nvPr/>
        </p:nvSpPr>
        <p:spPr>
          <a:xfrm>
            <a:off x="381000" y="990600"/>
            <a:ext cx="8305800" cy="4708981"/>
          </a:xfrm>
          <a:prstGeom prst="rect">
            <a:avLst/>
          </a:prstGeom>
          <a:noFill/>
        </p:spPr>
        <p:txBody>
          <a:bodyPr wrap="square" rtlCol="0">
            <a:spAutoFit/>
          </a:bodyPr>
          <a:lstStyle/>
          <a:p>
            <a:r>
              <a:rPr lang="en-US" sz="2400" dirty="0" smtClean="0"/>
              <a:t>Were your parents separated or divorced?</a:t>
            </a:r>
          </a:p>
          <a:p>
            <a:endParaRPr lang="en-US" sz="1200" dirty="0" smtClean="0"/>
          </a:p>
          <a:p>
            <a:r>
              <a:rPr lang="en-US" sz="2400" dirty="0" smtClean="0"/>
              <a:t>How often did your parents or adults in your home ever slap, hit, kick, punch or beat EACH OTHER up?  </a:t>
            </a:r>
          </a:p>
          <a:p>
            <a:r>
              <a:rPr lang="en-US" sz="2400" dirty="0" smtClean="0"/>
              <a:t>   Never, Once, More Than Once</a:t>
            </a:r>
          </a:p>
          <a:p>
            <a:endParaRPr lang="en-US" sz="1200" dirty="0" smtClean="0"/>
          </a:p>
          <a:p>
            <a:r>
              <a:rPr lang="en-US" sz="2400" dirty="0" smtClean="0"/>
              <a:t>Before age 18, how often did a parent or adult in your home ever hit, beat, kick, or physically hurt YOU in any way? Do not include spanking. Would you say---  </a:t>
            </a:r>
          </a:p>
          <a:p>
            <a:r>
              <a:rPr lang="en-US" sz="2400" dirty="0" smtClean="0"/>
              <a:t>   Never, Once, More Than Once</a:t>
            </a:r>
          </a:p>
          <a:p>
            <a:endParaRPr lang="en-US" sz="1200" dirty="0" smtClean="0"/>
          </a:p>
          <a:p>
            <a:r>
              <a:rPr lang="en-US" sz="2400" dirty="0" smtClean="0"/>
              <a:t>How often did a parent or adult in your home ever swear at you, insult you, or put you down? </a:t>
            </a:r>
          </a:p>
          <a:p>
            <a:r>
              <a:rPr lang="en-US" sz="2400" dirty="0" smtClean="0"/>
              <a:t>   Never, Once, More Than Once</a:t>
            </a:r>
            <a:endParaRPr lang="en-US" sz="2400" dirty="0"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81000"/>
            <a:ext cx="7696200" cy="48736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New Mexico 2009 NM BRFSS</a:t>
            </a:r>
            <a:r>
              <a:rPr kumimoji="0" lang="en-US" sz="2800" b="1" i="0" u="none" strike="noStrike" kern="0" cap="none" spc="0" normalizeH="0" noProof="0" dirty="0" smtClean="0">
                <a:ln>
                  <a:noFill/>
                </a:ln>
                <a:solidFill>
                  <a:schemeClr val="tx2"/>
                </a:solidFill>
                <a:effectLst/>
                <a:uLnTx/>
                <a:uFillTx/>
                <a:latin typeface="+mj-lt"/>
                <a:ea typeface="+mj-ea"/>
                <a:cs typeface="+mj-cs"/>
              </a:rPr>
              <a:t> – ACE Questions</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3" name="TextBox 2"/>
          <p:cNvSpPr txBox="1"/>
          <p:nvPr/>
        </p:nvSpPr>
        <p:spPr>
          <a:xfrm>
            <a:off x="381000" y="914400"/>
            <a:ext cx="8305800" cy="3785652"/>
          </a:xfrm>
          <a:prstGeom prst="rect">
            <a:avLst/>
          </a:prstGeom>
          <a:noFill/>
        </p:spPr>
        <p:txBody>
          <a:bodyPr wrap="square" rtlCol="0">
            <a:spAutoFit/>
          </a:bodyPr>
          <a:lstStyle/>
          <a:p>
            <a:r>
              <a:rPr lang="en-US" sz="2400" dirty="0" smtClean="0"/>
              <a:t>How often did anyone at least 5 years older than you or an adult, ever touch you sexually?</a:t>
            </a:r>
          </a:p>
          <a:p>
            <a:r>
              <a:rPr lang="en-US" sz="2400" dirty="0" smtClean="0"/>
              <a:t>   Never, Once, More Than Once</a:t>
            </a:r>
          </a:p>
          <a:p>
            <a:endParaRPr lang="en-US" sz="1200" dirty="0" smtClean="0"/>
          </a:p>
          <a:p>
            <a:r>
              <a:rPr lang="en-US" sz="2400" dirty="0" smtClean="0"/>
              <a:t>How often did anyone at least 5 years older than you or an adult, try to make you touch them sexually? </a:t>
            </a:r>
          </a:p>
          <a:p>
            <a:r>
              <a:rPr lang="en-US" sz="2400" dirty="0" smtClean="0"/>
              <a:t>   Never, Once, More Than Once</a:t>
            </a:r>
          </a:p>
          <a:p>
            <a:endParaRPr lang="en-US" sz="1200" dirty="0" smtClean="0"/>
          </a:p>
          <a:p>
            <a:r>
              <a:rPr lang="en-US" sz="2400" dirty="0" smtClean="0"/>
              <a:t>How often did anyone at least 5 years older than you or an adult, force you to have sex? </a:t>
            </a:r>
          </a:p>
          <a:p>
            <a:r>
              <a:rPr lang="en-US" sz="2400" dirty="0" smtClean="0"/>
              <a:t>   Never, Once, More Than Once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04800"/>
            <a:ext cx="7696200" cy="48736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New Mexico 2009 NM BRFSS</a:t>
            </a:r>
            <a:r>
              <a:rPr kumimoji="0" lang="en-US" sz="2800" b="1" i="0" u="none" strike="noStrike" kern="0" cap="none" spc="0" normalizeH="0" noProof="0" dirty="0" smtClean="0">
                <a:ln>
                  <a:noFill/>
                </a:ln>
                <a:solidFill>
                  <a:schemeClr val="tx2"/>
                </a:solidFill>
                <a:effectLst/>
                <a:uLnTx/>
                <a:uFillTx/>
                <a:latin typeface="+mj-lt"/>
                <a:ea typeface="+mj-ea"/>
                <a:cs typeface="+mj-cs"/>
              </a:rPr>
              <a:t> – </a:t>
            </a:r>
            <a:r>
              <a:rPr kumimoji="0" lang="en-US" sz="2800" b="1" i="0" u="none" strike="noStrike" kern="0" cap="none" spc="0" normalizeH="0" noProof="0" dirty="0" smtClean="0">
                <a:ln>
                  <a:noFill/>
                </a:ln>
                <a:solidFill>
                  <a:schemeClr val="tx2"/>
                </a:solidFill>
                <a:effectLst/>
                <a:uLnTx/>
                <a:uFillTx/>
                <a:latin typeface="+mj-lt"/>
                <a:ea typeface="+mj-ea"/>
                <a:cs typeface="+mj-cs"/>
              </a:rPr>
              <a:t>Key Limitations</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5" name="Content Placeholder 4"/>
          <p:cNvSpPr>
            <a:spLocks noGrp="1"/>
          </p:cNvSpPr>
          <p:nvPr>
            <p:ph idx="1"/>
          </p:nvPr>
        </p:nvSpPr>
        <p:spPr>
          <a:xfrm>
            <a:off x="457200" y="838200"/>
            <a:ext cx="8305800" cy="5638800"/>
          </a:xfrm>
        </p:spPr>
        <p:txBody>
          <a:bodyPr/>
          <a:lstStyle/>
          <a:p>
            <a:pPr marL="514350" indent="-514350">
              <a:buFont typeface="Wingdings" pitchFamily="2" charset="2"/>
              <a:buChar char="Ø"/>
            </a:pPr>
            <a:r>
              <a:rPr lang="en-US" sz="2400" b="1" dirty="0" smtClean="0"/>
              <a:t>Sample </a:t>
            </a:r>
            <a:r>
              <a:rPr lang="en-US" sz="2400" b="1" dirty="0" smtClean="0"/>
              <a:t>Frame limited to non-institutionalized adults living in a private residence with a landline telephone</a:t>
            </a:r>
            <a:r>
              <a:rPr lang="en-US" sz="2400" b="1" dirty="0" smtClean="0"/>
              <a:t>.</a:t>
            </a:r>
          </a:p>
          <a:p>
            <a:pPr marL="514350" indent="-514350">
              <a:buNone/>
            </a:pPr>
            <a:endParaRPr lang="en-US" sz="1400" b="1" dirty="0" smtClean="0"/>
          </a:p>
          <a:p>
            <a:pPr marL="514350" indent="-514350">
              <a:buFont typeface="Wingdings" pitchFamily="2" charset="2"/>
              <a:buChar char="Ø"/>
            </a:pPr>
            <a:r>
              <a:rPr lang="en-US" sz="2400" b="1" dirty="0" smtClean="0"/>
              <a:t>Self-reported information dependent on recall ability and willingness to report.  Also a strength</a:t>
            </a:r>
            <a:r>
              <a:rPr lang="en-US" sz="2400" b="1" dirty="0" smtClean="0"/>
              <a:t>.</a:t>
            </a:r>
          </a:p>
          <a:p>
            <a:pPr marL="514350" indent="-514350">
              <a:buNone/>
            </a:pPr>
            <a:endParaRPr lang="en-US" sz="1400" b="1" dirty="0" smtClean="0"/>
          </a:p>
          <a:p>
            <a:pPr marL="514350" indent="-514350">
              <a:buFont typeface="Wingdings" pitchFamily="2" charset="2"/>
              <a:buChar char="Ø"/>
            </a:pPr>
            <a:r>
              <a:rPr lang="en-US" sz="2400" b="1" dirty="0" smtClean="0"/>
              <a:t>Only current demographic and SES information – no such information </a:t>
            </a:r>
            <a:r>
              <a:rPr lang="en-US" sz="2400" b="1" dirty="0" smtClean="0"/>
              <a:t>for </a:t>
            </a:r>
            <a:r>
              <a:rPr lang="en-US" sz="2400" b="1" dirty="0" smtClean="0"/>
              <a:t>time ACE’s occurred</a:t>
            </a:r>
            <a:r>
              <a:rPr lang="en-US" sz="2400" b="1" dirty="0" smtClean="0"/>
              <a:t>.</a:t>
            </a:r>
          </a:p>
          <a:p>
            <a:pPr marL="514350" indent="-514350">
              <a:buNone/>
            </a:pPr>
            <a:endParaRPr lang="en-US" sz="1400" b="1" dirty="0" smtClean="0"/>
          </a:p>
          <a:p>
            <a:pPr marL="514350" indent="-514350">
              <a:buFont typeface="Wingdings" pitchFamily="2" charset="2"/>
              <a:buChar char="Ø"/>
            </a:pPr>
            <a:r>
              <a:rPr lang="en-US" sz="2400" b="1" dirty="0" smtClean="0"/>
              <a:t>Extremely limited info on person(s) causing harm</a:t>
            </a:r>
          </a:p>
          <a:p>
            <a:pPr marL="514350" indent="-514350">
              <a:buNone/>
            </a:pPr>
            <a:endParaRPr lang="en-US" sz="1400" b="1" dirty="0" smtClean="0"/>
          </a:p>
          <a:p>
            <a:pPr marL="514350" indent="-514350">
              <a:buFont typeface="Wingdings" pitchFamily="2" charset="2"/>
              <a:buChar char="Ø"/>
            </a:pPr>
            <a:r>
              <a:rPr lang="en-US" sz="2400" b="1" dirty="0" smtClean="0"/>
              <a:t>Association Yes; Causation No</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944562"/>
          </a:xfrm>
        </p:spPr>
        <p:txBody>
          <a:bodyPr>
            <a:noAutofit/>
          </a:bodyPr>
          <a:lstStyle/>
          <a:p>
            <a:r>
              <a:rPr lang="en-US" sz="2400" b="1" dirty="0" smtClean="0"/>
              <a:t>Results of 2009 NM BRFSS: Prevalence of each ACE Among Adults</a:t>
            </a:r>
            <a:endParaRPr lang="en-US" sz="2400" b="1" dirty="0"/>
          </a:p>
        </p:txBody>
      </p:sp>
      <p:graphicFrame>
        <p:nvGraphicFramePr>
          <p:cNvPr id="9" name="Content Placeholder 8"/>
          <p:cNvGraphicFramePr>
            <a:graphicFrameLocks noGrp="1"/>
          </p:cNvGraphicFramePr>
          <p:nvPr>
            <p:ph idx="1"/>
          </p:nvPr>
        </p:nvGraphicFramePr>
        <p:xfrm>
          <a:off x="457200" y="1600200"/>
          <a:ext cx="82296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New Mexico Behavioral Risk Factor Surveillance System, 2009.  New Mexico Department of Health.  Prepared July 23, 2013.</a:t>
            </a:r>
            <a:endParaRPr lang="en-US"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chart seriesIdx="-4" categoryIdx="0" bldStep="category"/>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chart seriesIdx="-4" categoryIdx="1"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chart seriesIdx="-4" categoryIdx="2"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chart seriesIdx="-4" categoryIdx="3"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chart seriesIdx="-4" categoryIdx="4"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chart seriesIdx="-4" categoryIdx="5"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chart seriesIdx="-4" categoryIdx="6" bldStep="category"/>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graphicEl>
                                              <a:chart seriesIdx="-4" categoryIdx="7"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 animBg="0"/>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Percent of New Mexico adults aged </a:t>
            </a:r>
            <a:r>
              <a:rPr lang="en-US" sz="2400" b="1" u="sng" dirty="0" smtClean="0"/>
              <a:t>&gt;</a:t>
            </a:r>
            <a:r>
              <a:rPr lang="en-US" sz="2400" b="1" dirty="0" smtClean="0"/>
              <a:t> 18 years reporting an Adverse Childhood Experience, Five States Study, BRFSS 2009</a:t>
            </a:r>
            <a:endParaRPr lang="en-US" sz="2400" b="1" dirty="0"/>
          </a:p>
        </p:txBody>
      </p:sp>
      <p:graphicFrame>
        <p:nvGraphicFramePr>
          <p:cNvPr id="5" name="Content Placeholder 4"/>
          <p:cNvGraphicFramePr>
            <a:graphicFrameLocks noGrp="1"/>
          </p:cNvGraphicFramePr>
          <p:nvPr>
            <p:ph idx="1"/>
          </p:nvPr>
        </p:nvGraphicFramePr>
        <p:xfrm>
          <a:off x="457200" y="1600201"/>
          <a:ext cx="82296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57200" y="5791200"/>
            <a:ext cx="8153400" cy="646331"/>
          </a:xfrm>
          <a:prstGeom prst="rect">
            <a:avLst/>
          </a:prstGeom>
          <a:noFill/>
        </p:spPr>
        <p:txBody>
          <a:bodyPr wrap="square" rtlCol="0">
            <a:spAutoFit/>
          </a:bodyPr>
          <a:lstStyle/>
          <a:p>
            <a:r>
              <a:rPr lang="en-US" sz="1200" dirty="0" smtClean="0"/>
              <a:t>*n=5,271 (randomly selected New Mexico residents).</a:t>
            </a:r>
          </a:p>
          <a:p>
            <a:r>
              <a:rPr lang="en-US" sz="1200" dirty="0" smtClean="0"/>
              <a:t>**n=26,229 (includes randomly selected residents from Arkansas, Louisiana, New Mexico, Tennessee, and Washington).</a:t>
            </a:r>
          </a:p>
          <a:p>
            <a:r>
              <a:rPr lang="en-US" sz="1200" dirty="0" smtClean="0"/>
              <a:t>Source of data: Adverse Childhood Experiences Report by Adults --- Five States, MMWR, December </a:t>
            </a:r>
            <a:r>
              <a:rPr lang="en-US" sz="1200" dirty="0"/>
              <a:t>17, 2010 / 59(49);</a:t>
            </a:r>
            <a:r>
              <a:rPr lang="en-US" sz="1200" dirty="0" smtClean="0"/>
              <a:t>1609-1613.     </a:t>
            </a: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305800" cy="1322385"/>
          </a:xfrm>
        </p:spPr>
        <p:txBody>
          <a:bodyPr>
            <a:noAutofit/>
          </a:bodyPr>
          <a:lstStyle/>
          <a:p>
            <a:r>
              <a:rPr lang="en-US" sz="2400" b="1" dirty="0" smtClean="0"/>
              <a:t>Results of 2009 NM BRFSS: </a:t>
            </a:r>
            <a:br>
              <a:rPr lang="en-US" sz="2400" b="1" dirty="0" smtClean="0"/>
            </a:br>
            <a:r>
              <a:rPr lang="en-US" sz="2400" b="1" dirty="0" smtClean="0"/>
              <a:t>Percent of New Mexico adults* aged </a:t>
            </a:r>
            <a:r>
              <a:rPr lang="en-US" sz="2400" b="1" u="sng" dirty="0" smtClean="0"/>
              <a:t>&gt;</a:t>
            </a:r>
            <a:r>
              <a:rPr lang="en-US" sz="2400" b="1" dirty="0" smtClean="0"/>
              <a:t>18 years reporting zero through 5 or more adverse childhood experiences.</a:t>
            </a:r>
            <a:endParaRPr lang="en-US" sz="2400" b="1" dirty="0"/>
          </a:p>
        </p:txBody>
      </p:sp>
      <p:graphicFrame>
        <p:nvGraphicFramePr>
          <p:cNvPr id="4" name="Content Placeholder 3"/>
          <p:cNvGraphicFramePr>
            <a:graphicFrameLocks noGrp="1"/>
          </p:cNvGraphicFramePr>
          <p:nvPr>
            <p:ph idx="1"/>
          </p:nvPr>
        </p:nvGraphicFramePr>
        <p:xfrm>
          <a:off x="381000" y="1524000"/>
          <a:ext cx="82296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33400" y="6248400"/>
            <a:ext cx="8153400" cy="461665"/>
          </a:xfrm>
          <a:prstGeom prst="rect">
            <a:avLst/>
          </a:prstGeom>
          <a:noFill/>
        </p:spPr>
        <p:txBody>
          <a:bodyPr wrap="square" rtlCol="0">
            <a:spAutoFit/>
          </a:bodyPr>
          <a:lstStyle/>
          <a:p>
            <a:r>
              <a:rPr lang="en-US" sz="1200" dirty="0" smtClean="0"/>
              <a:t>*n=5,271</a:t>
            </a:r>
          </a:p>
          <a:p>
            <a:r>
              <a:rPr lang="en-US" sz="1200" dirty="0" smtClean="0"/>
              <a:t>Source of data: Adverse Childhood Experiences Report by Adults --- Five States, MMWR, December </a:t>
            </a:r>
            <a:r>
              <a:rPr lang="en-US" sz="1200" dirty="0"/>
              <a:t>17, 2010 / 59(49);</a:t>
            </a:r>
            <a:r>
              <a:rPr lang="en-US" sz="1200" dirty="0" smtClean="0"/>
              <a:t>1609-1613.     </a:t>
            </a:r>
            <a:endParaRPr lang="en-US" sz="1200" dirty="0"/>
          </a:p>
        </p:txBody>
      </p:sp>
      <p:sp>
        <p:nvSpPr>
          <p:cNvPr id="6" name="TextBox 5"/>
          <p:cNvSpPr txBox="1"/>
          <p:nvPr/>
        </p:nvSpPr>
        <p:spPr>
          <a:xfrm>
            <a:off x="1905000" y="1524000"/>
            <a:ext cx="838200" cy="369332"/>
          </a:xfrm>
          <a:prstGeom prst="rect">
            <a:avLst/>
          </a:prstGeom>
          <a:noFill/>
        </p:spPr>
        <p:txBody>
          <a:bodyPr wrap="square" rtlCol="0">
            <a:spAutoFit/>
          </a:bodyPr>
          <a:lstStyle/>
          <a:p>
            <a:r>
              <a:rPr lang="en-US" dirty="0" smtClean="0"/>
              <a:t>16.7%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chart seriesIdx="-4" categoryIdx="5"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t>
            </a:r>
            <a:r>
              <a:rPr lang="en-US" sz="3000" b="1" dirty="0" smtClean="0"/>
              <a:t>Adult ACE’s, </a:t>
            </a:r>
            <a:br>
              <a:rPr lang="en-US" sz="3000" b="1" dirty="0" smtClean="0"/>
            </a:br>
            <a:r>
              <a:rPr lang="en-US" sz="3000" b="1" dirty="0" smtClean="0"/>
              <a:t>by Age Group – (Significant)</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Adult ACE’s, </a:t>
            </a:r>
            <a:br>
              <a:rPr lang="en-US" sz="3000" b="1" dirty="0" smtClean="0"/>
            </a:br>
            <a:r>
              <a:rPr lang="en-US" sz="3000" b="1" dirty="0" smtClean="0"/>
              <a:t>by Gender – (Significant)</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Adult ACE’s, </a:t>
            </a:r>
            <a:br>
              <a:rPr lang="en-US" sz="3000" b="1" dirty="0" smtClean="0"/>
            </a:br>
            <a:r>
              <a:rPr lang="en-US" sz="3000" b="1" dirty="0" smtClean="0"/>
              <a:t>by Sexual Orientation – (Significant)</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712785"/>
          </a:xfrm>
        </p:spPr>
        <p:txBody>
          <a:bodyPr/>
          <a:lstStyle/>
          <a:p>
            <a:r>
              <a:rPr lang="en-US" sz="3200" b="1" dirty="0" smtClean="0"/>
              <a:t>Adverse Childhood Experiences (ACE) Study</a:t>
            </a:r>
            <a:endParaRPr lang="en-US" sz="3200" b="1" dirty="0"/>
          </a:p>
        </p:txBody>
      </p:sp>
      <p:sp>
        <p:nvSpPr>
          <p:cNvPr id="3" name="Content Placeholder 2"/>
          <p:cNvSpPr>
            <a:spLocks noGrp="1"/>
          </p:cNvSpPr>
          <p:nvPr>
            <p:ph idx="1"/>
          </p:nvPr>
        </p:nvSpPr>
        <p:spPr>
          <a:xfrm>
            <a:off x="304800" y="914400"/>
            <a:ext cx="8382000" cy="5216527"/>
          </a:xfrm>
        </p:spPr>
        <p:txBody>
          <a:bodyPr/>
          <a:lstStyle/>
          <a:p>
            <a:pPr>
              <a:buNone/>
            </a:pPr>
            <a:r>
              <a:rPr lang="en-US" sz="2800" dirty="0" smtClean="0"/>
              <a:t>Prospective Cohort Study </a:t>
            </a:r>
          </a:p>
          <a:p>
            <a:pPr lvl="1">
              <a:buFont typeface="Wingdings" pitchFamily="2" charset="2"/>
              <a:buChar char="§"/>
            </a:pPr>
            <a:r>
              <a:rPr lang="en-US" sz="2800" dirty="0" smtClean="0"/>
              <a:t>Collaboration between Centers for Disease Control &amp; Prevention and Kaiser Permanente Health Appraisal Clinic</a:t>
            </a:r>
          </a:p>
          <a:p>
            <a:pPr lvl="1">
              <a:buNone/>
            </a:pPr>
            <a:endParaRPr lang="en-US" sz="1200" dirty="0" smtClean="0"/>
          </a:p>
          <a:p>
            <a:pPr lvl="1">
              <a:buFont typeface="Wingdings" pitchFamily="2" charset="2"/>
              <a:buChar char="§"/>
            </a:pPr>
            <a:r>
              <a:rPr lang="en-US" sz="2800" dirty="0" smtClean="0"/>
              <a:t>17,000+ HMO members enrolled in study between 1995 and 1997</a:t>
            </a:r>
          </a:p>
          <a:p>
            <a:pPr lvl="1">
              <a:buNone/>
            </a:pPr>
            <a:endParaRPr lang="en-US" sz="1200" dirty="0" smtClean="0"/>
          </a:p>
          <a:p>
            <a:pPr lvl="1">
              <a:buFont typeface="Wingdings" pitchFamily="2" charset="2"/>
              <a:buChar char="§"/>
            </a:pPr>
            <a:r>
              <a:rPr lang="en-US" sz="2800" dirty="0" smtClean="0"/>
              <a:t>Initial physical exam and interview</a:t>
            </a:r>
          </a:p>
          <a:p>
            <a:pPr lvl="1">
              <a:buNone/>
            </a:pPr>
            <a:endParaRPr lang="en-US" sz="1200" dirty="0" smtClean="0"/>
          </a:p>
          <a:p>
            <a:pPr lvl="1">
              <a:buFont typeface="Wingdings" pitchFamily="2" charset="2"/>
              <a:buChar char="§"/>
            </a:pPr>
            <a:r>
              <a:rPr lang="en-US" sz="2800" dirty="0" smtClean="0"/>
              <a:t>On-going tracking of medical status of study participants</a:t>
            </a:r>
          </a:p>
          <a:p>
            <a:pPr lvl="1">
              <a:buNone/>
            </a:pPr>
            <a:endParaRPr lang="en-US" sz="2000" dirty="0" smtClean="0"/>
          </a:p>
        </p:txBody>
      </p:sp>
      <p:sp>
        <p:nvSpPr>
          <p:cNvPr id="4" name="TextBox 3"/>
          <p:cNvSpPr txBox="1"/>
          <p:nvPr/>
        </p:nvSpPr>
        <p:spPr>
          <a:xfrm>
            <a:off x="228600" y="6324600"/>
            <a:ext cx="8382000" cy="307777"/>
          </a:xfrm>
          <a:prstGeom prst="rect">
            <a:avLst/>
          </a:prstGeom>
          <a:noFill/>
        </p:spPr>
        <p:txBody>
          <a:bodyPr wrap="square" rtlCol="0">
            <a:spAutoFit/>
          </a:bodyPr>
          <a:lstStyle/>
          <a:p>
            <a:r>
              <a:rPr lang="en-US" sz="1400" dirty="0" smtClean="0"/>
              <a:t>Adverse Childhood Experiences (ACE) Study, CDC Website: http://www.cdc.gov/ace/index.htm</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t>
            </a:r>
            <a:r>
              <a:rPr lang="en-US" sz="3000" b="1" dirty="0" smtClean="0"/>
              <a:t>Adult ACE’s, </a:t>
            </a:r>
            <a:br>
              <a:rPr lang="en-US" sz="3000" b="1" dirty="0" smtClean="0"/>
            </a:br>
            <a:r>
              <a:rPr lang="en-US" sz="3000" b="1" dirty="0" smtClean="0"/>
              <a:t>by Race/Ethnicity – (Not Significant)</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t>
            </a:r>
            <a:r>
              <a:rPr lang="en-US" sz="3000" b="1" dirty="0" smtClean="0"/>
              <a:t>Adult ACE’s, </a:t>
            </a:r>
            <a:br>
              <a:rPr lang="en-US" sz="3000" b="1" dirty="0" smtClean="0"/>
            </a:br>
            <a:r>
              <a:rPr lang="en-US" sz="3000" b="1" dirty="0" smtClean="0"/>
              <a:t>by Region of Residence – (Not Significant)</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Adult Demographics </a:t>
            </a:r>
            <a:br>
              <a:rPr lang="en-US" sz="3000" b="1" dirty="0" smtClean="0"/>
            </a:br>
            <a:r>
              <a:rPr lang="en-US" sz="3000" b="1" dirty="0" smtClean="0"/>
              <a:t>by Number of Adverse Childhood Experiences</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Health Behaviors </a:t>
            </a:r>
            <a:r>
              <a:rPr lang="en-US" sz="3000" b="1" dirty="0" smtClean="0"/>
              <a:t/>
            </a:r>
            <a:br>
              <a:rPr lang="en-US" sz="3000" b="1" dirty="0" smtClean="0"/>
            </a:br>
            <a:r>
              <a:rPr lang="en-US" sz="3000" b="1" dirty="0" smtClean="0"/>
              <a:t>by Number of Adverse Childhood Experiences</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Health Conditions and Disease</a:t>
            </a:r>
            <a:r>
              <a:rPr lang="en-US" sz="3000" b="1" dirty="0" smtClean="0"/>
              <a:t/>
            </a:r>
            <a:br>
              <a:rPr lang="en-US" sz="3000" b="1" dirty="0" smtClean="0"/>
            </a:br>
            <a:r>
              <a:rPr lang="en-US" sz="3000" b="1" dirty="0" smtClean="0"/>
              <a:t>by Number of Adverse Childhood Experiences</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Health Conditions and Disease</a:t>
            </a:r>
            <a:r>
              <a:rPr lang="en-US" sz="3000" b="1" dirty="0" smtClean="0"/>
              <a:t/>
            </a:r>
            <a:br>
              <a:rPr lang="en-US" sz="3000" b="1" dirty="0" smtClean="0"/>
            </a:br>
            <a:r>
              <a:rPr lang="en-US" sz="3000" b="1" dirty="0" smtClean="0"/>
              <a:t>by Number of Adverse Childhood Experiences</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295401"/>
          <a:ext cx="8305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371600"/>
            <a:ext cx="8305800" cy="3581400"/>
          </a:xfrm>
        </p:spPr>
        <p:txBody>
          <a:bodyPr/>
          <a:lstStyle/>
          <a:p>
            <a:pPr>
              <a:buNone/>
            </a:pPr>
            <a:r>
              <a:rPr lang="en-US" dirty="0" smtClean="0"/>
              <a:t>Mean Days of Poor Sleep by Number of ACE’s</a:t>
            </a:r>
          </a:p>
          <a:p>
            <a:pPr lvl="1">
              <a:buNone/>
            </a:pPr>
            <a:endParaRPr lang="en-US" dirty="0" smtClean="0"/>
          </a:p>
          <a:p>
            <a:pPr lvl="1">
              <a:buNone/>
            </a:pPr>
            <a:r>
              <a:rPr lang="en-US" dirty="0" smtClean="0"/>
              <a:t>None:		5.9 	(5.2, 6.6)</a:t>
            </a:r>
          </a:p>
          <a:p>
            <a:pPr lvl="1">
              <a:buNone/>
            </a:pPr>
            <a:r>
              <a:rPr lang="en-US" dirty="0" smtClean="0"/>
              <a:t>One:		6.9 	(6.0, 7.7)</a:t>
            </a:r>
          </a:p>
          <a:p>
            <a:pPr lvl="1">
              <a:buNone/>
            </a:pPr>
            <a:r>
              <a:rPr lang="en-US" dirty="0" smtClean="0"/>
              <a:t>Two:		8.9 	(7.7, 10.0)</a:t>
            </a:r>
          </a:p>
          <a:p>
            <a:pPr lvl="1">
              <a:buNone/>
            </a:pPr>
            <a:r>
              <a:rPr lang="en-US" dirty="0" smtClean="0"/>
              <a:t>Three: 		9.3 	(7.9, 10.7)</a:t>
            </a:r>
          </a:p>
          <a:p>
            <a:pPr lvl="1">
              <a:buNone/>
            </a:pPr>
            <a:r>
              <a:rPr lang="en-US" dirty="0" smtClean="0"/>
              <a:t>Four+:		10.9 	(9.9, 12.0)	</a:t>
            </a:r>
            <a:endParaRPr lang="en-US" dirty="0"/>
          </a:p>
        </p:txBody>
      </p:sp>
      <p:sp>
        <p:nvSpPr>
          <p:cNvPr id="4" name="Title 1"/>
          <p:cNvSpPr>
            <a:spLocks noGrp="1"/>
          </p:cNvSpPr>
          <p:nvPr>
            <p:ph type="title"/>
          </p:nvPr>
        </p:nvSpPr>
        <p:spPr>
          <a:xfrm>
            <a:off x="304800" y="274638"/>
            <a:ext cx="8610600" cy="1143000"/>
          </a:xfrm>
        </p:spPr>
        <p:txBody>
          <a:bodyPr>
            <a:noAutofit/>
          </a:bodyPr>
          <a:lstStyle/>
          <a:p>
            <a:r>
              <a:rPr lang="en-US" sz="3000" b="1" dirty="0" smtClean="0"/>
              <a:t>General Health Status</a:t>
            </a:r>
            <a:r>
              <a:rPr lang="en-US" sz="3000" b="1" dirty="0" smtClean="0"/>
              <a:t/>
            </a:r>
            <a:br>
              <a:rPr lang="en-US" sz="3000" b="1" dirty="0" smtClean="0"/>
            </a:br>
            <a:r>
              <a:rPr lang="en-US" sz="3000" b="1" dirty="0" smtClean="0"/>
              <a:t>by Number of Adverse Childhood Experiences</a:t>
            </a:r>
            <a:endParaRPr lang="en-US" sz="3000" b="1" dirty="0"/>
          </a:p>
        </p:txBody>
      </p:sp>
      <p:sp>
        <p:nvSpPr>
          <p:cNvPr id="6" name="TextBox 5"/>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371600"/>
            <a:ext cx="8382000" cy="4419600"/>
          </a:xfrm>
        </p:spPr>
        <p:txBody>
          <a:bodyPr/>
          <a:lstStyle/>
          <a:p>
            <a:pPr>
              <a:buNone/>
            </a:pPr>
            <a:r>
              <a:rPr lang="en-US" dirty="0" smtClean="0"/>
              <a:t>Mean Days of Poor Physical or Mental Health Prevented Usual Activities, by Number of ACE’s</a:t>
            </a:r>
          </a:p>
          <a:p>
            <a:pPr lvl="1">
              <a:buNone/>
            </a:pPr>
            <a:endParaRPr lang="en-US" dirty="0" smtClean="0"/>
          </a:p>
          <a:p>
            <a:pPr lvl="1">
              <a:buNone/>
            </a:pPr>
            <a:r>
              <a:rPr lang="en-US" dirty="0" smtClean="0"/>
              <a:t>None:		1.5 	(1.2, 1.7)</a:t>
            </a:r>
          </a:p>
          <a:p>
            <a:pPr lvl="1">
              <a:buNone/>
            </a:pPr>
            <a:r>
              <a:rPr lang="en-US" dirty="0" smtClean="0"/>
              <a:t>One:		1.7 	(1.3, 2.1)</a:t>
            </a:r>
          </a:p>
          <a:p>
            <a:pPr lvl="1">
              <a:buNone/>
            </a:pPr>
            <a:r>
              <a:rPr lang="en-US" dirty="0" smtClean="0"/>
              <a:t>Two:		2.0 	(1.4, 2.6)</a:t>
            </a:r>
          </a:p>
          <a:p>
            <a:pPr lvl="1">
              <a:buNone/>
            </a:pPr>
            <a:r>
              <a:rPr lang="en-US" dirty="0" smtClean="0"/>
              <a:t>Three: 		2.5 	(1.8, 3.3)</a:t>
            </a:r>
          </a:p>
          <a:p>
            <a:pPr lvl="1">
              <a:buNone/>
            </a:pPr>
            <a:r>
              <a:rPr lang="en-US" dirty="0" smtClean="0"/>
              <a:t>Four+:		3.9 	(3.2, 4.6)	</a:t>
            </a:r>
            <a:endParaRPr lang="en-US" dirty="0"/>
          </a:p>
        </p:txBody>
      </p:sp>
      <p:sp>
        <p:nvSpPr>
          <p:cNvPr id="4" name="Title 1"/>
          <p:cNvSpPr>
            <a:spLocks noGrp="1"/>
          </p:cNvSpPr>
          <p:nvPr>
            <p:ph type="title"/>
          </p:nvPr>
        </p:nvSpPr>
        <p:spPr>
          <a:xfrm>
            <a:off x="304800" y="274638"/>
            <a:ext cx="8610600" cy="1143000"/>
          </a:xfrm>
        </p:spPr>
        <p:txBody>
          <a:bodyPr>
            <a:noAutofit/>
          </a:bodyPr>
          <a:lstStyle/>
          <a:p>
            <a:r>
              <a:rPr lang="en-US" sz="3000" b="1" dirty="0" smtClean="0"/>
              <a:t>General Health Status</a:t>
            </a:r>
            <a:r>
              <a:rPr lang="en-US" sz="3000" b="1" dirty="0" smtClean="0"/>
              <a:t/>
            </a:r>
            <a:br>
              <a:rPr lang="en-US" sz="3000" b="1" dirty="0" smtClean="0"/>
            </a:br>
            <a:r>
              <a:rPr lang="en-US" sz="3000" b="1" dirty="0" smtClean="0"/>
              <a:t>by Number of Adverse Childhood Experiences</a:t>
            </a:r>
            <a:endParaRPr lang="en-US" sz="3000" b="1" dirty="0"/>
          </a:p>
        </p:txBody>
      </p:sp>
      <p:sp>
        <p:nvSpPr>
          <p:cNvPr id="6" name="TextBox 5"/>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College Graduation by Each Adverse Childhood Experience</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8" name="Content Placeholder 7"/>
          <p:cNvGraphicFramePr>
            <a:graphicFrameLocks noGrp="1"/>
          </p:cNvGraphicFramePr>
          <p:nvPr>
            <p:ph idx="1"/>
          </p:nvPr>
        </p:nvGraphicFramePr>
        <p:xfrm>
          <a:off x="381000" y="1295400"/>
          <a:ext cx="8229600" cy="45307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Annual Household Income of $50,000+ </a:t>
            </a:r>
            <a:br>
              <a:rPr lang="en-US" sz="3000" b="1" dirty="0" smtClean="0"/>
            </a:br>
            <a:r>
              <a:rPr lang="en-US" sz="3000" b="1" dirty="0" smtClean="0"/>
              <a:t>by Each Adverse Childhood Experience</a:t>
            </a:r>
            <a:endParaRPr lang="en-US" sz="3000" b="1" dirty="0"/>
          </a:p>
        </p:txBody>
      </p:sp>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Wayne A. Honey, MPH, Behavioral Risk Factor Surveillance System, 2009.  New Mexico Department of Health.  Prepared July 25, 2013.</a:t>
            </a:r>
            <a:endParaRPr lang="en-US" sz="1200" dirty="0"/>
          </a:p>
        </p:txBody>
      </p:sp>
      <p:graphicFrame>
        <p:nvGraphicFramePr>
          <p:cNvPr id="6" name="Content Placeholder 5"/>
          <p:cNvGraphicFramePr>
            <a:graphicFrameLocks noGrp="1"/>
          </p:cNvGraphicFramePr>
          <p:nvPr>
            <p:ph idx="1"/>
          </p:nvPr>
        </p:nvGraphicFramePr>
        <p:xfrm>
          <a:off x="457200" y="1371600"/>
          <a:ext cx="8229600" cy="4759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Conceptual Framework</a:t>
            </a:r>
            <a:endParaRPr lang="en-US" sz="3200" b="1" dirty="0"/>
          </a:p>
        </p:txBody>
      </p:sp>
      <p:sp>
        <p:nvSpPr>
          <p:cNvPr id="4" name="TextBox 3"/>
          <p:cNvSpPr txBox="1"/>
          <p:nvPr/>
        </p:nvSpPr>
        <p:spPr>
          <a:xfrm>
            <a:off x="304800" y="6324600"/>
            <a:ext cx="8229600" cy="276999"/>
          </a:xfrm>
          <a:prstGeom prst="rect">
            <a:avLst/>
          </a:prstGeom>
          <a:noFill/>
        </p:spPr>
        <p:txBody>
          <a:bodyPr wrap="square" rtlCol="0">
            <a:spAutoFit/>
          </a:bodyPr>
          <a:lstStyle/>
          <a:p>
            <a:r>
              <a:rPr lang="en-US" sz="1200" dirty="0" smtClean="0">
                <a:cs typeface="Arial" pitchFamily="34" charset="0"/>
              </a:rPr>
              <a:t>Source: Adverse Childhood Experiences (ACE) Study.  Accessed at </a:t>
            </a:r>
            <a:r>
              <a:rPr lang="en-US" sz="1200" dirty="0" smtClean="0">
                <a:cs typeface="Arial" pitchFamily="34" charset="0"/>
                <a:hlinkClick r:id="rId2"/>
              </a:rPr>
              <a:t>http://www.cdc.gov/ace/pyramid.htm</a:t>
            </a:r>
            <a:r>
              <a:rPr lang="en-US" sz="1200" dirty="0">
                <a:cs typeface="Arial" pitchFamily="34" charset="0"/>
              </a:rPr>
              <a:t>.</a:t>
            </a:r>
            <a:r>
              <a:rPr lang="en-US" sz="1200" dirty="0" smtClean="0">
                <a:cs typeface="Arial" pitchFamily="34" charset="0"/>
              </a:rPr>
              <a:t> Retrieved June 6, 2012.</a:t>
            </a:r>
            <a:endParaRPr lang="en-US" sz="1200" dirty="0">
              <a:cs typeface="Arial" pitchFamily="34" charset="0"/>
            </a:endParaRPr>
          </a:p>
        </p:txBody>
      </p:sp>
      <p:pic>
        <p:nvPicPr>
          <p:cNvPr id="5" name="Picture 4" descr="ace_pyramid_wotext.gif"/>
          <p:cNvPicPr>
            <a:picLocks noChangeAspect="1"/>
          </p:cNvPicPr>
          <p:nvPr/>
        </p:nvPicPr>
        <p:blipFill>
          <a:blip r:embed="rId3" cstate="print"/>
          <a:stretch>
            <a:fillRect/>
          </a:stretch>
        </p:blipFill>
        <p:spPr>
          <a:xfrm>
            <a:off x="1143000" y="990600"/>
            <a:ext cx="6306569" cy="3828378"/>
          </a:xfrm>
          <a:prstGeom prst="rect">
            <a:avLst/>
          </a:prstGeom>
        </p:spPr>
      </p:pic>
      <p:sp>
        <p:nvSpPr>
          <p:cNvPr id="7" name="TextBox 6"/>
          <p:cNvSpPr txBox="1"/>
          <p:nvPr/>
        </p:nvSpPr>
        <p:spPr>
          <a:xfrm>
            <a:off x="838200" y="4953000"/>
            <a:ext cx="7391400" cy="923330"/>
          </a:xfrm>
          <a:prstGeom prst="rect">
            <a:avLst/>
          </a:prstGeom>
          <a:noFill/>
        </p:spPr>
        <p:txBody>
          <a:bodyPr wrap="square" rtlCol="0">
            <a:spAutoFit/>
          </a:bodyPr>
          <a:lstStyle/>
          <a:p>
            <a:r>
              <a:rPr lang="en-US" dirty="0" smtClean="0"/>
              <a:t>Findings suggest certain childhood experiences are important risk factors for the leading causes of illness and death, as well as poor quality of life.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Current Smokers by History of Adverse Childhood Experiences, New Mexico Residents</a:t>
            </a:r>
            <a:endParaRPr lang="en-US" sz="3000" b="1" dirty="0"/>
          </a:p>
        </p:txBody>
      </p:sp>
      <p:graphicFrame>
        <p:nvGraphicFramePr>
          <p:cNvPr id="9" name="Content Placeholder 8"/>
          <p:cNvGraphicFramePr>
            <a:graphicFrameLocks noGrp="1"/>
          </p:cNvGraphicFramePr>
          <p:nvPr>
            <p:ph idx="1"/>
          </p:nvPr>
        </p:nvGraphicFramePr>
        <p:xfrm>
          <a:off x="457200" y="1600200"/>
          <a:ext cx="82296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Laura Tomedi, MPH, PhD, New Mexico Behavioral Risk Factor Surveillance System, 2009.  New Mexico Department of Health.  Prepared June 7, 2012.</a:t>
            </a:r>
            <a:endParaRPr lang="en-US" sz="12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000" b="1" dirty="0" smtClean="0"/>
              <a:t>Percent of New Mexico Residents Reporting </a:t>
            </a:r>
            <a:br>
              <a:rPr lang="en-US" sz="3000" b="1" dirty="0" smtClean="0"/>
            </a:br>
            <a:r>
              <a:rPr lang="en-US" sz="3000" b="1" dirty="0" smtClean="0"/>
              <a:t>Selected Health Outcomes, by Number </a:t>
            </a:r>
            <a:br>
              <a:rPr lang="en-US" sz="3000" b="1" dirty="0" smtClean="0"/>
            </a:br>
            <a:r>
              <a:rPr lang="en-US" sz="3000" b="1" dirty="0" smtClean="0"/>
              <a:t>of Adverse Childhood Experiences</a:t>
            </a:r>
            <a:endParaRPr lang="en-US" sz="3000" b="1" dirty="0"/>
          </a:p>
        </p:txBody>
      </p:sp>
      <p:graphicFrame>
        <p:nvGraphicFramePr>
          <p:cNvPr id="9" name="Content Placeholder 8"/>
          <p:cNvGraphicFramePr>
            <a:graphicFrameLocks noGrp="1"/>
          </p:cNvGraphicFramePr>
          <p:nvPr>
            <p:ph idx="1"/>
          </p:nvPr>
        </p:nvGraphicFramePr>
        <p:xfrm>
          <a:off x="457200" y="1600200"/>
          <a:ext cx="82296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04800" y="6172200"/>
            <a:ext cx="8305800" cy="461665"/>
          </a:xfrm>
          <a:prstGeom prst="rect">
            <a:avLst/>
          </a:prstGeom>
          <a:noFill/>
        </p:spPr>
        <p:txBody>
          <a:bodyPr wrap="square" rtlCol="0">
            <a:spAutoFit/>
          </a:bodyPr>
          <a:lstStyle/>
          <a:p>
            <a:r>
              <a:rPr lang="en-US" sz="1200" dirty="0" smtClean="0"/>
              <a:t>Source of data:  Laura Tomedi, MPH, PhD, New Mexico Behavioral Risk Factor Surveillance System, 2009.  New Mexico Department of Health.  Prepared June 7, 2012.</a:t>
            </a:r>
            <a:endParaRPr lang="en-US" sz="120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Disparities</a:t>
            </a:r>
            <a:endParaRPr lang="en-US" b="1" dirty="0"/>
          </a:p>
        </p:txBody>
      </p:sp>
      <p:sp>
        <p:nvSpPr>
          <p:cNvPr id="3" name="Content Placeholder 2"/>
          <p:cNvSpPr>
            <a:spLocks noGrp="1"/>
          </p:cNvSpPr>
          <p:nvPr>
            <p:ph idx="1"/>
          </p:nvPr>
        </p:nvSpPr>
        <p:spPr>
          <a:xfrm>
            <a:off x="304800" y="1371600"/>
            <a:ext cx="8458200" cy="4724400"/>
          </a:xfrm>
        </p:spPr>
        <p:txBody>
          <a:bodyPr>
            <a:noAutofit/>
          </a:bodyPr>
          <a:lstStyle/>
          <a:p>
            <a:pPr>
              <a:buNone/>
            </a:pPr>
            <a:r>
              <a:rPr lang="en-US" sz="2800" dirty="0" smtClean="0"/>
              <a:t>	</a:t>
            </a:r>
            <a:r>
              <a:rPr lang="en-US" dirty="0" smtClean="0"/>
              <a:t>New Mexico residents with </a:t>
            </a:r>
            <a:r>
              <a:rPr lang="en-US" u="sng" dirty="0" smtClean="0"/>
              <a:t>&gt;</a:t>
            </a:r>
            <a:r>
              <a:rPr lang="en-US" dirty="0" smtClean="0"/>
              <a:t>4 ACEs were more likely to be:</a:t>
            </a:r>
          </a:p>
          <a:p>
            <a:pPr>
              <a:buNone/>
            </a:pPr>
            <a:endParaRPr lang="en-US" sz="1400" dirty="0" smtClean="0"/>
          </a:p>
          <a:p>
            <a:pPr lvl="2"/>
            <a:r>
              <a:rPr lang="en-US" sz="3200" dirty="0" smtClean="0"/>
              <a:t>Female (19.3%) than male (13.4%)</a:t>
            </a:r>
          </a:p>
          <a:p>
            <a:pPr lvl="1">
              <a:buNone/>
            </a:pPr>
            <a:endParaRPr lang="en-US" sz="1400" dirty="0" smtClean="0"/>
          </a:p>
          <a:p>
            <a:pPr lvl="2"/>
            <a:r>
              <a:rPr lang="en-US" sz="3200" dirty="0" smtClean="0"/>
              <a:t>Black (23.9%) and American Indian (22.7%) than white (14.1%)</a:t>
            </a:r>
          </a:p>
          <a:p>
            <a:pPr lvl="1"/>
            <a:endParaRPr lang="en-US" sz="1400" dirty="0" smtClean="0"/>
          </a:p>
          <a:p>
            <a:pPr lvl="2"/>
            <a:r>
              <a:rPr lang="en-US" sz="3200" dirty="0" smtClean="0"/>
              <a:t>Younger - 18 to 44 years old (20.7%) than 75+ years old (2.9%)</a:t>
            </a:r>
          </a:p>
          <a:p>
            <a:pPr>
              <a:buNone/>
            </a:pPr>
            <a:endParaRPr lang="en-US" sz="2800" dirty="0"/>
          </a:p>
        </p:txBody>
      </p:sp>
      <p:sp>
        <p:nvSpPr>
          <p:cNvPr id="4" name="TextBox 3"/>
          <p:cNvSpPr txBox="1"/>
          <p:nvPr/>
        </p:nvSpPr>
        <p:spPr>
          <a:xfrm>
            <a:off x="304800" y="6172200"/>
            <a:ext cx="8305800" cy="461665"/>
          </a:xfrm>
          <a:prstGeom prst="rect">
            <a:avLst/>
          </a:prstGeom>
          <a:noFill/>
        </p:spPr>
        <p:txBody>
          <a:bodyPr wrap="square" rtlCol="0">
            <a:spAutoFit/>
          </a:bodyPr>
          <a:lstStyle/>
          <a:p>
            <a:r>
              <a:rPr lang="en-US" sz="1200" dirty="0" smtClean="0"/>
              <a:t>Source:  Laura Tomedi, MPH, PhD, New Mexico Behavioral Risk Factor Surveillance System, 2009.  New Mexico Department of Health.  Prepared June 7, 2012.</a:t>
            </a:r>
            <a:endParaRPr lang="en-US"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Selected Health Outcomes</a:t>
            </a:r>
            <a:endParaRPr lang="en-US" b="1" dirty="0"/>
          </a:p>
        </p:txBody>
      </p:sp>
      <p:sp>
        <p:nvSpPr>
          <p:cNvPr id="3" name="Content Placeholder 2"/>
          <p:cNvSpPr>
            <a:spLocks noGrp="1"/>
          </p:cNvSpPr>
          <p:nvPr>
            <p:ph idx="1"/>
          </p:nvPr>
        </p:nvSpPr>
        <p:spPr>
          <a:xfrm>
            <a:off x="228600" y="1371600"/>
            <a:ext cx="8686800" cy="4724400"/>
          </a:xfrm>
        </p:spPr>
        <p:txBody>
          <a:bodyPr>
            <a:noAutofit/>
          </a:bodyPr>
          <a:lstStyle/>
          <a:p>
            <a:pPr>
              <a:buNone/>
            </a:pPr>
            <a:r>
              <a:rPr lang="en-US" sz="2800" dirty="0" smtClean="0"/>
              <a:t>	</a:t>
            </a:r>
            <a:r>
              <a:rPr lang="en-US" sz="3000" dirty="0" smtClean="0"/>
              <a:t>Compared to persons with 0 ACEs, New Mexico residents with </a:t>
            </a:r>
            <a:r>
              <a:rPr lang="en-US" sz="3000" u="sng" dirty="0" smtClean="0"/>
              <a:t>&gt;</a:t>
            </a:r>
            <a:r>
              <a:rPr lang="en-US" sz="3000" dirty="0" smtClean="0"/>
              <a:t>4 ACEs were more likely to report:</a:t>
            </a:r>
          </a:p>
          <a:p>
            <a:pPr>
              <a:buNone/>
            </a:pPr>
            <a:endParaRPr lang="en-US" sz="1000" dirty="0" smtClean="0"/>
          </a:p>
          <a:p>
            <a:pPr lvl="2"/>
            <a:r>
              <a:rPr lang="en-US" sz="3000" dirty="0" smtClean="0"/>
              <a:t>Fair/Poor Health (21.6% vs. 15.4%)</a:t>
            </a:r>
          </a:p>
          <a:p>
            <a:pPr lvl="2">
              <a:buNone/>
            </a:pPr>
            <a:endParaRPr lang="en-US" sz="1000" dirty="0" smtClean="0"/>
          </a:p>
          <a:p>
            <a:pPr lvl="2"/>
            <a:r>
              <a:rPr lang="en-US" sz="3000" dirty="0" smtClean="0"/>
              <a:t>Smoking (33.6% vs. 12.6%)</a:t>
            </a:r>
          </a:p>
          <a:p>
            <a:pPr lvl="2"/>
            <a:endParaRPr lang="en-US" sz="1000" dirty="0" smtClean="0"/>
          </a:p>
          <a:p>
            <a:pPr lvl="2"/>
            <a:r>
              <a:rPr lang="en-US" sz="3000" dirty="0" smtClean="0"/>
              <a:t>Injury due to falls (50.3% vs. 26.6%)</a:t>
            </a:r>
          </a:p>
          <a:p>
            <a:pPr lvl="2"/>
            <a:endParaRPr lang="en-US" sz="1000" dirty="0" smtClean="0"/>
          </a:p>
          <a:p>
            <a:pPr lvl="2"/>
            <a:r>
              <a:rPr lang="en-US" sz="3000" dirty="0" smtClean="0"/>
              <a:t>But were less likely to report hypertension (23.1% vs. 28.1%)</a:t>
            </a:r>
          </a:p>
          <a:p>
            <a:pPr lvl="2"/>
            <a:endParaRPr lang="en-US" sz="3200" dirty="0" smtClean="0"/>
          </a:p>
          <a:p>
            <a:pPr>
              <a:buNone/>
            </a:pPr>
            <a:endParaRPr lang="en-US" sz="2800" dirty="0"/>
          </a:p>
        </p:txBody>
      </p:sp>
      <p:sp>
        <p:nvSpPr>
          <p:cNvPr id="4" name="TextBox 3"/>
          <p:cNvSpPr txBox="1"/>
          <p:nvPr/>
        </p:nvSpPr>
        <p:spPr>
          <a:xfrm>
            <a:off x="304800" y="6172200"/>
            <a:ext cx="8305800" cy="461665"/>
          </a:xfrm>
          <a:prstGeom prst="rect">
            <a:avLst/>
          </a:prstGeom>
          <a:noFill/>
        </p:spPr>
        <p:txBody>
          <a:bodyPr wrap="square" rtlCol="0">
            <a:spAutoFit/>
          </a:bodyPr>
          <a:lstStyle/>
          <a:p>
            <a:r>
              <a:rPr lang="en-US" sz="1200" dirty="0" smtClean="0"/>
              <a:t>Source of data:  Laura Tomedi, MPH, PhD, New Mexico Behavioral Risk Factor Surveillance System, 2009.  New Mexico Department of Health.  Prepared June 7, 2012.</a:t>
            </a:r>
            <a:endParaRPr lang="en-US" sz="1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a:xfrm>
            <a:off x="457200" y="1600201"/>
            <a:ext cx="8229600" cy="4267200"/>
          </a:xfrm>
        </p:spPr>
        <p:txBody>
          <a:bodyPr/>
          <a:lstStyle/>
          <a:p>
            <a:pPr>
              <a:buNone/>
            </a:pPr>
            <a:r>
              <a:rPr lang="en-US" dirty="0" smtClean="0"/>
              <a:t>	New Mexico adults with 4+ ACE’s are more likely to have poor mental health, to have asthma, to binge drink, to heavily drink, and are less likely to have health insurance then adults with 0 ACE. Conversely, there is no difference in diabetes, arthritis, high cholesterol, obesity, or physical activity between the two groups. </a:t>
            </a:r>
            <a:endParaRPr lang="en-US" dirty="0"/>
          </a:p>
        </p:txBody>
      </p:sp>
      <p:sp>
        <p:nvSpPr>
          <p:cNvPr id="4" name="TextBox 3"/>
          <p:cNvSpPr txBox="1"/>
          <p:nvPr/>
        </p:nvSpPr>
        <p:spPr>
          <a:xfrm>
            <a:off x="304800" y="6172200"/>
            <a:ext cx="8305800" cy="461665"/>
          </a:xfrm>
          <a:prstGeom prst="rect">
            <a:avLst/>
          </a:prstGeom>
          <a:noFill/>
        </p:spPr>
        <p:txBody>
          <a:bodyPr wrap="square" rtlCol="0">
            <a:spAutoFit/>
          </a:bodyPr>
          <a:lstStyle/>
          <a:p>
            <a:r>
              <a:rPr lang="en-US" sz="1200" dirty="0" smtClean="0"/>
              <a:t>Source of data:  Laura Tomedi, MPH, PhD, New Mexico Behavioral Risk Factor Surveillance System, 2009.  New Mexico Department of Health.  Prepared June 7, 2012.</a:t>
            </a:r>
            <a:endParaRPr lang="en-US"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Rectangle 2"/>
          <p:cNvSpPr/>
          <p:nvPr/>
        </p:nvSpPr>
        <p:spPr>
          <a:xfrm>
            <a:off x="304800" y="1524000"/>
            <a:ext cx="8534400" cy="4339650"/>
          </a:xfrm>
          <a:prstGeom prst="rect">
            <a:avLst/>
          </a:prstGeom>
        </p:spPr>
        <p:txBody>
          <a:bodyPr wrap="square">
            <a:spAutoFit/>
          </a:bodyPr>
          <a:lstStyle/>
          <a:p>
            <a:r>
              <a:rPr lang="en-US" sz="3200" dirty="0" smtClean="0"/>
              <a:t>The high prevalence of ACEs underscores the need for:</a:t>
            </a:r>
          </a:p>
          <a:p>
            <a:endParaRPr lang="en-US" sz="1000" dirty="0" smtClean="0"/>
          </a:p>
          <a:p>
            <a:pPr marL="514350" indent="-514350">
              <a:buFont typeface="+mj-lt"/>
              <a:buAutoNum type="arabicPeriod"/>
            </a:pPr>
            <a:r>
              <a:rPr lang="en-US" sz="3200" dirty="0" smtClean="0"/>
              <a:t>additional efforts at the state and local level to reduce and prevent child maltreatment and associated family dysfunction; and </a:t>
            </a:r>
          </a:p>
          <a:p>
            <a:pPr marL="228600" indent="-228600">
              <a:buFont typeface="+mj-lt"/>
              <a:buAutoNum type="arabicPeriod"/>
            </a:pPr>
            <a:endParaRPr lang="en-US" sz="1000" dirty="0" smtClean="0"/>
          </a:p>
          <a:p>
            <a:pPr marL="514350" indent="-514350">
              <a:buFont typeface="+mj-lt"/>
              <a:buAutoNum type="arabicPeriod"/>
            </a:pPr>
            <a:r>
              <a:rPr lang="en-US" sz="3200" dirty="0" smtClean="0"/>
              <a:t>further development and dissemination of trauma-focused services to treat stress-related health outcomes associated with ACEs.</a:t>
            </a:r>
            <a:endParaRPr lang="en-US" sz="3200" dirty="0"/>
          </a:p>
        </p:txBody>
      </p:sp>
      <p:sp>
        <p:nvSpPr>
          <p:cNvPr id="4" name="TextBox 3"/>
          <p:cNvSpPr txBox="1"/>
          <p:nvPr/>
        </p:nvSpPr>
        <p:spPr>
          <a:xfrm>
            <a:off x="533400" y="6400800"/>
            <a:ext cx="8153400" cy="276999"/>
          </a:xfrm>
          <a:prstGeom prst="rect">
            <a:avLst/>
          </a:prstGeom>
          <a:noFill/>
        </p:spPr>
        <p:txBody>
          <a:bodyPr wrap="square" rtlCol="0">
            <a:spAutoFit/>
          </a:bodyPr>
          <a:lstStyle/>
          <a:p>
            <a:r>
              <a:rPr lang="en-US" sz="1200" dirty="0" smtClean="0"/>
              <a:t>Source: Adverse Childhood Experiences Report by Adults --- Five States, MMWR, December </a:t>
            </a:r>
            <a:r>
              <a:rPr lang="en-US" sz="1200" dirty="0"/>
              <a:t>17, 2010 / 59(49);</a:t>
            </a:r>
            <a:r>
              <a:rPr lang="en-US" sz="1200" dirty="0" smtClean="0"/>
              <a:t>1609-1613.     </a:t>
            </a:r>
            <a:endParaRPr lang="en-US" sz="12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Health Impact</a:t>
            </a:r>
            <a:endParaRPr lang="en-US" b="1" dirty="0"/>
          </a:p>
        </p:txBody>
      </p:sp>
      <p:sp>
        <p:nvSpPr>
          <p:cNvPr id="3" name="Content Placeholder 2"/>
          <p:cNvSpPr>
            <a:spLocks noGrp="1"/>
          </p:cNvSpPr>
          <p:nvPr>
            <p:ph sz="half" idx="1"/>
          </p:nvPr>
        </p:nvSpPr>
        <p:spPr/>
        <p:txBody>
          <a:bodyPr>
            <a:normAutofit fontScale="77500" lnSpcReduction="20000"/>
          </a:bodyPr>
          <a:lstStyle/>
          <a:p>
            <a:r>
              <a:rPr lang="en-US" dirty="0"/>
              <a:t>Alcoholism and alcohol abuse</a:t>
            </a:r>
          </a:p>
          <a:p>
            <a:r>
              <a:rPr lang="en-US" dirty="0"/>
              <a:t>Chronic obstructive pulmonary disease (COPD)</a:t>
            </a:r>
          </a:p>
          <a:p>
            <a:r>
              <a:rPr lang="en-US" dirty="0"/>
              <a:t>Depression</a:t>
            </a:r>
          </a:p>
          <a:p>
            <a:r>
              <a:rPr lang="en-US" dirty="0"/>
              <a:t>Fetal death</a:t>
            </a:r>
          </a:p>
          <a:p>
            <a:r>
              <a:rPr lang="en-US" dirty="0"/>
              <a:t>Health-related quality of life</a:t>
            </a:r>
          </a:p>
          <a:p>
            <a:r>
              <a:rPr lang="en-US" dirty="0"/>
              <a:t>Illicit drug use</a:t>
            </a:r>
          </a:p>
          <a:p>
            <a:r>
              <a:rPr lang="en-US" dirty="0"/>
              <a:t>Ischemic heart disease (IHD)</a:t>
            </a:r>
          </a:p>
          <a:p>
            <a:endParaRPr lang="en-US" dirty="0"/>
          </a:p>
        </p:txBody>
      </p:sp>
      <p:sp>
        <p:nvSpPr>
          <p:cNvPr id="4" name="Content Placeholder 3"/>
          <p:cNvSpPr>
            <a:spLocks noGrp="1"/>
          </p:cNvSpPr>
          <p:nvPr>
            <p:ph sz="half" idx="2"/>
          </p:nvPr>
        </p:nvSpPr>
        <p:spPr>
          <a:xfrm>
            <a:off x="4648200" y="1600200"/>
            <a:ext cx="4114800" cy="4525963"/>
          </a:xfrm>
        </p:spPr>
        <p:txBody>
          <a:bodyPr>
            <a:normAutofit fontScale="77500" lnSpcReduction="20000"/>
          </a:bodyPr>
          <a:lstStyle/>
          <a:p>
            <a:r>
              <a:rPr lang="en-US" dirty="0"/>
              <a:t>Liver disease</a:t>
            </a:r>
          </a:p>
          <a:p>
            <a:r>
              <a:rPr lang="en-US" dirty="0"/>
              <a:t>Risk for intimate partner violence</a:t>
            </a:r>
          </a:p>
          <a:p>
            <a:r>
              <a:rPr lang="en-US" dirty="0"/>
              <a:t>Multiple sexual partners</a:t>
            </a:r>
          </a:p>
          <a:p>
            <a:r>
              <a:rPr lang="en-US" dirty="0"/>
              <a:t>Sexually transmitted diseases (STDs)</a:t>
            </a:r>
          </a:p>
          <a:p>
            <a:r>
              <a:rPr lang="en-US" dirty="0"/>
              <a:t>Smoking</a:t>
            </a:r>
          </a:p>
          <a:p>
            <a:r>
              <a:rPr lang="en-US" dirty="0"/>
              <a:t>Suicide attempts</a:t>
            </a:r>
          </a:p>
          <a:p>
            <a:r>
              <a:rPr lang="en-US" dirty="0"/>
              <a:t>Unintended pregnancies</a:t>
            </a:r>
          </a:p>
          <a:p>
            <a:r>
              <a:rPr lang="en-US" dirty="0"/>
              <a:t>Early initiation of smoking</a:t>
            </a:r>
          </a:p>
          <a:p>
            <a:r>
              <a:rPr lang="en-US" dirty="0"/>
              <a:t>Early initiation of sexual activity</a:t>
            </a:r>
          </a:p>
          <a:p>
            <a:r>
              <a:rPr lang="en-US" dirty="0"/>
              <a:t>Adolescent pregnancy</a:t>
            </a:r>
          </a:p>
          <a:p>
            <a:endParaRPr lang="en-US" dirty="0"/>
          </a:p>
        </p:txBody>
      </p:sp>
      <p:sp>
        <p:nvSpPr>
          <p:cNvPr id="5" name="TextBox 4"/>
          <p:cNvSpPr txBox="1"/>
          <p:nvPr/>
        </p:nvSpPr>
        <p:spPr>
          <a:xfrm>
            <a:off x="304800" y="6096000"/>
            <a:ext cx="8610600" cy="276999"/>
          </a:xfrm>
          <a:prstGeom prst="rect">
            <a:avLst/>
          </a:prstGeom>
          <a:noFill/>
        </p:spPr>
        <p:txBody>
          <a:bodyPr wrap="square" rtlCol="0">
            <a:spAutoFit/>
          </a:bodyPr>
          <a:lstStyle/>
          <a:p>
            <a:r>
              <a:rPr lang="en-US" sz="1200" dirty="0" smtClean="0"/>
              <a:t>Source:  Adverse Childhood Experiences Study: Major Findings.  </a:t>
            </a:r>
            <a:r>
              <a:rPr lang="en-US" sz="1200" dirty="0" smtClean="0">
                <a:hlinkClick r:id="rId3"/>
              </a:rPr>
              <a:t>http://www.cdc.gov/ace/findings.htm</a:t>
            </a:r>
            <a:r>
              <a:rPr lang="en-US" sz="1200" dirty="0" smtClean="0"/>
              <a:t>.  Retrieved June 6, 2012.</a:t>
            </a:r>
            <a:endParaRPr lang="en-US" sz="12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ACE Defined: The following factors occurring </a:t>
            </a:r>
            <a:r>
              <a:rPr lang="en-US" sz="3200" b="1" dirty="0"/>
              <a:t>in </a:t>
            </a:r>
            <a:r>
              <a:rPr lang="en-US" sz="3200" b="1" dirty="0" smtClean="0"/>
              <a:t>a person’s first </a:t>
            </a:r>
            <a:r>
              <a:rPr lang="en-US" sz="3200" b="1" dirty="0"/>
              <a:t>18 years of life.</a:t>
            </a:r>
          </a:p>
        </p:txBody>
      </p:sp>
      <p:sp>
        <p:nvSpPr>
          <p:cNvPr id="3" name="Content Placeholder 2"/>
          <p:cNvSpPr>
            <a:spLocks noGrp="1"/>
          </p:cNvSpPr>
          <p:nvPr>
            <p:ph sz="half" idx="1"/>
          </p:nvPr>
        </p:nvSpPr>
        <p:spPr>
          <a:xfrm>
            <a:off x="457200" y="1295400"/>
            <a:ext cx="8077200" cy="5105400"/>
          </a:xfrm>
        </p:spPr>
        <p:txBody>
          <a:bodyPr>
            <a:normAutofit/>
          </a:bodyPr>
          <a:lstStyle/>
          <a:p>
            <a:pPr>
              <a:buNone/>
            </a:pPr>
            <a:r>
              <a:rPr lang="en-US" b="1" dirty="0" smtClean="0"/>
              <a:t>Abuse  </a:t>
            </a:r>
          </a:p>
          <a:p>
            <a:pPr lvl="1">
              <a:buFont typeface="Wingdings" pitchFamily="2" charset="2"/>
              <a:buChar char="v"/>
            </a:pPr>
            <a:r>
              <a:rPr lang="en-US" dirty="0" smtClean="0"/>
              <a:t>Emotional - </a:t>
            </a:r>
            <a:r>
              <a:rPr lang="en-US" sz="2000" dirty="0" smtClean="0"/>
              <a:t>Often or very often a parent or other HH adult:</a:t>
            </a:r>
          </a:p>
          <a:p>
            <a:pPr lvl="3"/>
            <a:r>
              <a:rPr lang="en-US" dirty="0" smtClean="0"/>
              <a:t>Swore at you</a:t>
            </a:r>
          </a:p>
          <a:p>
            <a:pPr lvl="3"/>
            <a:r>
              <a:rPr lang="en-US" dirty="0" smtClean="0"/>
              <a:t>Insulted you</a:t>
            </a:r>
          </a:p>
          <a:p>
            <a:pPr lvl="3"/>
            <a:r>
              <a:rPr lang="en-US" dirty="0" smtClean="0"/>
              <a:t>Put you down</a:t>
            </a:r>
          </a:p>
          <a:p>
            <a:pPr lvl="3"/>
            <a:r>
              <a:rPr lang="en-US" dirty="0" smtClean="0"/>
              <a:t>Made you feel that you might be physically hurt</a:t>
            </a:r>
          </a:p>
          <a:p>
            <a:pPr lvl="1">
              <a:buFont typeface="Wingdings" pitchFamily="2" charset="2"/>
              <a:buChar char="v"/>
            </a:pPr>
            <a:r>
              <a:rPr lang="en-US" dirty="0" smtClean="0"/>
              <a:t>Physical </a:t>
            </a:r>
            <a:r>
              <a:rPr lang="en-US" sz="2000" dirty="0" smtClean="0"/>
              <a:t>– Sometimes, often, or very often:</a:t>
            </a:r>
          </a:p>
          <a:p>
            <a:pPr lvl="3"/>
            <a:r>
              <a:rPr lang="en-US" dirty="0" smtClean="0"/>
              <a:t>Pushed, grabbed, slapped, or had something thrown at you or ever hit you so hard that you had marks or were injured.</a:t>
            </a:r>
          </a:p>
          <a:p>
            <a:pPr lvl="1">
              <a:buFont typeface="Wingdings" pitchFamily="2" charset="2"/>
              <a:buChar char="v"/>
            </a:pPr>
            <a:r>
              <a:rPr lang="en-US" dirty="0" smtClean="0"/>
              <a:t>Sexual </a:t>
            </a:r>
            <a:r>
              <a:rPr lang="en-US" sz="2000" dirty="0" smtClean="0"/>
              <a:t>– An adult or person at least 5 years older ever:</a:t>
            </a:r>
          </a:p>
          <a:p>
            <a:pPr lvl="3"/>
            <a:r>
              <a:rPr lang="en-US" dirty="0" smtClean="0"/>
              <a:t>touched or fondled you in a sexual way, or had you touch their body in a sexual way or attempted oral, anal, or vaginal intercourse with you or actually had oral, anal, or vaginal intercourse with you.</a:t>
            </a:r>
            <a:endParaRPr lang="en-US" dirty="0"/>
          </a:p>
        </p:txBody>
      </p:sp>
      <p:sp>
        <p:nvSpPr>
          <p:cNvPr id="5" name="TextBox 4"/>
          <p:cNvSpPr txBox="1"/>
          <p:nvPr/>
        </p:nvSpPr>
        <p:spPr>
          <a:xfrm>
            <a:off x="152400" y="6400801"/>
            <a:ext cx="8686800" cy="276999"/>
          </a:xfrm>
          <a:prstGeom prst="rect">
            <a:avLst/>
          </a:prstGeom>
          <a:noFill/>
        </p:spPr>
        <p:txBody>
          <a:bodyPr wrap="square" rtlCol="0">
            <a:spAutoFit/>
          </a:bodyPr>
          <a:lstStyle/>
          <a:p>
            <a:r>
              <a:rPr lang="en-US" sz="1200" dirty="0" smtClean="0"/>
              <a:t>Source: Adverse Childhood Experiences (ACE) Study, </a:t>
            </a:r>
            <a:r>
              <a:rPr lang="en-US" sz="1200" dirty="0" smtClean="0">
                <a:hlinkClick r:id="rId3"/>
              </a:rPr>
              <a:t>http://www.cdc.gov/ace/prevalence.htm</a:t>
            </a:r>
            <a:r>
              <a:rPr lang="en-US" sz="1200" dirty="0" smtClean="0"/>
              <a:t>.  Retrieved June 6, 2012.</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ACE Defined: The following factors occurring </a:t>
            </a:r>
            <a:r>
              <a:rPr lang="en-US" sz="3200" b="1" dirty="0"/>
              <a:t>in </a:t>
            </a:r>
            <a:r>
              <a:rPr lang="en-US" sz="3200" b="1" dirty="0" smtClean="0"/>
              <a:t>a person’s first </a:t>
            </a:r>
            <a:r>
              <a:rPr lang="en-US" sz="3200" b="1" dirty="0"/>
              <a:t>18 years of life.</a:t>
            </a:r>
          </a:p>
        </p:txBody>
      </p:sp>
      <p:sp>
        <p:nvSpPr>
          <p:cNvPr id="3" name="Content Placeholder 2"/>
          <p:cNvSpPr>
            <a:spLocks noGrp="1"/>
          </p:cNvSpPr>
          <p:nvPr>
            <p:ph sz="half" idx="1"/>
          </p:nvPr>
        </p:nvSpPr>
        <p:spPr>
          <a:xfrm>
            <a:off x="381000" y="1371600"/>
            <a:ext cx="8458200" cy="4572000"/>
          </a:xfrm>
        </p:spPr>
        <p:txBody>
          <a:bodyPr>
            <a:normAutofit fontScale="92500" lnSpcReduction="10000"/>
          </a:bodyPr>
          <a:lstStyle/>
          <a:p>
            <a:pPr>
              <a:buNone/>
            </a:pPr>
            <a:r>
              <a:rPr lang="en-US" b="1" dirty="0" smtClean="0"/>
              <a:t>Neglect</a:t>
            </a:r>
          </a:p>
          <a:p>
            <a:pPr lvl="1">
              <a:buFont typeface="Wingdings" pitchFamily="2" charset="2"/>
              <a:buChar char="v"/>
            </a:pPr>
            <a:r>
              <a:rPr lang="en-US" dirty="0" smtClean="0"/>
              <a:t>Emotional - </a:t>
            </a:r>
            <a:r>
              <a:rPr lang="en-US" sz="2000" dirty="0" smtClean="0"/>
              <a:t>Emotional Neglect Subscale of Childhood Trauma Questionnaire (CTQ), moderate to extreme scores</a:t>
            </a:r>
          </a:p>
          <a:p>
            <a:pPr lvl="2">
              <a:buNone/>
            </a:pPr>
            <a:r>
              <a:rPr lang="en-US" dirty="0" smtClean="0"/>
              <a:t>Asked whether family:</a:t>
            </a:r>
          </a:p>
          <a:p>
            <a:pPr lvl="3"/>
            <a:r>
              <a:rPr lang="en-US" dirty="0" smtClean="0"/>
              <a:t>made them feel special and loved </a:t>
            </a:r>
          </a:p>
          <a:p>
            <a:pPr lvl="3"/>
            <a:r>
              <a:rPr lang="en-US" dirty="0" smtClean="0"/>
              <a:t>was a source of strength, support, and protection.</a:t>
            </a:r>
          </a:p>
          <a:p>
            <a:pPr lvl="1">
              <a:buFont typeface="Wingdings" pitchFamily="2" charset="2"/>
              <a:buChar char="v"/>
            </a:pPr>
            <a:endParaRPr lang="en-US" sz="1500" dirty="0" smtClean="0"/>
          </a:p>
          <a:p>
            <a:pPr lvl="1">
              <a:buFont typeface="Wingdings" pitchFamily="2" charset="2"/>
              <a:buChar char="v"/>
            </a:pPr>
            <a:r>
              <a:rPr lang="en-US" dirty="0" smtClean="0"/>
              <a:t>Physical</a:t>
            </a:r>
            <a:r>
              <a:rPr lang="en-US" sz="2000" dirty="0" smtClean="0"/>
              <a:t> - Emotional Neglect Subscale of Childhood Trauma Questionnaire (CTQ), moderate to extreme scores</a:t>
            </a:r>
          </a:p>
          <a:p>
            <a:pPr lvl="2">
              <a:buNone/>
            </a:pPr>
            <a:r>
              <a:rPr lang="en-US" dirty="0" smtClean="0"/>
              <a:t>Asked whether:</a:t>
            </a:r>
          </a:p>
          <a:p>
            <a:pPr lvl="3"/>
            <a:r>
              <a:rPr lang="en-US" dirty="0" smtClean="0"/>
              <a:t>Enough to eat</a:t>
            </a:r>
          </a:p>
          <a:p>
            <a:pPr lvl="3"/>
            <a:r>
              <a:rPr lang="en-US" dirty="0" smtClean="0"/>
              <a:t>Parents drinking interfered with care</a:t>
            </a:r>
          </a:p>
          <a:p>
            <a:pPr lvl="3"/>
            <a:r>
              <a:rPr lang="en-US" dirty="0" smtClean="0"/>
              <a:t>Ever wore dirty clothes</a:t>
            </a:r>
          </a:p>
          <a:p>
            <a:pPr lvl="3"/>
            <a:r>
              <a:rPr lang="en-US" dirty="0" smtClean="0"/>
              <a:t>If there was someone to take them to the doctor</a:t>
            </a:r>
          </a:p>
          <a:p>
            <a:pPr>
              <a:buNone/>
            </a:pPr>
            <a:endParaRPr lang="en-US" b="1" dirty="0"/>
          </a:p>
          <a:p>
            <a:endParaRPr lang="en-US" dirty="0"/>
          </a:p>
        </p:txBody>
      </p:sp>
      <p:sp>
        <p:nvSpPr>
          <p:cNvPr id="5" name="TextBox 4"/>
          <p:cNvSpPr txBox="1"/>
          <p:nvPr/>
        </p:nvSpPr>
        <p:spPr>
          <a:xfrm>
            <a:off x="152400" y="6400800"/>
            <a:ext cx="8763000" cy="276999"/>
          </a:xfrm>
          <a:prstGeom prst="rect">
            <a:avLst/>
          </a:prstGeom>
          <a:noFill/>
        </p:spPr>
        <p:txBody>
          <a:bodyPr wrap="square" rtlCol="0">
            <a:spAutoFit/>
          </a:bodyPr>
          <a:lstStyle/>
          <a:p>
            <a:r>
              <a:rPr lang="en-US" sz="1200" dirty="0" smtClean="0"/>
              <a:t>Source: Adverse Childhood Experiences (ACE) Study, </a:t>
            </a:r>
            <a:r>
              <a:rPr lang="en-US" sz="1200" dirty="0" smtClean="0">
                <a:hlinkClick r:id="rId3"/>
              </a:rPr>
              <a:t>http://www.cdc.gov/ace/prevalence.htm</a:t>
            </a:r>
            <a:r>
              <a:rPr lang="en-US" sz="1200" dirty="0" smtClean="0"/>
              <a:t>.  Retrieved June 6, 2012.</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ACE Defined: The following factors occurring </a:t>
            </a:r>
            <a:r>
              <a:rPr lang="en-US" sz="3200" b="1" dirty="0"/>
              <a:t>in </a:t>
            </a:r>
            <a:r>
              <a:rPr lang="en-US" sz="3200" b="1" dirty="0" smtClean="0"/>
              <a:t>a person’s first </a:t>
            </a:r>
            <a:r>
              <a:rPr lang="en-US" sz="3200" b="1" dirty="0"/>
              <a:t>18 years of life.</a:t>
            </a:r>
          </a:p>
        </p:txBody>
      </p:sp>
      <p:sp>
        <p:nvSpPr>
          <p:cNvPr id="4" name="Content Placeholder 3"/>
          <p:cNvSpPr>
            <a:spLocks noGrp="1"/>
          </p:cNvSpPr>
          <p:nvPr>
            <p:ph sz="half" idx="2"/>
          </p:nvPr>
        </p:nvSpPr>
        <p:spPr>
          <a:xfrm>
            <a:off x="228600" y="1295400"/>
            <a:ext cx="8458200" cy="4724400"/>
          </a:xfrm>
        </p:spPr>
        <p:txBody>
          <a:bodyPr>
            <a:normAutofit fontScale="92500" lnSpcReduction="10000"/>
          </a:bodyPr>
          <a:lstStyle/>
          <a:p>
            <a:pPr>
              <a:buNone/>
            </a:pPr>
            <a:r>
              <a:rPr lang="en-US" b="1" dirty="0" smtClean="0"/>
              <a:t>Household dysfunction</a:t>
            </a:r>
          </a:p>
          <a:p>
            <a:pPr lvl="1">
              <a:buFont typeface="Wingdings" pitchFamily="2" charset="2"/>
              <a:buChar char="v"/>
            </a:pPr>
            <a:r>
              <a:rPr lang="en-US" dirty="0" smtClean="0"/>
              <a:t>Mother treated violently</a:t>
            </a:r>
          </a:p>
          <a:p>
            <a:pPr lvl="2">
              <a:buNone/>
            </a:pPr>
            <a:r>
              <a:rPr lang="en-US" sz="1400" dirty="0" smtClean="0"/>
              <a:t>Sometimes, often, or very often pushed, grabbed, slapped, kicked, bitten, hit with a fist, or hit</a:t>
            </a:r>
          </a:p>
          <a:p>
            <a:pPr lvl="2">
              <a:buNone/>
            </a:pPr>
            <a:r>
              <a:rPr lang="en-US" sz="1400" dirty="0" smtClean="0"/>
              <a:t>with something hard or had something thrown at her, or ever repeatedly hit over at least a few</a:t>
            </a:r>
          </a:p>
          <a:p>
            <a:pPr lvl="2">
              <a:buNone/>
            </a:pPr>
            <a:r>
              <a:rPr lang="en-US" sz="1400" dirty="0" smtClean="0"/>
              <a:t>minutes or ever threatened or hurt by a knife or gun</a:t>
            </a:r>
          </a:p>
          <a:p>
            <a:pPr lvl="2">
              <a:buNone/>
            </a:pPr>
            <a:endParaRPr lang="en-US" sz="1400" dirty="0" smtClean="0"/>
          </a:p>
          <a:p>
            <a:pPr lvl="1">
              <a:buFont typeface="Wingdings" pitchFamily="2" charset="2"/>
              <a:buChar char="v"/>
            </a:pPr>
            <a:r>
              <a:rPr lang="en-US" dirty="0" smtClean="0"/>
              <a:t>Household </a:t>
            </a:r>
            <a:r>
              <a:rPr lang="en-US" dirty="0"/>
              <a:t>s</a:t>
            </a:r>
            <a:r>
              <a:rPr lang="en-US" dirty="0" smtClean="0"/>
              <a:t>ubstance abuse</a:t>
            </a:r>
          </a:p>
          <a:p>
            <a:pPr lvl="2">
              <a:buNone/>
            </a:pPr>
            <a:r>
              <a:rPr lang="en-US" sz="1400" dirty="0" smtClean="0"/>
              <a:t>Lived with anyone who was a problem drinker or alcoholic or lived with anyone who used street</a:t>
            </a:r>
          </a:p>
          <a:p>
            <a:pPr lvl="2">
              <a:buNone/>
            </a:pPr>
            <a:r>
              <a:rPr lang="en-US" sz="1400" dirty="0" smtClean="0"/>
              <a:t>drugs (or abused prescription drugs?)</a:t>
            </a:r>
          </a:p>
          <a:p>
            <a:pPr lvl="2">
              <a:buNone/>
            </a:pPr>
            <a:endParaRPr lang="en-US" sz="1400" dirty="0" smtClean="0"/>
          </a:p>
          <a:p>
            <a:pPr lvl="1">
              <a:buFont typeface="Wingdings" pitchFamily="2" charset="2"/>
              <a:buChar char="v"/>
            </a:pPr>
            <a:r>
              <a:rPr lang="en-US" dirty="0" smtClean="0"/>
              <a:t>Household mental illness</a:t>
            </a:r>
          </a:p>
          <a:p>
            <a:pPr lvl="2">
              <a:buNone/>
            </a:pPr>
            <a:r>
              <a:rPr lang="en-US" sz="1400" dirty="0" smtClean="0"/>
              <a:t>A household member was depressed or mentally ill or attempted suicide</a:t>
            </a:r>
          </a:p>
          <a:p>
            <a:pPr lvl="2">
              <a:buNone/>
            </a:pPr>
            <a:endParaRPr lang="en-US" sz="1400" dirty="0" smtClean="0"/>
          </a:p>
          <a:p>
            <a:pPr lvl="1">
              <a:buFont typeface="Wingdings" pitchFamily="2" charset="2"/>
              <a:buChar char="v"/>
            </a:pPr>
            <a:r>
              <a:rPr lang="en-US" dirty="0" smtClean="0"/>
              <a:t>Parental separation or divorce</a:t>
            </a:r>
          </a:p>
          <a:p>
            <a:pPr lvl="1">
              <a:buNone/>
            </a:pPr>
            <a:r>
              <a:rPr lang="en-US" sz="1400" dirty="0" smtClean="0"/>
              <a:t>	Parents were ever separated or divorced</a:t>
            </a:r>
          </a:p>
          <a:p>
            <a:pPr lvl="1">
              <a:buNone/>
            </a:pPr>
            <a:endParaRPr lang="en-US" sz="1200" dirty="0" smtClean="0"/>
          </a:p>
          <a:p>
            <a:pPr lvl="1">
              <a:buFont typeface="Wingdings" pitchFamily="2" charset="2"/>
              <a:buChar char="v"/>
            </a:pPr>
            <a:r>
              <a:rPr lang="en-US" dirty="0" smtClean="0"/>
              <a:t>Incarcerated household member</a:t>
            </a:r>
            <a:endParaRPr lang="en-US" dirty="0"/>
          </a:p>
        </p:txBody>
      </p:sp>
      <p:sp>
        <p:nvSpPr>
          <p:cNvPr id="5" name="TextBox 4"/>
          <p:cNvSpPr txBox="1"/>
          <p:nvPr/>
        </p:nvSpPr>
        <p:spPr>
          <a:xfrm>
            <a:off x="152400" y="6211669"/>
            <a:ext cx="7772400" cy="276999"/>
          </a:xfrm>
          <a:prstGeom prst="rect">
            <a:avLst/>
          </a:prstGeom>
          <a:noFill/>
        </p:spPr>
        <p:txBody>
          <a:bodyPr wrap="square" rtlCol="0">
            <a:spAutoFit/>
          </a:bodyPr>
          <a:lstStyle/>
          <a:p>
            <a:r>
              <a:rPr lang="en-US" sz="1200" dirty="0" smtClean="0"/>
              <a:t>Source: Adverse Childhood Experiences (ACE) Study, </a:t>
            </a:r>
            <a:r>
              <a:rPr lang="en-US" sz="1200" dirty="0" smtClean="0">
                <a:hlinkClick r:id="rId3"/>
              </a:rPr>
              <a:t>http://www.cdc.gov/ace/prevalence.htm</a:t>
            </a:r>
            <a:r>
              <a:rPr lang="en-US" sz="1200" dirty="0" smtClean="0"/>
              <a:t>.  Retrieved June 6, 2012.</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6248400"/>
            <a:ext cx="8763000" cy="276999"/>
          </a:xfrm>
          <a:prstGeom prst="rect">
            <a:avLst/>
          </a:prstGeom>
          <a:noFill/>
        </p:spPr>
        <p:txBody>
          <a:bodyPr wrap="square" rtlCol="0">
            <a:spAutoFit/>
          </a:bodyPr>
          <a:lstStyle/>
          <a:p>
            <a:r>
              <a:rPr lang="en-US" sz="1200" dirty="0" smtClean="0"/>
              <a:t>Source:  Adverse Childhood Experiences Study: Major Findings.  </a:t>
            </a:r>
            <a:r>
              <a:rPr lang="en-US" sz="1200" dirty="0" smtClean="0">
                <a:hlinkClick r:id="rId2"/>
              </a:rPr>
              <a:t>http://www.cdc.gov/ace/findings.htm</a:t>
            </a:r>
            <a:r>
              <a:rPr lang="en-US" sz="1200" dirty="0" smtClean="0"/>
              <a:t>.  Retrieved June 6, 2012.</a:t>
            </a:r>
            <a:endParaRPr lang="en-US" sz="1200" dirty="0"/>
          </a:p>
        </p:txBody>
      </p:sp>
      <p:sp>
        <p:nvSpPr>
          <p:cNvPr id="7" name="Title 1"/>
          <p:cNvSpPr txBox="1">
            <a:spLocks/>
          </p:cNvSpPr>
          <p:nvPr/>
        </p:nvSpPr>
        <p:spPr>
          <a:xfrm>
            <a:off x="457200" y="381000"/>
            <a:ext cx="8534400" cy="1066800"/>
          </a:xfrm>
          <a:prstGeom prst="rect">
            <a:avLst/>
          </a:prstGeom>
        </p:spPr>
        <p:txBody>
          <a:bodyPr>
            <a:normAutofit fontScale="675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100" b="0" i="0" u="none" strike="noStrike" kern="0" cap="none" spc="0" normalizeH="0" baseline="0" noProof="0" dirty="0" smtClean="0">
                <a:ln>
                  <a:noFill/>
                </a:ln>
                <a:solidFill>
                  <a:schemeClr val="tx2"/>
                </a:solidFill>
                <a:effectLst/>
                <a:uLnTx/>
                <a:uFillTx/>
                <a:latin typeface="+mj-lt"/>
                <a:ea typeface="+mj-ea"/>
                <a:cs typeface="+mj-cs"/>
              </a:rPr>
              <a:t>The ACE study…has demonstrated that as the number of ACE increase,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100" b="0" i="0" u="none" strike="noStrike" kern="0" cap="none" spc="0" normalizeH="0" baseline="0" noProof="0" dirty="0" smtClean="0">
                <a:ln>
                  <a:noFill/>
                </a:ln>
                <a:solidFill>
                  <a:schemeClr val="tx2"/>
                </a:solidFill>
                <a:effectLst/>
                <a:uLnTx/>
                <a:uFillTx/>
                <a:latin typeface="+mj-lt"/>
                <a:ea typeface="+mj-ea"/>
                <a:cs typeface="+mj-cs"/>
              </a:rPr>
              <a:t>the risk for the following health problems increases in a strong and graded fashion:</a:t>
            </a:r>
            <a:r>
              <a:rPr kumimoji="0" lang="en-US" sz="2400" b="0" i="0" u="none" strike="noStrike" kern="0" cap="none" spc="0" normalizeH="0" baseline="0" noProof="0" dirty="0" smtClean="0">
                <a:ln>
                  <a:noFill/>
                </a:ln>
                <a:solidFill>
                  <a:schemeClr val="tx2"/>
                </a:solidFill>
                <a:effectLst/>
                <a:uLnTx/>
                <a:uFillTx/>
                <a:latin typeface="+mj-lt"/>
                <a:ea typeface="+mj-ea"/>
                <a:cs typeface="+mj-cs"/>
              </a:rPr>
              <a:t/>
            </a:r>
            <a:br>
              <a:rPr kumimoji="0" lang="en-US" sz="2400" b="0" i="0" u="none" strike="noStrike" kern="0" cap="none" spc="0" normalizeH="0" baseline="0" noProof="0" dirty="0" smtClean="0">
                <a:ln>
                  <a:noFill/>
                </a:ln>
                <a:solidFill>
                  <a:schemeClr val="tx2"/>
                </a:solidFill>
                <a:effectLst/>
                <a:uLnTx/>
                <a:uFillTx/>
                <a:latin typeface="+mj-lt"/>
                <a:ea typeface="+mj-ea"/>
                <a:cs typeface="+mj-cs"/>
              </a:rPr>
            </a:br>
            <a:endParaRPr kumimoji="0" lang="en-US" sz="2400" b="0" i="0" u="none" strike="noStrike" kern="0" cap="none" spc="0" normalizeH="0" baseline="0" noProof="0" dirty="0">
              <a:ln>
                <a:noFill/>
              </a:ln>
              <a:solidFill>
                <a:schemeClr val="tx2"/>
              </a:solidFill>
              <a:effectLst/>
              <a:uLnTx/>
              <a:uFillTx/>
              <a:latin typeface="+mj-lt"/>
              <a:ea typeface="+mj-ea"/>
              <a:cs typeface="+mj-cs"/>
            </a:endParaRPr>
          </a:p>
        </p:txBody>
      </p:sp>
      <p:sp>
        <p:nvSpPr>
          <p:cNvPr id="8" name="Content Placeholder 2"/>
          <p:cNvSpPr txBox="1">
            <a:spLocks/>
          </p:cNvSpPr>
          <p:nvPr/>
        </p:nvSpPr>
        <p:spPr>
          <a:xfrm>
            <a:off x="381000" y="1524000"/>
            <a:ext cx="4038600" cy="4525963"/>
          </a:xfrm>
          <a:prstGeom prst="rect">
            <a:avLst/>
          </a:prstGeom>
        </p:spPr>
        <p:txBody>
          <a:bodyPr>
            <a:normAutofit fontScale="70000" lnSpcReduction="20000"/>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Alcoholism and alcohol abuse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Early Initiation of Smoking</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Current Smoking</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Illicit Drug Use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Chronic Obstructive Pulmonary Disease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Ischemic Heart Disease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Liver Disease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3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Health-related Quality of Life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Depression</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Suicide Attempts </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9" name="Content Placeholder 3"/>
          <p:cNvSpPr txBox="1">
            <a:spLocks/>
          </p:cNvSpPr>
          <p:nvPr/>
        </p:nvSpPr>
        <p:spPr>
          <a:xfrm>
            <a:off x="4724400" y="1524000"/>
            <a:ext cx="4038600" cy="4525963"/>
          </a:xfrm>
          <a:prstGeom prst="rect">
            <a:avLst/>
          </a:prstGeom>
        </p:spPr>
        <p:txBody>
          <a:bodyPr>
            <a:normAutofit fontScale="77500" lnSpcReduction="20000"/>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Risk for Intimate Partner Violence</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endParaRPr kumimoji="0" lang="en-US" sz="3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Multiple Sexual Partners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Sexually Transmitted Diseases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Early Initiation of Sexual Activity</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Adolescent Pregnancy </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Unintended Pregnancies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Ø"/>
              <a:tabLst/>
              <a:defRPr/>
            </a:pPr>
            <a:r>
              <a:rPr kumimoji="0" lang="en-US" sz="3000" b="0" i="0" u="none" strike="noStrike" kern="0" cap="none" spc="0" normalizeH="0" baseline="0" noProof="0" dirty="0" smtClean="0">
                <a:ln>
                  <a:noFill/>
                </a:ln>
                <a:solidFill>
                  <a:schemeClr val="tx1"/>
                </a:solidFill>
                <a:effectLst/>
                <a:uLnTx/>
                <a:uFillTx/>
                <a:latin typeface="+mn-lt"/>
                <a:ea typeface="+mn-ea"/>
                <a:cs typeface="+mn-cs"/>
              </a:rPr>
              <a:t>Fetal Death</a:t>
            </a: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p:bldP spid="9"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865185"/>
          </a:xfrm>
        </p:spPr>
        <p:txBody>
          <a:bodyPr/>
          <a:lstStyle/>
          <a:p>
            <a:r>
              <a:rPr lang="en-US" sz="3200" b="1" dirty="0" smtClean="0"/>
              <a:t>Prevalence &amp; Distribution of ACE Among Adults in NM – 2009</a:t>
            </a:r>
            <a:endParaRPr lang="en-US" sz="3200" b="1" dirty="0"/>
          </a:p>
        </p:txBody>
      </p:sp>
      <p:sp>
        <p:nvSpPr>
          <p:cNvPr id="3" name="Content Placeholder 2"/>
          <p:cNvSpPr>
            <a:spLocks noGrp="1"/>
          </p:cNvSpPr>
          <p:nvPr>
            <p:ph idx="1"/>
          </p:nvPr>
        </p:nvSpPr>
        <p:spPr>
          <a:xfrm>
            <a:off x="381000" y="1295400"/>
            <a:ext cx="8382000" cy="4419600"/>
          </a:xfrm>
        </p:spPr>
        <p:txBody>
          <a:bodyPr>
            <a:normAutofit lnSpcReduction="10000"/>
          </a:bodyPr>
          <a:lstStyle/>
          <a:p>
            <a:r>
              <a:rPr lang="en-US" sz="2800" dirty="0" smtClean="0"/>
              <a:t>Telephone survey of randomly selected adults aged 18 years and older.</a:t>
            </a:r>
          </a:p>
          <a:p>
            <a:r>
              <a:rPr lang="en-US" sz="2800" dirty="0" smtClean="0"/>
              <a:t>Adverse Childhood Experiences (ACE) module added to Behavioral Risk Factor Surveillance System (BRFSS) in five states in 2009.</a:t>
            </a:r>
          </a:p>
          <a:p>
            <a:r>
              <a:rPr lang="en-US" sz="2800" dirty="0" smtClean="0"/>
              <a:t>Eleven questions yielding eight categories of ACE referring to the time before they were aged 18 years.</a:t>
            </a:r>
          </a:p>
          <a:p>
            <a:r>
              <a:rPr lang="en-US" sz="2800" dirty="0" smtClean="0"/>
              <a:t>5,271 adult New Mexicans completed ACE Module. </a:t>
            </a:r>
            <a:endParaRPr lang="en-US" sz="2800" dirty="0"/>
          </a:p>
        </p:txBody>
      </p:sp>
      <p:sp>
        <p:nvSpPr>
          <p:cNvPr id="4" name="TextBox 3"/>
          <p:cNvSpPr txBox="1"/>
          <p:nvPr/>
        </p:nvSpPr>
        <p:spPr>
          <a:xfrm>
            <a:off x="457200" y="6248400"/>
            <a:ext cx="8458200" cy="276999"/>
          </a:xfrm>
          <a:prstGeom prst="rect">
            <a:avLst/>
          </a:prstGeom>
          <a:noFill/>
        </p:spPr>
        <p:txBody>
          <a:bodyPr wrap="square" rtlCol="0">
            <a:spAutoFit/>
          </a:bodyPr>
          <a:lstStyle/>
          <a:p>
            <a:r>
              <a:rPr lang="en-US" sz="1200" dirty="0" smtClean="0"/>
              <a:t>Source: Adverse Childhood Experiences Report by Adults --- Five States, MMWR, December </a:t>
            </a:r>
            <a:r>
              <a:rPr lang="en-US" sz="1200" dirty="0"/>
              <a:t>17, 2010 / 59(49);</a:t>
            </a:r>
            <a:r>
              <a:rPr lang="en-US" sz="1200" dirty="0" smtClean="0"/>
              <a:t>1609-1613.     </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81000"/>
            <a:ext cx="7696200" cy="487362"/>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New Mexico 2009 NM BRFSS</a:t>
            </a:r>
            <a:r>
              <a:rPr kumimoji="0" lang="en-US" sz="2800" b="1" i="0" u="none" strike="noStrike" kern="0" cap="none" spc="0" normalizeH="0" noProof="0" dirty="0" smtClean="0">
                <a:ln>
                  <a:noFill/>
                </a:ln>
                <a:solidFill>
                  <a:schemeClr val="tx2"/>
                </a:solidFill>
                <a:effectLst/>
                <a:uLnTx/>
                <a:uFillTx/>
                <a:latin typeface="+mj-lt"/>
                <a:ea typeface="+mj-ea"/>
                <a:cs typeface="+mj-cs"/>
              </a:rPr>
              <a:t> – ACE Questions</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3" name="TextBox 2"/>
          <p:cNvSpPr txBox="1"/>
          <p:nvPr/>
        </p:nvSpPr>
        <p:spPr>
          <a:xfrm>
            <a:off x="381000" y="990600"/>
            <a:ext cx="8305800" cy="5539978"/>
          </a:xfrm>
          <a:prstGeom prst="rect">
            <a:avLst/>
          </a:prstGeom>
          <a:noFill/>
        </p:spPr>
        <p:txBody>
          <a:bodyPr wrap="square" rtlCol="0">
            <a:spAutoFit/>
          </a:bodyPr>
          <a:lstStyle/>
          <a:p>
            <a:r>
              <a:rPr lang="en-US" sz="2400" dirty="0" smtClean="0"/>
              <a:t>Introduction: </a:t>
            </a:r>
          </a:p>
          <a:p>
            <a:endParaRPr lang="en-US" sz="1200" dirty="0" smtClean="0"/>
          </a:p>
          <a:p>
            <a:r>
              <a:rPr lang="en-US" sz="2400" dirty="0" smtClean="0"/>
              <a:t>I’d like to ask you some questions about events that happened during your childhood. This information will allow us to better understand problems that may occur early in life, and may help others in the future. This is a sensitive topic and some people may feel uncomfortable with these questions. At the end of this section, I will give you a phone number for an organization that can provide information and referral for these issues. Please keep in mind that you can ask me to skip any question you do not want to answer. </a:t>
            </a:r>
          </a:p>
          <a:p>
            <a:r>
              <a:rPr lang="en-US" sz="1200" dirty="0" smtClean="0"/>
              <a:t> </a:t>
            </a:r>
          </a:p>
          <a:p>
            <a:r>
              <a:rPr lang="en-US" sz="2400" dirty="0" smtClean="0"/>
              <a:t>All questions refer to the time period before you were 18 years of age. Now, looking back before you were 18 years of age--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RFSS">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4073</TotalTime>
  <Words>2233</Words>
  <Application>Microsoft Office PowerPoint</Application>
  <PresentationFormat>On-screen Show (4:3)</PresentationFormat>
  <Paragraphs>255</Paragraphs>
  <Slides>36</Slides>
  <Notes>6</Notes>
  <HiddenSlides>6</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Custom Design</vt:lpstr>
      <vt:lpstr>BRFSS</vt:lpstr>
      <vt:lpstr>Adverse Childhood Experiences (ACE)</vt:lpstr>
      <vt:lpstr>Adverse Childhood Experiences (ACE) Study</vt:lpstr>
      <vt:lpstr>Conceptual Framework</vt:lpstr>
      <vt:lpstr>ACE Defined: The following factors occurring in a person’s first 18 years of life.</vt:lpstr>
      <vt:lpstr>ACE Defined: The following factors occurring in a person’s first 18 years of life.</vt:lpstr>
      <vt:lpstr>ACE Defined: The following factors occurring in a person’s first 18 years of life.</vt:lpstr>
      <vt:lpstr>Slide 7</vt:lpstr>
      <vt:lpstr>Prevalence &amp; Distribution of ACE Among Adults in NM – 2009</vt:lpstr>
      <vt:lpstr>Slide 9</vt:lpstr>
      <vt:lpstr>Slide 10</vt:lpstr>
      <vt:lpstr>Slide 11</vt:lpstr>
      <vt:lpstr>Slide 12</vt:lpstr>
      <vt:lpstr>Slide 13</vt:lpstr>
      <vt:lpstr>Results of 2009 NM BRFSS: Prevalence of each ACE Among Adults</vt:lpstr>
      <vt:lpstr>Percent of New Mexico adults aged &gt; 18 years reporting an Adverse Childhood Experience, Five States Study, BRFSS 2009</vt:lpstr>
      <vt:lpstr>Results of 2009 NM BRFSS:  Percent of New Mexico adults* aged &gt;18 years reporting zero through 5 or more adverse childhood experiences.</vt:lpstr>
      <vt:lpstr>Percent of New Mexico Adult ACE’s,  by Age Group – (Significant)</vt:lpstr>
      <vt:lpstr>Percent of New Mexico Adult ACE’s,  by Gender – (Significant)</vt:lpstr>
      <vt:lpstr>Percent of New Mexico Adult ACE’s,  by Sexual Orientation – (Significant)</vt:lpstr>
      <vt:lpstr>Percent of New Mexico Adult ACE’s,  by Race/Ethnicity – (Not Significant)</vt:lpstr>
      <vt:lpstr>Percent of New Mexico Adult ACE’s,  by Region of Residence – (Not Significant)</vt:lpstr>
      <vt:lpstr>Percent of New Mexico Adult Demographics  by Number of Adverse Childhood Experiences</vt:lpstr>
      <vt:lpstr>Health Behaviors  by Number of Adverse Childhood Experiences</vt:lpstr>
      <vt:lpstr>Health Conditions and Disease by Number of Adverse Childhood Experiences</vt:lpstr>
      <vt:lpstr>Health Conditions and Disease by Number of Adverse Childhood Experiences</vt:lpstr>
      <vt:lpstr>General Health Status by Number of Adverse Childhood Experiences</vt:lpstr>
      <vt:lpstr>General Health Status by Number of Adverse Childhood Experiences</vt:lpstr>
      <vt:lpstr>College Graduation by Each Adverse Childhood Experience</vt:lpstr>
      <vt:lpstr>Annual Household Income of $50,000+  by Each Adverse Childhood Experience</vt:lpstr>
      <vt:lpstr>Current Smokers by History of Adverse Childhood Experiences, New Mexico Residents</vt:lpstr>
      <vt:lpstr>Percent of New Mexico Residents Reporting  Selected Health Outcomes, by Number  of Adverse Childhood Experiences</vt:lpstr>
      <vt:lpstr>Health Disparities</vt:lpstr>
      <vt:lpstr>Selected Health Outcomes</vt:lpstr>
      <vt:lpstr>Conclusion</vt:lpstr>
      <vt:lpstr>Conclusion</vt:lpstr>
      <vt:lpstr>Public Health Impact</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Lori.Zigich</dc:creator>
  <cp:lastModifiedBy>setup</cp:lastModifiedBy>
  <cp:revision>196</cp:revision>
  <dcterms:created xsi:type="dcterms:W3CDTF">2012-06-06T15:36:12Z</dcterms:created>
  <dcterms:modified xsi:type="dcterms:W3CDTF">2013-07-26T18:17:51Z</dcterms:modified>
</cp:coreProperties>
</file>